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186"/>
  </p:notesMasterIdLst>
  <p:handoutMasterIdLst>
    <p:handoutMasterId r:id="rId187"/>
  </p:handoutMasterIdLst>
  <p:sldIdLst>
    <p:sldId id="2421" r:id="rId2"/>
    <p:sldId id="2422" r:id="rId3"/>
    <p:sldId id="1674" r:id="rId4"/>
    <p:sldId id="2420" r:id="rId5"/>
    <p:sldId id="1675" r:id="rId6"/>
    <p:sldId id="2042" r:id="rId7"/>
    <p:sldId id="2070" r:id="rId8"/>
    <p:sldId id="1914" r:id="rId9"/>
    <p:sldId id="2220" r:id="rId10"/>
    <p:sldId id="2221" r:id="rId11"/>
    <p:sldId id="2210" r:id="rId12"/>
    <p:sldId id="2213" r:id="rId13"/>
    <p:sldId id="2214" r:id="rId14"/>
    <p:sldId id="2215" r:id="rId15"/>
    <p:sldId id="2217" r:id="rId16"/>
    <p:sldId id="2218" r:id="rId17"/>
    <p:sldId id="2424" r:id="rId18"/>
    <p:sldId id="2228" r:id="rId19"/>
    <p:sldId id="2229" r:id="rId20"/>
    <p:sldId id="2230" r:id="rId21"/>
    <p:sldId id="2231" r:id="rId22"/>
    <p:sldId id="2232" r:id="rId23"/>
    <p:sldId id="2233" r:id="rId24"/>
    <p:sldId id="2234" r:id="rId25"/>
    <p:sldId id="2235" r:id="rId26"/>
    <p:sldId id="2236" r:id="rId27"/>
    <p:sldId id="2238" r:id="rId28"/>
    <p:sldId id="2239" r:id="rId29"/>
    <p:sldId id="2240" r:id="rId30"/>
    <p:sldId id="2241" r:id="rId31"/>
    <p:sldId id="2266" r:id="rId32"/>
    <p:sldId id="2425" r:id="rId33"/>
    <p:sldId id="2242" r:id="rId34"/>
    <p:sldId id="2243" r:id="rId35"/>
    <p:sldId id="2244" r:id="rId36"/>
    <p:sldId id="2245" r:id="rId37"/>
    <p:sldId id="2246" r:id="rId38"/>
    <p:sldId id="2247" r:id="rId39"/>
    <p:sldId id="2248" r:id="rId40"/>
    <p:sldId id="2249" r:id="rId41"/>
    <p:sldId id="2250" r:id="rId42"/>
    <p:sldId id="2251" r:id="rId43"/>
    <p:sldId id="2252" r:id="rId44"/>
    <p:sldId id="2253" r:id="rId45"/>
    <p:sldId id="2267" r:id="rId46"/>
    <p:sldId id="2120" r:id="rId47"/>
    <p:sldId id="2118" r:id="rId48"/>
    <p:sldId id="2119" r:id="rId49"/>
    <p:sldId id="2128" r:id="rId50"/>
    <p:sldId id="2129" r:id="rId51"/>
    <p:sldId id="2101" r:id="rId52"/>
    <p:sldId id="2102" r:id="rId53"/>
    <p:sldId id="2268" r:id="rId54"/>
    <p:sldId id="2427" r:id="rId55"/>
    <p:sldId id="2426" r:id="rId56"/>
    <p:sldId id="2429" r:id="rId57"/>
    <p:sldId id="2428" r:id="rId58"/>
    <p:sldId id="2146" r:id="rId59"/>
    <p:sldId id="2187" r:id="rId60"/>
    <p:sldId id="2188" r:id="rId61"/>
    <p:sldId id="2149" r:id="rId62"/>
    <p:sldId id="2151" r:id="rId63"/>
    <p:sldId id="2189" r:id="rId64"/>
    <p:sldId id="2154" r:id="rId65"/>
    <p:sldId id="2155" r:id="rId66"/>
    <p:sldId id="2156" r:id="rId67"/>
    <p:sldId id="2157" r:id="rId68"/>
    <p:sldId id="2158" r:id="rId69"/>
    <p:sldId id="2190" r:id="rId70"/>
    <p:sldId id="2160" r:id="rId71"/>
    <p:sldId id="2161" r:id="rId72"/>
    <p:sldId id="2162" r:id="rId73"/>
    <p:sldId id="2163" r:id="rId74"/>
    <p:sldId id="2164" r:id="rId75"/>
    <p:sldId id="2165" r:id="rId76"/>
    <p:sldId id="2191" r:id="rId77"/>
    <p:sldId id="2192" r:id="rId78"/>
    <p:sldId id="2167" r:id="rId79"/>
    <p:sldId id="2168" r:id="rId80"/>
    <p:sldId id="2169" r:id="rId81"/>
    <p:sldId id="2170" r:id="rId82"/>
    <p:sldId id="2171" r:id="rId83"/>
    <p:sldId id="2172" r:id="rId84"/>
    <p:sldId id="2173" r:id="rId85"/>
    <p:sldId id="2193" r:id="rId86"/>
    <p:sldId id="2194" r:id="rId87"/>
    <p:sldId id="2196" r:id="rId88"/>
    <p:sldId id="2177" r:id="rId89"/>
    <p:sldId id="2178" r:id="rId90"/>
    <p:sldId id="2197" r:id="rId91"/>
    <p:sldId id="2198" r:id="rId92"/>
    <p:sldId id="2186" r:id="rId93"/>
    <p:sldId id="2269" r:id="rId94"/>
    <p:sldId id="2259" r:id="rId95"/>
    <p:sldId id="2260" r:id="rId96"/>
    <p:sldId id="2261" r:id="rId97"/>
    <p:sldId id="2262" r:id="rId98"/>
    <p:sldId id="2270" r:id="rId99"/>
    <p:sldId id="2265" r:id="rId100"/>
    <p:sldId id="2303" r:id="rId101"/>
    <p:sldId id="2304" r:id="rId102"/>
    <p:sldId id="2305" r:id="rId103"/>
    <p:sldId id="2306" r:id="rId104"/>
    <p:sldId id="2307" r:id="rId105"/>
    <p:sldId id="2308" r:id="rId106"/>
    <p:sldId id="2309" r:id="rId107"/>
    <p:sldId id="2310" r:id="rId108"/>
    <p:sldId id="2311" r:id="rId109"/>
    <p:sldId id="2312" r:id="rId110"/>
    <p:sldId id="2313" r:id="rId111"/>
    <p:sldId id="2314" r:id="rId112"/>
    <p:sldId id="2315" r:id="rId113"/>
    <p:sldId id="2316" r:id="rId114"/>
    <p:sldId id="2317" r:id="rId115"/>
    <p:sldId id="2318" r:id="rId116"/>
    <p:sldId id="2319" r:id="rId117"/>
    <p:sldId id="2320" r:id="rId118"/>
    <p:sldId id="2321" r:id="rId119"/>
    <p:sldId id="2322" r:id="rId120"/>
    <p:sldId id="2323" r:id="rId121"/>
    <p:sldId id="2324" r:id="rId122"/>
    <p:sldId id="2325" r:id="rId123"/>
    <p:sldId id="2326" r:id="rId124"/>
    <p:sldId id="2327" r:id="rId125"/>
    <p:sldId id="2328" r:id="rId126"/>
    <p:sldId id="2359" r:id="rId127"/>
    <p:sldId id="2360" r:id="rId128"/>
    <p:sldId id="2361" r:id="rId129"/>
    <p:sldId id="2362" r:id="rId130"/>
    <p:sldId id="2363" r:id="rId131"/>
    <p:sldId id="2364" r:id="rId132"/>
    <p:sldId id="2365" r:id="rId133"/>
    <p:sldId id="2366" r:id="rId134"/>
    <p:sldId id="2367" r:id="rId135"/>
    <p:sldId id="2368" r:id="rId136"/>
    <p:sldId id="2369" r:id="rId137"/>
    <p:sldId id="2370" r:id="rId138"/>
    <p:sldId id="2371" r:id="rId139"/>
    <p:sldId id="2372" r:id="rId140"/>
    <p:sldId id="2373" r:id="rId141"/>
    <p:sldId id="2374" r:id="rId142"/>
    <p:sldId id="2375" r:id="rId143"/>
    <p:sldId id="2376" r:id="rId144"/>
    <p:sldId id="2377" r:id="rId145"/>
    <p:sldId id="2378" r:id="rId146"/>
    <p:sldId id="2379" r:id="rId147"/>
    <p:sldId id="2380" r:id="rId148"/>
    <p:sldId id="2381" r:id="rId149"/>
    <p:sldId id="2382" r:id="rId150"/>
    <p:sldId id="2383" r:id="rId151"/>
    <p:sldId id="2384" r:id="rId152"/>
    <p:sldId id="2385" r:id="rId153"/>
    <p:sldId id="2386" r:id="rId154"/>
    <p:sldId id="2387" r:id="rId155"/>
    <p:sldId id="2388" r:id="rId156"/>
    <p:sldId id="2389" r:id="rId157"/>
    <p:sldId id="2390" r:id="rId158"/>
    <p:sldId id="2391" r:id="rId159"/>
    <p:sldId id="2392" r:id="rId160"/>
    <p:sldId id="2393" r:id="rId161"/>
    <p:sldId id="2394" r:id="rId162"/>
    <p:sldId id="2395" r:id="rId163"/>
    <p:sldId id="2396" r:id="rId164"/>
    <p:sldId id="2397" r:id="rId165"/>
    <p:sldId id="2398" r:id="rId166"/>
    <p:sldId id="2399" r:id="rId167"/>
    <p:sldId id="2400" r:id="rId168"/>
    <p:sldId id="2401" r:id="rId169"/>
    <p:sldId id="2402" r:id="rId170"/>
    <p:sldId id="2403" r:id="rId171"/>
    <p:sldId id="2404" r:id="rId172"/>
    <p:sldId id="2405" r:id="rId173"/>
    <p:sldId id="2406" r:id="rId174"/>
    <p:sldId id="2407" r:id="rId175"/>
    <p:sldId id="2408" r:id="rId176"/>
    <p:sldId id="2409" r:id="rId177"/>
    <p:sldId id="2410" r:id="rId178"/>
    <p:sldId id="2411" r:id="rId179"/>
    <p:sldId id="2412" r:id="rId180"/>
    <p:sldId id="2413" r:id="rId181"/>
    <p:sldId id="2414" r:id="rId182"/>
    <p:sldId id="2415" r:id="rId183"/>
    <p:sldId id="2417" r:id="rId184"/>
    <p:sldId id="2423" r:id="rId185"/>
  </p:sldIdLst>
  <p:sldSz cx="9144000" cy="6858000" type="screen4x3"/>
  <p:notesSz cx="6858000" cy="9144000"/>
  <p:defaultTex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F"/>
    <a:srgbClr val="FF0000"/>
    <a:srgbClr val="969696"/>
    <a:srgbClr val="777777"/>
    <a:srgbClr val="00FFFF"/>
    <a:srgbClr val="FFFFCC"/>
    <a:srgbClr val="C8FFFF"/>
    <a:srgbClr val="90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7" autoAdjust="0"/>
    <p:restoredTop sz="94066" autoAdjust="0"/>
  </p:normalViewPr>
  <p:slideViewPr>
    <p:cSldViewPr>
      <p:cViewPr varScale="1">
        <p:scale>
          <a:sx n="108" d="100"/>
          <a:sy n="108" d="100"/>
        </p:scale>
        <p:origin x="1662" y="120"/>
      </p:cViewPr>
      <p:guideLst>
        <p:guide orient="horz" pos="2160"/>
        <p:guide pos="2880"/>
      </p:guideLst>
    </p:cSldViewPr>
  </p:slideViewPr>
  <p:outlineViewPr>
    <p:cViewPr>
      <p:scale>
        <a:sx n="33" d="100"/>
        <a:sy n="33" d="100"/>
      </p:scale>
      <p:origin x="0" y="7616"/>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106" d="100"/>
        <a:sy n="106" d="100"/>
      </p:scale>
      <p:origin x="0" y="20610"/>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handoutMaster" Target="handoutMasters/handout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_rels/viewProps.xml.rels><?xml version="1.0" encoding="UTF-8" standalone="yes"?>
<Relationships xmlns="http://schemas.openxmlformats.org/package/2006/relationships"><Relationship Id="rId8" Type="http://schemas.openxmlformats.org/officeDocument/2006/relationships/slide" Target="slides/slide180.xml"/><Relationship Id="rId3" Type="http://schemas.openxmlformats.org/officeDocument/2006/relationships/slide" Target="slides/slide117.xml"/><Relationship Id="rId7" Type="http://schemas.openxmlformats.org/officeDocument/2006/relationships/slide" Target="slides/slide179.xml"/><Relationship Id="rId2" Type="http://schemas.openxmlformats.org/officeDocument/2006/relationships/slide" Target="slides/slide110.xml"/><Relationship Id="rId1" Type="http://schemas.openxmlformats.org/officeDocument/2006/relationships/slide" Target="slides/slide24.xml"/><Relationship Id="rId6" Type="http://schemas.openxmlformats.org/officeDocument/2006/relationships/slide" Target="slides/slide178.xml"/><Relationship Id="rId5" Type="http://schemas.openxmlformats.org/officeDocument/2006/relationships/slide" Target="slides/slide121.xml"/><Relationship Id="rId4" Type="http://schemas.openxmlformats.org/officeDocument/2006/relationships/slide" Target="slides/slide11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emf"/><Relationship Id="rId18" Type="http://schemas.openxmlformats.org/officeDocument/2006/relationships/image" Target="../media/image58.emf"/><Relationship Id="rId3" Type="http://schemas.openxmlformats.org/officeDocument/2006/relationships/image" Target="../media/image43.emf"/><Relationship Id="rId21" Type="http://schemas.openxmlformats.org/officeDocument/2006/relationships/image" Target="../media/image61.emf"/><Relationship Id="rId7" Type="http://schemas.openxmlformats.org/officeDocument/2006/relationships/image" Target="../media/image47.emf"/><Relationship Id="rId12" Type="http://schemas.openxmlformats.org/officeDocument/2006/relationships/image" Target="../media/image52.emf"/><Relationship Id="rId17" Type="http://schemas.openxmlformats.org/officeDocument/2006/relationships/image" Target="../media/image57.emf"/><Relationship Id="rId2" Type="http://schemas.openxmlformats.org/officeDocument/2006/relationships/image" Target="../media/image42.emf"/><Relationship Id="rId16" Type="http://schemas.openxmlformats.org/officeDocument/2006/relationships/image" Target="../media/image56.emf"/><Relationship Id="rId20" Type="http://schemas.openxmlformats.org/officeDocument/2006/relationships/image" Target="../media/image60.emf"/><Relationship Id="rId1" Type="http://schemas.openxmlformats.org/officeDocument/2006/relationships/image" Target="../media/image41.emf"/><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5" Type="http://schemas.openxmlformats.org/officeDocument/2006/relationships/image" Target="../media/image55.emf"/><Relationship Id="rId23" Type="http://schemas.openxmlformats.org/officeDocument/2006/relationships/image" Target="../media/image63.emf"/><Relationship Id="rId10" Type="http://schemas.openxmlformats.org/officeDocument/2006/relationships/image" Target="../media/image50.emf"/><Relationship Id="rId19" Type="http://schemas.openxmlformats.org/officeDocument/2006/relationships/image" Target="../media/image59.emf"/><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emf"/><Relationship Id="rId22"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64360C-5170-4536-90B1-69C1729BD263}" type="datetimeFigureOut">
              <a:rPr lang="zh-CN" altLang="en-US" smtClean="0"/>
              <a:t>2017/4/20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F53D68-DF68-48FB-B849-550171361E20}" type="slidenum">
              <a:rPr lang="zh-CN" altLang="en-US" smtClean="0"/>
              <a:t>‹#›</a:t>
            </a:fld>
            <a:endParaRPr lang="zh-CN" altLang="en-US"/>
          </a:p>
        </p:txBody>
      </p:sp>
    </p:spTree>
    <p:extLst>
      <p:ext uri="{BB962C8B-B14F-4D97-AF65-F5344CB8AC3E}">
        <p14:creationId xmlns:p14="http://schemas.microsoft.com/office/powerpoint/2010/main" val="873107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ea typeface="宋体"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E7C7A0E7-5482-4BD1-9398-D5B9AF53AAE4}" type="slidenum">
              <a:rPr lang="en-US" altLang="zh-CN"/>
              <a:pPr>
                <a:defRPr/>
              </a:pPr>
              <a:t>‹#›</a:t>
            </a:fld>
            <a:endParaRPr lang="en-US" altLang="zh-CN"/>
          </a:p>
        </p:txBody>
      </p:sp>
    </p:spTree>
    <p:extLst>
      <p:ext uri="{BB962C8B-B14F-4D97-AF65-F5344CB8AC3E}">
        <p14:creationId xmlns:p14="http://schemas.microsoft.com/office/powerpoint/2010/main" val="2918210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a:t>
            </a:fld>
            <a:endParaRPr lang="en-US" altLang="zh-CN" dirty="0"/>
          </a:p>
        </p:txBody>
      </p:sp>
    </p:spTree>
    <p:extLst>
      <p:ext uri="{BB962C8B-B14F-4D97-AF65-F5344CB8AC3E}">
        <p14:creationId xmlns:p14="http://schemas.microsoft.com/office/powerpoint/2010/main" val="3853916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3D45E-8CE6-4ECF-B736-D0F3C5C33812}" type="slidenum">
              <a:rPr lang="en-US" altLang="zh-CN"/>
              <a:pPr/>
              <a:t>15</a:t>
            </a:fld>
            <a:endParaRPr lang="en-US" altLang="zh-CN"/>
          </a:p>
        </p:txBody>
      </p:sp>
      <p:sp>
        <p:nvSpPr>
          <p:cNvPr id="16386" name="Rectangle 2"/>
          <p:cNvSpPr>
            <a:spLocks noGrp="1" noRot="1" noChangeAspect="1" noChangeArrowheads="1" noTextEdit="1"/>
          </p:cNvSpPr>
          <p:nvPr>
            <p:ph type="sldImg"/>
          </p:nvPr>
        </p:nvSpPr>
        <p:spPr>
          <a:xfrm>
            <a:off x="1146175" y="687388"/>
            <a:ext cx="4567238" cy="3425825"/>
          </a:xfrm>
          <a:ln w="12700" cap="flat">
            <a:solidFill>
              <a:schemeClr val="tx1"/>
            </a:solidFill>
          </a:ln>
          <a:extLst>
            <a:ext uri="{909E8E84-426E-40DD-AFC4-6F175D3DCCD1}">
              <a14:hiddenFill xmlns:a14="http://schemas.microsoft.com/office/drawing/2010/main">
                <a:noFill/>
              </a14:hiddenFill>
            </a:ext>
          </a:extLst>
        </p:spPr>
      </p:sp>
      <p:sp>
        <p:nvSpPr>
          <p:cNvPr id="16387" name="Rectangle 3"/>
          <p:cNvSpPr>
            <a:spLocks noGrp="1" noChangeArrowheads="1"/>
          </p:cNvSpPr>
          <p:nvPr>
            <p:ph type="body" idx="1"/>
          </p:nvPr>
        </p:nvSpPr>
        <p:spPr>
          <a:xfrm>
            <a:off x="914400" y="4343400"/>
            <a:ext cx="5029200" cy="4114800"/>
          </a:xfrm>
          <a:noFill/>
          <a:ln/>
        </p:spPr>
        <p:txBody>
          <a:bodyPr lIns="92075" tIns="46038" rIns="92075" bIns="46038"/>
          <a:lstStyle/>
          <a:p>
            <a:endParaRPr lang="zh-CN" altLang="en-US" sz="1400" dirty="0">
              <a:effectLst>
                <a:outerShdw blurRad="38100" dist="38100" dir="2700000" algn="tl">
                  <a:srgbClr val="C0C0C0"/>
                </a:outerShdw>
              </a:effectLst>
              <a:latin typeface="宋体" pitchFamily="2" charset="-122"/>
            </a:endParaRPr>
          </a:p>
        </p:txBody>
      </p:sp>
    </p:spTree>
    <p:extLst>
      <p:ext uri="{BB962C8B-B14F-4D97-AF65-F5344CB8AC3E}">
        <p14:creationId xmlns:p14="http://schemas.microsoft.com/office/powerpoint/2010/main" val="172233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C89E7E-8F00-4B4A-8C94-4153534DC711}" type="slidenum">
              <a:rPr lang="en-US" altLang="zh-CN"/>
              <a:pPr/>
              <a:t>16</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Jackson</a:t>
            </a:r>
            <a:r>
              <a:rPr lang="zh-CN" altLang="en-US" sz="1200" b="0" i="0" kern="1200" dirty="0" smtClean="0">
                <a:solidFill>
                  <a:schemeClr val="tx1"/>
                </a:solidFill>
                <a:effectLst/>
                <a:latin typeface="Arial" charset="0"/>
                <a:ea typeface="宋体" pitchFamily="2" charset="-122"/>
                <a:cs typeface="+mn-cs"/>
              </a:rPr>
              <a:t>认为有三种形式的数据结构：顺序、选择和重复，三种数据结构可以进行任意嵌套、组合，形成复杂的结构体系。</a:t>
            </a:r>
            <a:r>
              <a:rPr lang="en-US" altLang="zh-CN" sz="1200" b="0" i="0" kern="1200" dirty="0" smtClean="0">
                <a:solidFill>
                  <a:schemeClr val="tx1"/>
                </a:solidFill>
                <a:effectLst/>
                <a:latin typeface="Arial" charset="0"/>
                <a:ea typeface="宋体" pitchFamily="2" charset="-122"/>
                <a:cs typeface="+mn-cs"/>
              </a:rPr>
              <a:t>JACKSON</a:t>
            </a:r>
            <a:r>
              <a:rPr lang="zh-CN" altLang="en-US" sz="1200" b="0" i="0" kern="1200" dirty="0" smtClean="0">
                <a:solidFill>
                  <a:schemeClr val="tx1"/>
                </a:solidFill>
                <a:effectLst/>
                <a:latin typeface="Arial" charset="0"/>
                <a:ea typeface="宋体" pitchFamily="2" charset="-122"/>
                <a:cs typeface="+mn-cs"/>
              </a:rPr>
              <a:t>方法的从目标系统的输入、输出数据结构入手，导出程序框架结构，再补充其它细节，就可得到完整的描述程序结构的</a:t>
            </a:r>
            <a:r>
              <a:rPr lang="en-US" altLang="zh-CN" sz="1200" b="0" i="0" kern="1200" dirty="0" smtClean="0">
                <a:solidFill>
                  <a:schemeClr val="tx1"/>
                </a:solidFill>
                <a:effectLst/>
                <a:latin typeface="Arial" charset="0"/>
                <a:ea typeface="宋体" pitchFamily="2" charset="-122"/>
                <a:cs typeface="+mn-cs"/>
              </a:rPr>
              <a:t>JACKSON</a:t>
            </a:r>
            <a:r>
              <a:rPr lang="zh-CN" altLang="en-US" sz="1200" b="0" i="0" kern="1200" dirty="0" smtClean="0">
                <a:solidFill>
                  <a:schemeClr val="tx1"/>
                </a:solidFill>
                <a:effectLst/>
                <a:latin typeface="Arial" charset="0"/>
                <a:ea typeface="宋体" pitchFamily="2" charset="-122"/>
                <a:cs typeface="+mn-cs"/>
              </a:rPr>
              <a:t>图。</a:t>
            </a:r>
            <a:endParaRPr kumimoji="1" lang="zh-CN" altLang="en-US" sz="2800" dirty="0">
              <a:solidFill>
                <a:srgbClr val="000000"/>
              </a:solidFill>
              <a:latin typeface="宋体" pitchFamily="2" charset="-122"/>
            </a:endParaRPr>
          </a:p>
        </p:txBody>
      </p:sp>
    </p:spTree>
    <p:extLst>
      <p:ext uri="{BB962C8B-B14F-4D97-AF65-F5344CB8AC3E}">
        <p14:creationId xmlns:p14="http://schemas.microsoft.com/office/powerpoint/2010/main" val="38597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18</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975670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19</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707890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20</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03372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21</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6885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22</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806843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23</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74016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7D618A-829A-4595-8E70-29C6118B11FD}" type="slidenum">
              <a:rPr lang="en-US" altLang="zh-CN"/>
              <a:pPr/>
              <a:t>24</a:t>
            </a:fld>
            <a:endParaRPr lang="en-US" altLang="zh-CN"/>
          </a:p>
        </p:txBody>
      </p:sp>
      <p:sp>
        <p:nvSpPr>
          <p:cNvPr id="64514" name="Rectangle 2"/>
          <p:cNvSpPr>
            <a:spLocks noGrp="1" noRot="1" noChangeAspect="1" noChangeArrowheads="1" noTextEdit="1"/>
          </p:cNvSpPr>
          <p:nvPr>
            <p:ph type="sldImg"/>
          </p:nvPr>
        </p:nvSpPr>
        <p:spPr>
          <a:xfrm>
            <a:off x="1150938" y="690563"/>
            <a:ext cx="4557712" cy="3417887"/>
          </a:xfrm>
          <a:ln/>
        </p:spPr>
      </p:sp>
      <p:sp>
        <p:nvSpPr>
          <p:cNvPr id="64515" name="Rectangle 3"/>
          <p:cNvSpPr>
            <a:spLocks noGrp="1" noChangeArrowheads="1"/>
          </p:cNvSpPr>
          <p:nvPr>
            <p:ph type="body" idx="1"/>
          </p:nvPr>
        </p:nvSpPr>
        <p:spPr>
          <a:xfrm>
            <a:off x="914400" y="4341813"/>
            <a:ext cx="5029200" cy="4116387"/>
          </a:xfrm>
        </p:spPr>
        <p:txBody>
          <a:bodyPr/>
          <a:lstStyle/>
          <a:p>
            <a:endParaRPr lang="en-US" altLang="zh-CN" dirty="0"/>
          </a:p>
        </p:txBody>
      </p:sp>
    </p:spTree>
    <p:extLst>
      <p:ext uri="{BB962C8B-B14F-4D97-AF65-F5344CB8AC3E}">
        <p14:creationId xmlns:p14="http://schemas.microsoft.com/office/powerpoint/2010/main" val="1335537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26</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53465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系统需求可能来自于高层管理者、计划团队、部门经理或是</a:t>
            </a:r>
            <a:r>
              <a:rPr lang="en-US" altLang="zh-CN"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IT</a:t>
            </a: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部门本身；</a:t>
            </a:r>
            <a:endParaRPr lang="en-US" altLang="zh-CN"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nSpc>
                <a:spcPct val="90000"/>
              </a:lnSpc>
              <a:buFont typeface="Wingdings" pitchFamily="2" charset="2"/>
              <a:buNone/>
            </a:pP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主要需求包括新的信息系统或对无法满足现在需求的已有系统的更新，较小需求可能是为用户界面增加新的特征或改变用户界面；</a:t>
            </a:r>
            <a:endParaRPr lang="en-US" altLang="zh-CN"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nSpc>
                <a:spcPct val="90000"/>
              </a:lnSpc>
              <a:buFont typeface="Wingdings" pitchFamily="2" charset="2"/>
              <a:buNone/>
            </a:pPr>
            <a:r>
              <a:rPr lang="zh-CN" altLang="en-US" sz="1200" b="0"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可行性研究审查预期成本和效益，基于操作、技术、经济和时间等因素推荐行动计划。</a:t>
            </a:r>
            <a:endParaRPr lang="zh-CN" altLang="en-US" b="0"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3</a:t>
            </a:fld>
            <a:endParaRPr lang="en-US" altLang="zh-CN" dirty="0"/>
          </a:p>
        </p:txBody>
      </p:sp>
    </p:spTree>
    <p:extLst>
      <p:ext uri="{BB962C8B-B14F-4D97-AF65-F5344CB8AC3E}">
        <p14:creationId xmlns:p14="http://schemas.microsoft.com/office/powerpoint/2010/main" val="3366848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27</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zh-CN" sz="1200" dirty="0" smtClean="0">
              <a:ea typeface="黑体" pitchFamily="49" charset="-122"/>
            </a:endParaRPr>
          </a:p>
          <a:p>
            <a:endParaRPr lang="zh-CN" altLang="zh-CN" dirty="0"/>
          </a:p>
        </p:txBody>
      </p:sp>
    </p:spTree>
    <p:extLst>
      <p:ext uri="{BB962C8B-B14F-4D97-AF65-F5344CB8AC3E}">
        <p14:creationId xmlns:p14="http://schemas.microsoft.com/office/powerpoint/2010/main" val="1959819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28</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zh-CN" sz="1200" dirty="0" smtClean="0">
              <a:ea typeface="黑体" pitchFamily="49" charset="-122"/>
            </a:endParaRPr>
          </a:p>
          <a:p>
            <a:endParaRPr lang="zh-CN" altLang="zh-CN" dirty="0"/>
          </a:p>
        </p:txBody>
      </p:sp>
    </p:spTree>
    <p:extLst>
      <p:ext uri="{BB962C8B-B14F-4D97-AF65-F5344CB8AC3E}">
        <p14:creationId xmlns:p14="http://schemas.microsoft.com/office/powerpoint/2010/main" val="2419193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5F621A-44F4-4B26-90D4-EE27AA309861}" type="slidenum">
              <a:rPr lang="en-US" altLang="zh-CN"/>
              <a:pPr/>
              <a:t>29</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zh-CN" sz="1200" dirty="0" smtClean="0">
              <a:ea typeface="黑体" pitchFamily="49" charset="-122"/>
            </a:endParaRPr>
          </a:p>
          <a:p>
            <a:endParaRPr lang="zh-CN" altLang="zh-CN" dirty="0"/>
          </a:p>
        </p:txBody>
      </p:sp>
    </p:spTree>
    <p:extLst>
      <p:ext uri="{BB962C8B-B14F-4D97-AF65-F5344CB8AC3E}">
        <p14:creationId xmlns:p14="http://schemas.microsoft.com/office/powerpoint/2010/main" val="387053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C95684-A529-4BF5-8191-F97302BF1C65}" type="slidenum">
              <a:rPr lang="en-US" altLang="zh-CN"/>
              <a:pPr/>
              <a:t>30</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33296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31</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533446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C1E723-4A8F-41FF-AB42-1A32372383C0}" type="slidenum">
              <a:rPr lang="en-US" altLang="zh-CN"/>
              <a:pPr/>
              <a:t>33</a:t>
            </a:fld>
            <a:endParaRPr lang="en-US" altLang="zh-CN"/>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a:xfrm>
            <a:off x="914400" y="4343400"/>
            <a:ext cx="5029200" cy="4114800"/>
          </a:xfrm>
        </p:spPr>
        <p:txBody>
          <a:bodyPr/>
          <a:lstStyle/>
          <a:p>
            <a:endParaRPr lang="zh-CN" altLang="en-US" dirty="0"/>
          </a:p>
        </p:txBody>
      </p:sp>
    </p:spTree>
    <p:extLst>
      <p:ext uri="{BB962C8B-B14F-4D97-AF65-F5344CB8AC3E}">
        <p14:creationId xmlns:p14="http://schemas.microsoft.com/office/powerpoint/2010/main" val="2060592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3D6C62-45A1-4D3D-8D48-AB352814E750}" type="slidenum">
              <a:rPr lang="en-US" altLang="zh-CN"/>
              <a:pPr/>
              <a:t>35</a:t>
            </a:fld>
            <a:endParaRPr lang="en-US" altLang="zh-CN"/>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72709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36</a:t>
            </a:fld>
            <a:endParaRPr lang="en-US" altLang="zh-CN"/>
          </a:p>
        </p:txBody>
      </p:sp>
    </p:spTree>
    <p:extLst>
      <p:ext uri="{BB962C8B-B14F-4D97-AF65-F5344CB8AC3E}">
        <p14:creationId xmlns:p14="http://schemas.microsoft.com/office/powerpoint/2010/main" val="2994635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37</a:t>
            </a:fld>
            <a:endParaRPr lang="en-US" altLang="zh-CN"/>
          </a:p>
        </p:txBody>
      </p:sp>
    </p:spTree>
    <p:extLst>
      <p:ext uri="{BB962C8B-B14F-4D97-AF65-F5344CB8AC3E}">
        <p14:creationId xmlns:p14="http://schemas.microsoft.com/office/powerpoint/2010/main" val="2994635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dirty="0">
              <a:latin typeface="楷体_GB2312" pitchFamily="49" charset="-122"/>
              <a:ea typeface="楷体_GB2312" pitchFamily="49" charset="-122"/>
            </a:endParaRPr>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38</a:t>
            </a:fld>
            <a:endParaRPr lang="en-US" altLang="zh-CN"/>
          </a:p>
        </p:txBody>
      </p:sp>
    </p:spTree>
    <p:extLst>
      <p:ext uri="{BB962C8B-B14F-4D97-AF65-F5344CB8AC3E}">
        <p14:creationId xmlns:p14="http://schemas.microsoft.com/office/powerpoint/2010/main" val="63626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buFont typeface="Wingdings" pitchFamily="2" charset="2"/>
              <a:buNone/>
            </a:pPr>
            <a:r>
              <a:rPr lang="zh-CN" altLang="en-US" dirty="0" smtClean="0"/>
              <a:t>需求建模是系统规划阶段的初步调查的继续；</a:t>
            </a:r>
            <a:endParaRPr lang="en-US" altLang="zh-CN" dirty="0" smtClean="0"/>
          </a:p>
          <a:p>
            <a:pPr>
              <a:lnSpc>
                <a:spcPct val="90000"/>
              </a:lnSpc>
              <a:buFont typeface="Wingdings" pitchFamily="2" charset="2"/>
              <a:buNone/>
            </a:pPr>
            <a:r>
              <a:rPr lang="zh-CN" altLang="en-US" dirty="0" smtClean="0"/>
              <a:t>建模过程中，使用面谈、调查、文档复查和抽样等技术完成事实发现，进而建立业务模型、数据与过程模型以及对象模型；</a:t>
            </a:r>
            <a:endParaRPr lang="en-US" altLang="zh-CN" dirty="0" smtClean="0"/>
          </a:p>
          <a:p>
            <a:pPr>
              <a:lnSpc>
                <a:spcPct val="90000"/>
              </a:lnSpc>
              <a:buFont typeface="Wingdings" pitchFamily="2" charset="2"/>
              <a:buNone/>
            </a:pPr>
            <a:r>
              <a:rPr lang="zh-CN" altLang="en-US" dirty="0" smtClean="0"/>
              <a:t>系统需求文档描述管理和用户需求、成本和效益并对可选的开发策略进行概括。</a:t>
            </a: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5</a:t>
            </a:fld>
            <a:endParaRPr lang="en-US" altLang="zh-CN" dirty="0"/>
          </a:p>
        </p:txBody>
      </p:sp>
    </p:spTree>
    <p:extLst>
      <p:ext uri="{BB962C8B-B14F-4D97-AF65-F5344CB8AC3E}">
        <p14:creationId xmlns:p14="http://schemas.microsoft.com/office/powerpoint/2010/main" val="3366848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3D6C62-45A1-4D3D-8D48-AB352814E750}" type="slidenum">
              <a:rPr lang="en-US" altLang="zh-CN"/>
              <a:pPr/>
              <a:t>39</a:t>
            </a:fld>
            <a:endParaRPr lang="en-US" altLang="zh-CN"/>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xfrm>
            <a:off x="914400" y="4343400"/>
            <a:ext cx="5029200" cy="4114800"/>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dirty="0"/>
          </a:p>
        </p:txBody>
      </p:sp>
    </p:spTree>
    <p:extLst>
      <p:ext uri="{BB962C8B-B14F-4D97-AF65-F5344CB8AC3E}">
        <p14:creationId xmlns:p14="http://schemas.microsoft.com/office/powerpoint/2010/main" val="2567415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40</a:t>
            </a:fld>
            <a:endParaRPr lang="en-US" altLang="zh-CN"/>
          </a:p>
        </p:txBody>
      </p:sp>
    </p:spTree>
    <p:extLst>
      <p:ext uri="{BB962C8B-B14F-4D97-AF65-F5344CB8AC3E}">
        <p14:creationId xmlns:p14="http://schemas.microsoft.com/office/powerpoint/2010/main" val="4266831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41</a:t>
            </a:fld>
            <a:endParaRPr lang="en-US" altLang="zh-CN"/>
          </a:p>
        </p:txBody>
      </p:sp>
    </p:spTree>
    <p:extLst>
      <p:ext uri="{BB962C8B-B14F-4D97-AF65-F5344CB8AC3E}">
        <p14:creationId xmlns:p14="http://schemas.microsoft.com/office/powerpoint/2010/main" val="4266831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0" hangingPunct="0">
              <a:spcBef>
                <a:spcPct val="20000"/>
              </a:spcBef>
            </a:pPr>
            <a:endParaRPr kumimoji="1" lang="zh-CN" altLang="en-US" sz="1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42</a:t>
            </a:fld>
            <a:endParaRPr lang="en-US" altLang="zh-CN"/>
          </a:p>
        </p:txBody>
      </p:sp>
    </p:spTree>
    <p:extLst>
      <p:ext uri="{BB962C8B-B14F-4D97-AF65-F5344CB8AC3E}">
        <p14:creationId xmlns:p14="http://schemas.microsoft.com/office/powerpoint/2010/main" val="4266831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43</a:t>
            </a:fld>
            <a:endParaRPr lang="en-US" altLang="zh-CN"/>
          </a:p>
        </p:txBody>
      </p:sp>
    </p:spTree>
    <p:extLst>
      <p:ext uri="{BB962C8B-B14F-4D97-AF65-F5344CB8AC3E}">
        <p14:creationId xmlns:p14="http://schemas.microsoft.com/office/powerpoint/2010/main" val="4266831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1A218D-EDE3-47DB-825F-6F6694D6ED51}" type="slidenum">
              <a:rPr lang="en-US" altLang="zh-CN"/>
              <a:pPr/>
              <a:t>44</a:t>
            </a:fld>
            <a:endParaRPr lang="en-US" altLang="zh-CN"/>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117733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45</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341588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48</a:t>
            </a:fld>
            <a:endParaRPr lang="en-US" altLang="zh-CN"/>
          </a:p>
        </p:txBody>
      </p:sp>
    </p:spTree>
    <p:extLst>
      <p:ext uri="{BB962C8B-B14F-4D97-AF65-F5344CB8AC3E}">
        <p14:creationId xmlns:p14="http://schemas.microsoft.com/office/powerpoint/2010/main" val="2874771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Times New Roman" pitchFamily="18" charset="0"/>
              </a:rPr>
              <a:t>软件需求规格说明的大纲</a:t>
            </a:r>
            <a:r>
              <a:rPr lang="zh-CN" altLang="en-US" sz="1600" dirty="0" smtClean="0"/>
              <a:t> </a:t>
            </a:r>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51</a:t>
            </a:fld>
            <a:endParaRPr lang="en-US" altLang="zh-CN"/>
          </a:p>
        </p:txBody>
      </p:sp>
    </p:spTree>
    <p:extLst>
      <p:ext uri="{BB962C8B-B14F-4D97-AF65-F5344CB8AC3E}">
        <p14:creationId xmlns:p14="http://schemas.microsoft.com/office/powerpoint/2010/main" val="2808859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53</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99053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176F1F-1205-402A-9A0D-6752294471F4}" type="slidenum">
              <a:rPr lang="en-US" altLang="zh-CN"/>
              <a:pPr/>
              <a:t>6</a:t>
            </a:fld>
            <a:endParaRPr lang="en-US" altLang="zh-CN"/>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40681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57</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027353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58</a:t>
            </a:fld>
            <a:endParaRPr lang="en-US" altLang="zh-CN"/>
          </a:p>
        </p:txBody>
      </p:sp>
    </p:spTree>
    <p:extLst>
      <p:ext uri="{BB962C8B-B14F-4D97-AF65-F5344CB8AC3E}">
        <p14:creationId xmlns:p14="http://schemas.microsoft.com/office/powerpoint/2010/main" val="2889115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l" eaLnBrk="1" hangingPunct="1">
              <a:spcBef>
                <a:spcPct val="20000"/>
              </a:spcBef>
              <a:buClr>
                <a:schemeClr val="hlink"/>
              </a:buClr>
              <a:buSzPct val="70000"/>
              <a:buFont typeface="Wingdings" pitchFamily="2" charset="2"/>
              <a:buNone/>
            </a:pPr>
            <a:endParaRPr lang="zh-CN" altLang="en-US" sz="1200" b="1" dirty="0" smtClean="0">
              <a:solidFill>
                <a:srgbClr val="990099"/>
              </a:solidFill>
              <a:latin typeface="Tahoma" pitchFamily="34" charset="0"/>
              <a:ea typeface="宋体" pitchFamily="2" charset="-122"/>
            </a:endParaRP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在建模中了解信息       </a:t>
            </a: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通过抽象降低系统的复杂性       </a:t>
            </a: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有助于回忆所有的细节      </a:t>
            </a: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有助于和用户及系统       </a:t>
            </a: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相关者进行交流     </a:t>
            </a: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为以后的维护和升级      </a:t>
            </a:r>
          </a:p>
          <a:p>
            <a:pPr marL="342900" indent="-342900" algn="l" eaLnBrk="1" hangingPunct="1">
              <a:spcBef>
                <a:spcPct val="20000"/>
              </a:spcBef>
              <a:buClr>
                <a:schemeClr val="hlink"/>
              </a:buClr>
              <a:buSzPct val="70000"/>
              <a:buFont typeface="Wingdings" pitchFamily="2" charset="2"/>
              <a:buNone/>
            </a:pPr>
            <a:r>
              <a:rPr lang="zh-CN" altLang="en-US" sz="1200" b="1" dirty="0" smtClean="0">
                <a:solidFill>
                  <a:srgbClr val="000066"/>
                </a:solidFill>
                <a:latin typeface="Tahoma" pitchFamily="34" charset="0"/>
                <a:ea typeface="宋体" pitchFamily="2" charset="-122"/>
              </a:rPr>
              <a:t>提供了文档</a:t>
            </a:r>
            <a:r>
              <a:rPr lang="zh-CN" altLang="en-US" sz="1200" b="1" dirty="0" smtClean="0">
                <a:solidFill>
                  <a:srgbClr val="990099"/>
                </a:solidFill>
                <a:latin typeface="Tahoma" pitchFamily="34" charset="0"/>
                <a:ea typeface="宋体" pitchFamily="2" charset="-122"/>
              </a:rPr>
              <a:t>           </a:t>
            </a:r>
          </a:p>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59</a:t>
            </a:fld>
            <a:endParaRPr lang="en-US" altLang="zh-CN"/>
          </a:p>
        </p:txBody>
      </p:sp>
    </p:spTree>
    <p:extLst>
      <p:ext uri="{BB962C8B-B14F-4D97-AF65-F5344CB8AC3E}">
        <p14:creationId xmlns:p14="http://schemas.microsoft.com/office/powerpoint/2010/main" val="2889115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60</a:t>
            </a:fld>
            <a:endParaRPr lang="en-US" altLang="zh-CN"/>
          </a:p>
        </p:txBody>
      </p:sp>
    </p:spTree>
    <p:extLst>
      <p:ext uri="{BB962C8B-B14F-4D97-AF65-F5344CB8AC3E}">
        <p14:creationId xmlns:p14="http://schemas.microsoft.com/office/powerpoint/2010/main" val="2889115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93</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259643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5E887-F27C-40C8-B4CC-47C30B9DD255}" type="slidenum">
              <a:rPr lang="en-US" altLang="zh-CN"/>
              <a:pPr/>
              <a:t>95</a:t>
            </a:fld>
            <a:endParaRPr lang="en-US" altLang="zh-CN"/>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3271056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A810E2-746C-49EF-8898-F0551A72AD5D}" type="slidenum">
              <a:rPr lang="en-US" altLang="zh-CN"/>
              <a:pPr/>
              <a:t>96</a:t>
            </a:fld>
            <a:endParaRPr lang="en-US" altLang="zh-CN"/>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268506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A810E2-746C-49EF-8898-F0551A72AD5D}" type="slidenum">
              <a:rPr lang="en-US" altLang="zh-CN"/>
              <a:pPr/>
              <a:t>97</a:t>
            </a:fld>
            <a:endParaRPr lang="en-US" altLang="zh-CN"/>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008210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98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800789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8DCF5-4E57-418C-9837-93CF2D8A2E82}" type="slidenum">
              <a:rPr lang="en-US" altLang="zh-CN"/>
              <a:pPr/>
              <a:t>99</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320162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8</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9708397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C7A0E7-5482-4BD1-9398-D5B9AF53AAE4}" type="slidenum">
              <a:rPr lang="en-US" altLang="zh-CN" smtClean="0"/>
              <a:pPr>
                <a:defRPr/>
              </a:pPr>
              <a:t>103</a:t>
            </a:fld>
            <a:endParaRPr lang="en-US" altLang="zh-CN"/>
          </a:p>
        </p:txBody>
      </p:sp>
    </p:spTree>
    <p:extLst>
      <p:ext uri="{BB962C8B-B14F-4D97-AF65-F5344CB8AC3E}">
        <p14:creationId xmlns:p14="http://schemas.microsoft.com/office/powerpoint/2010/main" val="2634624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105</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838008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C47FC4-16CD-429B-A271-5C78844117E8}" type="slidenum">
              <a:rPr lang="en-US" altLang="zh-CN"/>
              <a:pPr/>
              <a:t>106</a:t>
            </a:fld>
            <a:endParaRPr lang="en-US" altLang="zh-CN"/>
          </a:p>
        </p:txBody>
      </p:sp>
      <p:sp>
        <p:nvSpPr>
          <p:cNvPr id="780290" name="Rectangle 2"/>
          <p:cNvSpPr>
            <a:spLocks noGrp="1" noRot="1" noChangeAspect="1" noChangeArrowheads="1" noTextEdit="1"/>
          </p:cNvSpPr>
          <p:nvPr>
            <p:ph type="sldImg"/>
          </p:nvPr>
        </p:nvSpPr>
        <p:spPr>
          <a:ln/>
        </p:spPr>
      </p:sp>
      <p:sp>
        <p:nvSpPr>
          <p:cNvPr id="780291"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2468093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EF661-AC6A-4BA4-A54A-B28F570F3DF5}" type="slidenum">
              <a:rPr lang="en-US" altLang="zh-CN"/>
              <a:pPr/>
              <a:t>107</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290420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6EF661-AC6A-4BA4-A54A-B28F570F3DF5}" type="slidenum">
              <a:rPr lang="en-US" altLang="zh-CN"/>
              <a:pPr/>
              <a:t>108</a:t>
            </a:fld>
            <a:endParaRPr lang="en-US" altLang="zh-CN"/>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595887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C418A-574F-40C7-AB72-F8A4915D5778}" type="slidenum">
              <a:rPr lang="en-US" altLang="zh-CN"/>
              <a:pPr/>
              <a:t>109</a:t>
            </a:fld>
            <a:endParaRPr lang="en-US" altLang="zh-CN"/>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34185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110</a:t>
            </a:fld>
            <a:endParaRPr lang="en-US" altLang="zh-CN"/>
          </a:p>
        </p:txBody>
      </p:sp>
    </p:spTree>
    <p:extLst>
      <p:ext uri="{BB962C8B-B14F-4D97-AF65-F5344CB8AC3E}">
        <p14:creationId xmlns:p14="http://schemas.microsoft.com/office/powerpoint/2010/main" val="2465819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58DDD0-9D21-4118-8042-C1C331B34F0A}" type="slidenum">
              <a:rPr lang="en-US" altLang="zh-CN"/>
              <a:pPr/>
              <a:t>112</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1614502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5677F-FB28-41AC-BEB1-8757F85D97F4}" type="slidenum">
              <a:rPr lang="en-US" altLang="zh-CN"/>
              <a:pPr/>
              <a:t>113</a:t>
            </a:fld>
            <a:endParaRPr lang="en-US" altLang="zh-CN"/>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366838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C0D59-D972-4BF9-956E-A188D2CED50D}" type="slidenum">
              <a:rPr lang="en-US" altLang="zh-CN"/>
              <a:pPr/>
              <a:t>114</a:t>
            </a:fld>
            <a:endParaRPr lang="en-US" altLang="zh-CN"/>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4230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0" eaLnBrk="1" hangingPunct="1">
              <a:lnSpc>
                <a:spcPct val="100000"/>
              </a:lnSpc>
              <a:buSzPct val="120000"/>
              <a:buNone/>
            </a:pPr>
            <a:endParaRPr lang="en-US" altLang="zh-CN" sz="2400" dirty="0" smtClean="0">
              <a:ea typeface="黑体"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9</a:t>
            </a:fld>
            <a:endParaRPr lang="en-US" altLang="zh-CN"/>
          </a:p>
        </p:txBody>
      </p:sp>
    </p:spTree>
    <p:extLst>
      <p:ext uri="{BB962C8B-B14F-4D97-AF65-F5344CB8AC3E}">
        <p14:creationId xmlns:p14="http://schemas.microsoft.com/office/powerpoint/2010/main" val="1948625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5677F-FB28-41AC-BEB1-8757F85D97F4}" type="slidenum">
              <a:rPr lang="en-US" altLang="zh-CN"/>
              <a:pPr/>
              <a:t>116</a:t>
            </a:fld>
            <a:endParaRPr lang="en-US" altLang="zh-CN"/>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18358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0935CB-0406-4B03-922B-89E9C18488DE}" type="slidenum">
              <a:rPr lang="en-US" altLang="zh-CN"/>
              <a:pPr/>
              <a:t>117</a:t>
            </a:fld>
            <a:endParaRPr lang="en-US" altLang="zh-CN"/>
          </a:p>
        </p:txBody>
      </p:sp>
      <p:sp>
        <p:nvSpPr>
          <p:cNvPr id="714754" name="Rectangle 2"/>
          <p:cNvSpPr>
            <a:spLocks noGrp="1" noRot="1" noChangeAspect="1" noChangeArrowheads="1" noTextEdit="1"/>
          </p:cNvSpPr>
          <p:nvPr>
            <p:ph type="sldImg"/>
          </p:nvPr>
        </p:nvSpPr>
        <p:spPr>
          <a:xfrm>
            <a:off x="1106488" y="666750"/>
            <a:ext cx="4645025" cy="3484563"/>
          </a:xfrm>
          <a:ln/>
        </p:spPr>
      </p:sp>
      <p:sp>
        <p:nvSpPr>
          <p:cNvPr id="714755" name="Rectangle 3"/>
          <p:cNvSpPr>
            <a:spLocks noGrp="1" noChangeArrowheads="1"/>
          </p:cNvSpPr>
          <p:nvPr>
            <p:ph type="body" idx="1"/>
          </p:nvPr>
        </p:nvSpPr>
        <p:spPr>
          <a:xfrm>
            <a:off x="904875" y="4373563"/>
            <a:ext cx="5048250" cy="4078287"/>
          </a:xfrm>
        </p:spPr>
        <p:txBody>
          <a:bodyPr lIns="89584" tIns="44792" rIns="89584" bIns="44792"/>
          <a:lstStyle/>
          <a:p>
            <a:endParaRPr lang="zh-CN" altLang="zh-CN"/>
          </a:p>
        </p:txBody>
      </p:sp>
    </p:spTree>
    <p:extLst>
      <p:ext uri="{BB962C8B-B14F-4D97-AF65-F5344CB8AC3E}">
        <p14:creationId xmlns:p14="http://schemas.microsoft.com/office/powerpoint/2010/main" val="13000477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0935CB-0406-4B03-922B-89E9C18488DE}" type="slidenum">
              <a:rPr lang="en-US" altLang="zh-CN"/>
              <a:pPr/>
              <a:t>118</a:t>
            </a:fld>
            <a:endParaRPr lang="en-US" altLang="zh-CN"/>
          </a:p>
        </p:txBody>
      </p:sp>
      <p:sp>
        <p:nvSpPr>
          <p:cNvPr id="714754" name="Rectangle 2"/>
          <p:cNvSpPr>
            <a:spLocks noGrp="1" noRot="1" noChangeAspect="1" noChangeArrowheads="1" noTextEdit="1"/>
          </p:cNvSpPr>
          <p:nvPr>
            <p:ph type="sldImg"/>
          </p:nvPr>
        </p:nvSpPr>
        <p:spPr>
          <a:xfrm>
            <a:off x="1106488" y="666750"/>
            <a:ext cx="4645025" cy="3484563"/>
          </a:xfrm>
          <a:ln/>
        </p:spPr>
      </p:sp>
      <p:sp>
        <p:nvSpPr>
          <p:cNvPr id="714755" name="Rectangle 3"/>
          <p:cNvSpPr>
            <a:spLocks noGrp="1" noChangeArrowheads="1"/>
          </p:cNvSpPr>
          <p:nvPr>
            <p:ph type="body" idx="1"/>
          </p:nvPr>
        </p:nvSpPr>
        <p:spPr>
          <a:xfrm>
            <a:off x="904875" y="4373563"/>
            <a:ext cx="5048250" cy="4078287"/>
          </a:xfrm>
        </p:spPr>
        <p:txBody>
          <a:bodyPr lIns="89584" tIns="44792" rIns="89584" bIns="44792"/>
          <a:lstStyle/>
          <a:p>
            <a:endParaRPr lang="zh-CN" altLang="zh-CN"/>
          </a:p>
        </p:txBody>
      </p:sp>
    </p:spTree>
    <p:extLst>
      <p:ext uri="{BB962C8B-B14F-4D97-AF65-F5344CB8AC3E}">
        <p14:creationId xmlns:p14="http://schemas.microsoft.com/office/powerpoint/2010/main" val="2055007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C09270-CF3C-4E7F-A1E1-DFA2711EF309}" type="slidenum">
              <a:rPr lang="en-US" altLang="zh-CN"/>
              <a:pPr/>
              <a:t>122</a:t>
            </a:fld>
            <a:endParaRPr lang="en-US" altLang="zh-CN"/>
          </a:p>
        </p:txBody>
      </p:sp>
      <p:sp>
        <p:nvSpPr>
          <p:cNvPr id="791554" name="Rectangle 2"/>
          <p:cNvSpPr>
            <a:spLocks noGrp="1" noRot="1" noChangeAspect="1" noChangeArrowheads="1" noTextEdit="1"/>
          </p:cNvSpPr>
          <p:nvPr>
            <p:ph type="sldImg"/>
          </p:nvPr>
        </p:nvSpPr>
        <p:spPr>
          <a:ln/>
        </p:spPr>
      </p:sp>
      <p:sp>
        <p:nvSpPr>
          <p:cNvPr id="79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92169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127</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8496681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1B120E-AF1B-412B-9275-A2C295FD9F5B}" type="slidenum">
              <a:rPr lang="en-US" altLang="zh-CN"/>
              <a:pPr/>
              <a:t>129</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96797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1B120E-AF1B-412B-9275-A2C295FD9F5B}" type="slidenum">
              <a:rPr lang="en-US" altLang="zh-CN"/>
              <a:pPr/>
              <a:t>130</a:t>
            </a:fld>
            <a:endParaRPr lang="en-US" altLang="zh-CN"/>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855738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32CF9-20D2-41AF-9B68-7274DB29A88A}" type="slidenum">
              <a:rPr lang="en-US" altLang="zh-CN"/>
              <a:pPr/>
              <a:t>131</a:t>
            </a:fld>
            <a:endParaRPr lang="en-US" altLang="zh-CN"/>
          </a:p>
        </p:txBody>
      </p:sp>
      <p:sp>
        <p:nvSpPr>
          <p:cNvPr id="802818" name="Rectangle 2"/>
          <p:cNvSpPr>
            <a:spLocks noGrp="1" noRot="1" noChangeAspect="1" noChangeArrowheads="1" noTextEdit="1"/>
          </p:cNvSpPr>
          <p:nvPr>
            <p:ph type="sldImg"/>
          </p:nvPr>
        </p:nvSpPr>
        <p:spPr>
          <a:ln/>
        </p:spPr>
      </p:sp>
      <p:sp>
        <p:nvSpPr>
          <p:cNvPr id="802819"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29924426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48257-89A0-46C7-9584-61C18E5BC441}" type="slidenum">
              <a:rPr lang="en-US" altLang="zh-CN"/>
              <a:pPr/>
              <a:t>132</a:t>
            </a:fld>
            <a:endParaRPr lang="en-US" altLang="zh-CN"/>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637690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8F08B-054C-488D-A842-37CDF6207826}" type="slidenum">
              <a:rPr lang="en-US" altLang="zh-CN"/>
              <a:pPr/>
              <a:t>133</a:t>
            </a:fld>
            <a:endParaRPr lang="en-US" altLang="zh-CN"/>
          </a:p>
        </p:txBody>
      </p:sp>
      <p:sp>
        <p:nvSpPr>
          <p:cNvPr id="803842" name="Rectangle 2"/>
          <p:cNvSpPr>
            <a:spLocks noGrp="1" noRot="1" noChangeAspect="1" noChangeArrowheads="1" noTextEdit="1"/>
          </p:cNvSpPr>
          <p:nvPr>
            <p:ph type="sldImg"/>
          </p:nvPr>
        </p:nvSpPr>
        <p:spPr>
          <a:ln/>
        </p:spPr>
      </p:sp>
      <p:sp>
        <p:nvSpPr>
          <p:cNvPr id="803843" name="Rectangle 3"/>
          <p:cNvSpPr>
            <a:spLocks noGrp="1" noChangeArrowheads="1"/>
          </p:cNvSpPr>
          <p:nvPr>
            <p:ph type="body" idx="1"/>
          </p:nvPr>
        </p:nvSpPr>
        <p:spPr/>
        <p:txBody>
          <a:bodyPr/>
          <a:lstStyle/>
          <a:p>
            <a:endParaRPr kumimoji="1" lang="zh-CN" altLang="en-US" b="1" dirty="0"/>
          </a:p>
        </p:txBody>
      </p:sp>
    </p:spTree>
    <p:extLst>
      <p:ext uri="{BB962C8B-B14F-4D97-AF65-F5344CB8AC3E}">
        <p14:creationId xmlns:p14="http://schemas.microsoft.com/office/powerpoint/2010/main" val="256311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10</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3164387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77B521-3D90-4178-BD88-D0F96F5A8029}" type="slidenum">
              <a:rPr lang="en-US" altLang="zh-CN"/>
              <a:pPr/>
              <a:t>136</a:t>
            </a:fld>
            <a:endParaRPr lang="en-US" altLang="zh-CN"/>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zh-CN" altLang="zh-CN">
              <a:latin typeface="楷体_GB2312" pitchFamily="49" charset="-122"/>
              <a:ea typeface="楷体_GB2312" pitchFamily="49" charset="-122"/>
            </a:endParaRPr>
          </a:p>
        </p:txBody>
      </p:sp>
    </p:spTree>
    <p:extLst>
      <p:ext uri="{BB962C8B-B14F-4D97-AF65-F5344CB8AC3E}">
        <p14:creationId xmlns:p14="http://schemas.microsoft.com/office/powerpoint/2010/main" val="15493168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14513-560A-43C1-AA9D-26E0EFAF3A30}" type="slidenum">
              <a:rPr lang="en-US" altLang="zh-CN"/>
              <a:pPr/>
              <a:t>138</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7184777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14513-560A-43C1-AA9D-26E0EFAF3A30}" type="slidenum">
              <a:rPr lang="en-US" altLang="zh-CN"/>
              <a:pPr/>
              <a:t>139</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0155965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14513-560A-43C1-AA9D-26E0EFAF3A30}" type="slidenum">
              <a:rPr lang="en-US" altLang="zh-CN"/>
              <a:pPr/>
              <a:t>142</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06581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48257-89A0-46C7-9584-61C18E5BC441}" type="slidenum">
              <a:rPr lang="en-US" altLang="zh-CN"/>
              <a:pPr/>
              <a:t>145</a:t>
            </a:fld>
            <a:endParaRPr lang="en-US" altLang="zh-CN"/>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35734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DBFE-1213-4BC1-82D0-43128A90EF7B}" type="slidenum">
              <a:rPr lang="en-US" altLang="zh-CN"/>
              <a:pPr/>
              <a:t>146</a:t>
            </a:fld>
            <a:endParaRPr lang="en-US" altLang="zh-CN"/>
          </a:p>
        </p:txBody>
      </p:sp>
      <p:sp>
        <p:nvSpPr>
          <p:cNvPr id="813058" name="Rectangle 2"/>
          <p:cNvSpPr>
            <a:spLocks noGrp="1" noRot="1" noChangeAspect="1" noChangeArrowheads="1" noTextEdit="1"/>
          </p:cNvSpPr>
          <p:nvPr>
            <p:ph type="sldImg"/>
          </p:nvPr>
        </p:nvSpPr>
        <p:spPr>
          <a:ln/>
        </p:spPr>
      </p:sp>
      <p:sp>
        <p:nvSpPr>
          <p:cNvPr id="813059" name="Rectangle 3"/>
          <p:cNvSpPr>
            <a:spLocks noGrp="1" noChangeArrowheads="1"/>
          </p:cNvSpPr>
          <p:nvPr>
            <p:ph type="body" idx="1"/>
          </p:nvPr>
        </p:nvSpPr>
        <p:spPr/>
        <p:txBody>
          <a:bodyPr/>
          <a:lstStyle/>
          <a:p>
            <a:endParaRPr lang="zh-CN" altLang="en-US" sz="1000" dirty="0"/>
          </a:p>
        </p:txBody>
      </p:sp>
    </p:spTree>
    <p:extLst>
      <p:ext uri="{BB962C8B-B14F-4D97-AF65-F5344CB8AC3E}">
        <p14:creationId xmlns:p14="http://schemas.microsoft.com/office/powerpoint/2010/main" val="1393501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014513-560A-43C1-AA9D-26E0EFAF3A30}" type="slidenum">
              <a:rPr lang="en-US" altLang="zh-CN"/>
              <a:pPr/>
              <a:t>148</a:t>
            </a:fld>
            <a:endParaRPr lang="en-US" altLang="zh-CN"/>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903775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59019-DDE9-4A96-9F35-F087BE0A39DC}" type="slidenum">
              <a:rPr lang="en-US" altLang="zh-CN"/>
              <a:pPr/>
              <a:t>149</a:t>
            </a:fld>
            <a:endParaRPr lang="en-US" altLang="zh-CN"/>
          </a:p>
        </p:txBody>
      </p:sp>
      <p:sp>
        <p:nvSpPr>
          <p:cNvPr id="816130" name="Rectangle 2"/>
          <p:cNvSpPr>
            <a:spLocks noGrp="1" noRot="1" noChangeAspect="1" noChangeArrowheads="1" noTextEdit="1"/>
          </p:cNvSpPr>
          <p:nvPr>
            <p:ph type="sldImg"/>
          </p:nvPr>
        </p:nvSpPr>
        <p:spPr>
          <a:ln/>
        </p:spPr>
      </p:sp>
      <p:sp>
        <p:nvSpPr>
          <p:cNvPr id="816131"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3118699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933CA0-B350-45F3-86D8-1F61C4001BCE}" type="slidenum">
              <a:rPr lang="en-US" altLang="zh-CN"/>
              <a:pPr/>
              <a:t>153</a:t>
            </a:fld>
            <a:endParaRPr lang="en-US" altLang="zh-CN"/>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8838624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D1298-F796-431D-8EAC-42FFA1BE3E24}" type="slidenum">
              <a:rPr lang="zh-CN" altLang="en-US"/>
              <a:pPr/>
              <a:t>155</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21871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CB1B3-66C1-4C1F-ACAC-38E548931DCC}" type="slidenum">
              <a:rPr lang="en-US" altLang="zh-CN"/>
              <a:pPr/>
              <a:t>11</a:t>
            </a:fld>
            <a:endParaRPr lang="en-US" altLang="zh-CN"/>
          </a:p>
        </p:txBody>
      </p:sp>
      <p:sp>
        <p:nvSpPr>
          <p:cNvPr id="1026" name="Rectangle 2"/>
          <p:cNvSpPr>
            <a:spLocks noGrp="1" noRot="1" noChangeAspect="1" noChangeArrowheads="1" noTextEdit="1"/>
          </p:cNvSpPr>
          <p:nvPr>
            <p:ph type="sldImg"/>
          </p:nvPr>
        </p:nvSpPr>
        <p:spPr>
          <a:ln/>
        </p:spPr>
      </p:sp>
      <p:sp>
        <p:nvSpPr>
          <p:cNvPr id="1027"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4699668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F65F0C-A306-4FFD-997A-B9CD3B78702A}" type="slidenum">
              <a:rPr lang="en-US" altLang="zh-CN"/>
              <a:pPr/>
              <a:t>156</a:t>
            </a:fld>
            <a:endParaRPr lang="en-US" altLang="zh-CN"/>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7835131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38A16-D11E-4CA9-AF1B-FB99F874EB88}" type="slidenum">
              <a:rPr lang="en-US" altLang="zh-CN"/>
              <a:pPr/>
              <a:t>157</a:t>
            </a:fld>
            <a:endParaRPr lang="en-US" altLang="zh-CN"/>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08470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638A16-D11E-4CA9-AF1B-FB99F874EB88}" type="slidenum">
              <a:rPr lang="en-US" altLang="zh-CN"/>
              <a:pPr/>
              <a:t>158</a:t>
            </a:fld>
            <a:endParaRPr lang="en-US" altLang="zh-CN"/>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187445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320EDB-3675-4B09-8964-47F0E8240DBC}" type="slidenum">
              <a:rPr lang="en-US" altLang="zh-CN"/>
              <a:pPr/>
              <a:t>159</a:t>
            </a:fld>
            <a:endParaRPr lang="en-US" altLang="zh-CN"/>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56913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320EDB-3675-4B09-8964-47F0E8240DBC}" type="slidenum">
              <a:rPr lang="en-US" altLang="zh-CN"/>
              <a:pPr/>
              <a:t>162</a:t>
            </a:fld>
            <a:endParaRPr lang="en-US" altLang="zh-CN"/>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082266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7C7A0E7-5482-4BD1-9398-D5B9AF53AAE4}" type="slidenum">
              <a:rPr lang="en-US" altLang="zh-CN" smtClean="0"/>
              <a:pPr>
                <a:defRPr/>
              </a:pPr>
              <a:t>167</a:t>
            </a:fld>
            <a:endParaRPr lang="en-US" altLang="zh-CN"/>
          </a:p>
        </p:txBody>
      </p:sp>
    </p:spTree>
    <p:extLst>
      <p:ext uri="{BB962C8B-B14F-4D97-AF65-F5344CB8AC3E}">
        <p14:creationId xmlns:p14="http://schemas.microsoft.com/office/powerpoint/2010/main" val="14267689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3D45E-8CE6-4ECF-B736-D0F3C5C33812}" type="slidenum">
              <a:rPr lang="en-US" altLang="zh-CN"/>
              <a:pPr/>
              <a:t>173</a:t>
            </a:fld>
            <a:endParaRPr lang="en-US" altLang="zh-CN"/>
          </a:p>
        </p:txBody>
      </p:sp>
      <p:sp>
        <p:nvSpPr>
          <p:cNvPr id="16386" name="Rectangle 2"/>
          <p:cNvSpPr>
            <a:spLocks noGrp="1" noRot="1" noChangeAspect="1" noChangeArrowheads="1" noTextEdit="1"/>
          </p:cNvSpPr>
          <p:nvPr>
            <p:ph type="sldImg"/>
          </p:nvPr>
        </p:nvSpPr>
        <p:spPr>
          <a:xfrm>
            <a:off x="1146175" y="687388"/>
            <a:ext cx="4567238" cy="3425825"/>
          </a:xfrm>
          <a:ln w="12700" cap="flat">
            <a:solidFill>
              <a:schemeClr val="tx1"/>
            </a:solidFill>
          </a:ln>
          <a:extLst>
            <a:ext uri="{909E8E84-426E-40DD-AFC4-6F175D3DCCD1}">
              <a14:hiddenFill xmlns:a14="http://schemas.microsoft.com/office/drawing/2010/main">
                <a:noFill/>
              </a14:hiddenFill>
            </a:ext>
          </a:extLst>
        </p:spPr>
      </p:sp>
      <p:sp>
        <p:nvSpPr>
          <p:cNvPr id="16387" name="Rectangle 3"/>
          <p:cNvSpPr>
            <a:spLocks noGrp="1" noChangeArrowheads="1"/>
          </p:cNvSpPr>
          <p:nvPr>
            <p:ph type="body" idx="1"/>
          </p:nvPr>
        </p:nvSpPr>
        <p:spPr>
          <a:xfrm>
            <a:off x="914400" y="4343400"/>
            <a:ext cx="5029200" cy="4114800"/>
          </a:xfrm>
          <a:noFill/>
          <a:ln/>
        </p:spPr>
        <p:txBody>
          <a:bodyPr lIns="92075" tIns="46038" rIns="92075" bIns="46038"/>
          <a:lstStyle/>
          <a:p>
            <a:endParaRPr lang="zh-CN" altLang="en-US" sz="1400" dirty="0">
              <a:effectLst>
                <a:outerShdw blurRad="38100" dist="38100" dir="2700000" algn="tl">
                  <a:srgbClr val="C0C0C0"/>
                </a:outerShdw>
              </a:effectLst>
              <a:latin typeface="宋体" pitchFamily="2" charset="-122"/>
            </a:endParaRPr>
          </a:p>
        </p:txBody>
      </p:sp>
    </p:spTree>
    <p:extLst>
      <p:ext uri="{BB962C8B-B14F-4D97-AF65-F5344CB8AC3E}">
        <p14:creationId xmlns:p14="http://schemas.microsoft.com/office/powerpoint/2010/main" val="5704075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6E4E8E-9438-4E3F-96E4-1F9E60D877B3}" type="slidenum">
              <a:rPr lang="en-US" altLang="zh-CN"/>
              <a:pPr/>
              <a:t>177</a:t>
            </a:fld>
            <a:endParaRPr lang="en-US" altLang="zh-CN"/>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3827161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167355-A40B-45D2-9B5F-7EBB150783F4}" type="slidenum">
              <a:rPr lang="en-US" altLang="zh-CN"/>
              <a:pPr/>
              <a:t>178</a:t>
            </a:fld>
            <a:endParaRPr lang="en-US" altLang="zh-CN"/>
          </a:p>
        </p:txBody>
      </p:sp>
      <p:sp>
        <p:nvSpPr>
          <p:cNvPr id="769026" name="Rectangle 2"/>
          <p:cNvSpPr>
            <a:spLocks noGrp="1" noRot="1" noChangeAspect="1" noChangeArrowheads="1" noTextEdit="1"/>
          </p:cNvSpPr>
          <p:nvPr>
            <p:ph type="sldImg"/>
          </p:nvPr>
        </p:nvSpPr>
        <p:spPr>
          <a:xfrm>
            <a:off x="1106488" y="666750"/>
            <a:ext cx="4645025" cy="3484563"/>
          </a:xfrm>
          <a:ln/>
        </p:spPr>
      </p:sp>
      <p:sp>
        <p:nvSpPr>
          <p:cNvPr id="769027" name="Rectangle 3"/>
          <p:cNvSpPr>
            <a:spLocks noGrp="1" noChangeArrowheads="1"/>
          </p:cNvSpPr>
          <p:nvPr>
            <p:ph type="body" idx="1"/>
          </p:nvPr>
        </p:nvSpPr>
        <p:spPr>
          <a:xfrm>
            <a:off x="904875" y="4373563"/>
            <a:ext cx="5048250" cy="4078287"/>
          </a:xfrm>
        </p:spPr>
        <p:txBody>
          <a:bodyPr lIns="89584" tIns="44792" rIns="89584" bIns="44792"/>
          <a:lstStyle/>
          <a:p>
            <a:endParaRPr lang="zh-CN" altLang="zh-CN"/>
          </a:p>
        </p:txBody>
      </p:sp>
    </p:spTree>
    <p:extLst>
      <p:ext uri="{BB962C8B-B14F-4D97-AF65-F5344CB8AC3E}">
        <p14:creationId xmlns:p14="http://schemas.microsoft.com/office/powerpoint/2010/main" val="20389795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167355-A40B-45D2-9B5F-7EBB150783F4}" type="slidenum">
              <a:rPr lang="en-US" altLang="zh-CN"/>
              <a:pPr/>
              <a:t>179</a:t>
            </a:fld>
            <a:endParaRPr lang="en-US" altLang="zh-CN"/>
          </a:p>
        </p:txBody>
      </p:sp>
      <p:sp>
        <p:nvSpPr>
          <p:cNvPr id="769026" name="Rectangle 2"/>
          <p:cNvSpPr>
            <a:spLocks noGrp="1" noRot="1" noChangeAspect="1" noChangeArrowheads="1" noTextEdit="1"/>
          </p:cNvSpPr>
          <p:nvPr>
            <p:ph type="sldImg"/>
          </p:nvPr>
        </p:nvSpPr>
        <p:spPr>
          <a:xfrm>
            <a:off x="1106488" y="666750"/>
            <a:ext cx="4645025" cy="3484563"/>
          </a:xfrm>
          <a:ln/>
        </p:spPr>
      </p:sp>
      <p:sp>
        <p:nvSpPr>
          <p:cNvPr id="769027" name="Rectangle 3"/>
          <p:cNvSpPr>
            <a:spLocks noGrp="1" noChangeArrowheads="1"/>
          </p:cNvSpPr>
          <p:nvPr>
            <p:ph type="body" idx="1"/>
          </p:nvPr>
        </p:nvSpPr>
        <p:spPr>
          <a:xfrm>
            <a:off x="904875" y="4373563"/>
            <a:ext cx="5048250" cy="4078287"/>
          </a:xfrm>
        </p:spPr>
        <p:txBody>
          <a:bodyPr lIns="89584" tIns="44792" rIns="89584" bIns="44792"/>
          <a:lstStyle/>
          <a:p>
            <a:endParaRPr lang="zh-CN" altLang="zh-CN"/>
          </a:p>
        </p:txBody>
      </p:sp>
    </p:spTree>
    <p:extLst>
      <p:ext uri="{BB962C8B-B14F-4D97-AF65-F5344CB8AC3E}">
        <p14:creationId xmlns:p14="http://schemas.microsoft.com/office/powerpoint/2010/main" val="23584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2C5F3-5DD7-48DD-901B-5EA1CEE9CDF4}" type="slidenum">
              <a:rPr lang="en-US" altLang="zh-CN"/>
              <a:pPr/>
              <a:t>12</a:t>
            </a:fld>
            <a:endParaRPr lang="en-US" altLang="zh-CN"/>
          </a:p>
        </p:txBody>
      </p:sp>
      <p:sp>
        <p:nvSpPr>
          <p:cNvPr id="11266" name="Rectangle 2"/>
          <p:cNvSpPr>
            <a:spLocks noGrp="1" noRot="1" noChangeAspect="1" noChangeArrowheads="1" noTextEdit="1"/>
          </p:cNvSpPr>
          <p:nvPr>
            <p:ph type="sldImg"/>
          </p:nvPr>
        </p:nvSpPr>
        <p:spPr>
          <a:xfrm>
            <a:off x="1146175" y="687388"/>
            <a:ext cx="4567238" cy="3425825"/>
          </a:xfrm>
          <a:ln w="12700" cap="flat">
            <a:solidFill>
              <a:schemeClr val="tx1"/>
            </a:solidFill>
          </a:ln>
          <a:extLst>
            <a:ext uri="{909E8E84-426E-40DD-AFC4-6F175D3DCCD1}">
              <a14:hiddenFill xmlns:a14="http://schemas.microsoft.com/office/drawing/2010/main">
                <a:noFill/>
              </a14:hiddenFill>
            </a:ext>
          </a:extLst>
        </p:spPr>
      </p:sp>
      <p:sp>
        <p:nvSpPr>
          <p:cNvPr id="11267" name="Rectangle 3"/>
          <p:cNvSpPr>
            <a:spLocks noGrp="1" noChangeArrowheads="1"/>
          </p:cNvSpPr>
          <p:nvPr>
            <p:ph type="body" idx="1"/>
          </p:nvPr>
        </p:nvSpPr>
        <p:spPr>
          <a:xfrm>
            <a:off x="914400" y="4343400"/>
            <a:ext cx="5029200" cy="4114800"/>
          </a:xfrm>
          <a:ln/>
        </p:spPr>
        <p:txBody>
          <a:bodyPr lIns="92075" tIns="46038" rIns="92075" bIns="46038"/>
          <a:lstStyle/>
          <a:p>
            <a:endParaRPr lang="zh-CN" altLang="zh-CN"/>
          </a:p>
        </p:txBody>
      </p:sp>
    </p:spTree>
    <p:extLst>
      <p:ext uri="{BB962C8B-B14F-4D97-AF65-F5344CB8AC3E}">
        <p14:creationId xmlns:p14="http://schemas.microsoft.com/office/powerpoint/2010/main" val="1193333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wmf"/><Relationship Id="rId4" Type="http://schemas.openxmlformats.org/officeDocument/2006/relationships/image" Target="../media/image5.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Picture 15" descr="Untitled-1"/>
          <p:cNvPicPr>
            <a:picLocks noChangeAspect="1" noChangeArrowheads="1"/>
          </p:cNvPicPr>
          <p:nvPr userDrawn="1"/>
        </p:nvPicPr>
        <p:blipFill>
          <a:blip r:embed="rId2" cstate="print"/>
          <a:srcRect/>
          <a:stretch>
            <a:fillRect/>
          </a:stretch>
        </p:blipFill>
        <p:spPr bwMode="auto">
          <a:xfrm>
            <a:off x="5487988" y="3201988"/>
            <a:ext cx="3656012" cy="3656012"/>
          </a:xfrm>
          <a:prstGeom prst="rect">
            <a:avLst/>
          </a:prstGeom>
          <a:noFill/>
          <a:ln w="9525">
            <a:noFill/>
            <a:miter lim="800000"/>
            <a:headEnd/>
            <a:tailEnd/>
          </a:ln>
        </p:spPr>
      </p:pic>
      <p:sp>
        <p:nvSpPr>
          <p:cNvPr id="3" name="副标题 2"/>
          <p:cNvSpPr>
            <a:spLocks noGrp="1"/>
          </p:cNvSpPr>
          <p:nvPr>
            <p:ph type="subTitle" idx="1"/>
          </p:nvPr>
        </p:nvSpPr>
        <p:spPr>
          <a:xfrm>
            <a:off x="1371600" y="3886200"/>
            <a:ext cx="6400800" cy="1752600"/>
          </a:xfrm>
        </p:spPr>
        <p:txBody>
          <a:bodyPr/>
          <a:lstStyle>
            <a:lvl1pPr marL="0" indent="0" algn="ctr">
              <a:buNone/>
              <a:defRPr lang="zh-CN" altLang="en-US" sz="3600" b="1" dirty="0">
                <a:solidFill>
                  <a:srgbClr val="133984"/>
                </a:solidFill>
                <a:effectLst>
                  <a:outerShdw blurRad="38100" dist="38100" dir="2700000" algn="tl">
                    <a:srgbClr val="000000">
                      <a:alpha val="43137"/>
                    </a:srgbClr>
                  </a:outerShdw>
                </a:effectLst>
                <a:latin typeface="隶书" pitchFamily="49" charset="-122"/>
                <a:ea typeface="隶书" pitchFamily="49" charset="-122"/>
                <a:cs typeface="+mn-c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pic>
        <p:nvPicPr>
          <p:cNvPr id="5" name="Picture 6" descr="xm_3"/>
          <p:cNvPicPr>
            <a:picLocks noChangeArrowheads="1"/>
          </p:cNvPicPr>
          <p:nvPr userDrawn="1"/>
        </p:nvPicPr>
        <p:blipFill>
          <a:blip r:embed="rId3" cstate="print"/>
          <a:srcRect/>
          <a:stretch>
            <a:fillRect/>
          </a:stretch>
        </p:blipFill>
        <p:spPr bwMode="auto">
          <a:xfrm>
            <a:off x="6858000" y="117451"/>
            <a:ext cx="755650" cy="503237"/>
          </a:xfrm>
          <a:prstGeom prst="rect">
            <a:avLst/>
          </a:prstGeom>
          <a:noFill/>
          <a:ln w="12700" algn="ctr">
            <a:noFill/>
            <a:miter lim="800000"/>
            <a:headEnd/>
            <a:tailEnd/>
          </a:ln>
        </p:spPr>
      </p:pic>
      <p:pic>
        <p:nvPicPr>
          <p:cNvPr id="6" name="Picture 7"/>
          <p:cNvPicPr preferRelativeResize="0">
            <a:picLocks noChangeArrowheads="1"/>
          </p:cNvPicPr>
          <p:nvPr userDrawn="1"/>
        </p:nvPicPr>
        <p:blipFill>
          <a:blip r:embed="rId4" cstate="print"/>
          <a:srcRect r="2878"/>
          <a:stretch>
            <a:fillRect/>
          </a:stretch>
        </p:blipFill>
        <p:spPr bwMode="auto">
          <a:xfrm>
            <a:off x="5346700" y="117451"/>
            <a:ext cx="755650" cy="503237"/>
          </a:xfrm>
          <a:prstGeom prst="rect">
            <a:avLst/>
          </a:prstGeom>
          <a:noFill/>
          <a:ln w="12700" algn="ctr">
            <a:noFill/>
            <a:miter lim="800000"/>
            <a:headEnd/>
            <a:tailEnd/>
          </a:ln>
        </p:spPr>
      </p:pic>
      <p:pic>
        <p:nvPicPr>
          <p:cNvPr id="7" name="Picture 8"/>
          <p:cNvPicPr preferRelativeResize="0">
            <a:picLocks noChangeArrowheads="1"/>
          </p:cNvPicPr>
          <p:nvPr userDrawn="1"/>
        </p:nvPicPr>
        <p:blipFill>
          <a:blip r:embed="rId5" cstate="print"/>
          <a:srcRect/>
          <a:stretch>
            <a:fillRect/>
          </a:stretch>
        </p:blipFill>
        <p:spPr bwMode="auto">
          <a:xfrm>
            <a:off x="6102350" y="117451"/>
            <a:ext cx="755650" cy="503237"/>
          </a:xfrm>
          <a:prstGeom prst="rect">
            <a:avLst/>
          </a:prstGeom>
          <a:noFill/>
          <a:ln w="12700" algn="ctr">
            <a:noFill/>
            <a:miter lim="800000"/>
            <a:headEnd/>
            <a:tailEnd/>
          </a:ln>
        </p:spPr>
      </p:pic>
      <p:pic>
        <p:nvPicPr>
          <p:cNvPr id="8" name="Picture 9" descr="DPP_0016"/>
          <p:cNvPicPr>
            <a:picLocks noChangeArrowheads="1"/>
          </p:cNvPicPr>
          <p:nvPr userDrawn="1"/>
        </p:nvPicPr>
        <p:blipFill>
          <a:blip r:embed="rId6" cstate="print"/>
          <a:srcRect/>
          <a:stretch>
            <a:fillRect/>
          </a:stretch>
        </p:blipFill>
        <p:spPr bwMode="auto">
          <a:xfrm>
            <a:off x="7613650" y="117451"/>
            <a:ext cx="755650" cy="503237"/>
          </a:xfrm>
          <a:prstGeom prst="rect">
            <a:avLst/>
          </a:prstGeom>
          <a:noFill/>
          <a:ln w="12700" algn="ctr">
            <a:noFill/>
            <a:miter lim="800000"/>
            <a:headEnd/>
            <a:tailEnd/>
          </a:ln>
        </p:spPr>
      </p:pic>
      <p:pic>
        <p:nvPicPr>
          <p:cNvPr id="9" name="Picture 10" descr="1"/>
          <p:cNvPicPr>
            <a:picLocks noChangeArrowheads="1"/>
          </p:cNvPicPr>
          <p:nvPr userDrawn="1"/>
        </p:nvPicPr>
        <p:blipFill>
          <a:blip r:embed="rId7" cstate="print"/>
          <a:srcRect/>
          <a:stretch>
            <a:fillRect/>
          </a:stretch>
        </p:blipFill>
        <p:spPr bwMode="auto">
          <a:xfrm>
            <a:off x="8362950" y="117451"/>
            <a:ext cx="755650" cy="503237"/>
          </a:xfrm>
          <a:prstGeom prst="rect">
            <a:avLst/>
          </a:prstGeom>
          <a:noFill/>
          <a:ln w="12700" algn="ctr">
            <a:noFill/>
            <a:miter lim="800000"/>
            <a:headEnd/>
            <a:tailEnd/>
          </a:ln>
        </p:spPr>
      </p:pic>
      <p:sp>
        <p:nvSpPr>
          <p:cNvPr id="10" name="标题 9"/>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2310204B-DBE6-450A-9EEF-66E4461483EC}"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273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273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7CC5B288-919D-4CAA-A79C-7E07E3D82C72}"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73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52513"/>
            <a:ext cx="8229600" cy="5400675"/>
          </a:xfrm>
        </p:spPr>
        <p:txBody>
          <a:bodyPr/>
          <a:lstStyle/>
          <a:p>
            <a:pPr lvl="0"/>
            <a:endParaRPr lang="zh-CN" altLang="en-US" noProof="0" smtClean="0"/>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C139ACBB-2001-499B-A6C8-FFA8C43C7B36}"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51586"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451587"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51588" name="Rectangle 4"/>
          <p:cNvSpPr>
            <a:spLocks noGrp="1" noChangeArrowheads="1"/>
          </p:cNvSpPr>
          <p:nvPr>
            <p:ph type="dt" sz="half" idx="2"/>
          </p:nvPr>
        </p:nvSpPr>
        <p:spPr/>
        <p:txBody>
          <a:bodyPr/>
          <a:lstStyle>
            <a:lvl1pPr>
              <a:defRPr/>
            </a:lvl1pPr>
          </a:lstStyle>
          <a:p>
            <a:endParaRPr lang="en-US" altLang="zh-CN"/>
          </a:p>
        </p:txBody>
      </p:sp>
      <p:sp>
        <p:nvSpPr>
          <p:cNvPr id="451589" name="Rectangle 5"/>
          <p:cNvSpPr>
            <a:spLocks noGrp="1" noChangeArrowheads="1"/>
          </p:cNvSpPr>
          <p:nvPr>
            <p:ph type="ftr" sz="quarter" idx="3"/>
          </p:nvPr>
        </p:nvSpPr>
        <p:spPr>
          <a:xfrm>
            <a:off x="7956550" y="6092825"/>
            <a:ext cx="1187450" cy="549275"/>
          </a:xfrm>
        </p:spPr>
        <p:txBody>
          <a:bodyPr/>
          <a:lstStyle>
            <a:lvl1pPr>
              <a:defRPr sz="1800"/>
            </a:lvl1pPr>
          </a:lstStyle>
          <a:p>
            <a:endParaRPr lang="en-US" altLang="zh-CN"/>
          </a:p>
        </p:txBody>
      </p:sp>
      <p:sp>
        <p:nvSpPr>
          <p:cNvPr id="451590" name="Rectangle 6"/>
          <p:cNvSpPr>
            <a:spLocks noGrp="1" noChangeArrowheads="1"/>
          </p:cNvSpPr>
          <p:nvPr>
            <p:ph type="sldNum" sz="quarter" idx="4"/>
          </p:nvPr>
        </p:nvSpPr>
        <p:spPr>
          <a:xfrm>
            <a:off x="3492500" y="6381750"/>
            <a:ext cx="2289175" cy="476250"/>
          </a:xfrm>
          <a:prstGeom prst="rect">
            <a:avLst/>
          </a:prstGeom>
        </p:spPr>
        <p:txBody>
          <a:bodyPr/>
          <a:lstStyle>
            <a:lvl1pPr>
              <a:defRPr/>
            </a:lvl1pPr>
          </a:lstStyle>
          <a:p>
            <a:fld id="{EF21ED46-5BDC-4E46-A853-AAD6301A3B17}"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77317"/>
            <a:ext cx="8892480" cy="687387"/>
          </a:xfrm>
        </p:spPr>
        <p:txBody>
          <a:bodyPr lIns="72000" rIns="72000"/>
          <a:lstStyle>
            <a:lvl1pPr algn="r">
              <a:defRPr sz="3200">
                <a:solidFill>
                  <a:srgbClr val="002060"/>
                </a:solidFill>
                <a:effectLst>
                  <a:outerShdw blurRad="38100" dist="38100" dir="2700000" algn="tl">
                    <a:srgbClr val="000000">
                      <a:alpha val="43137"/>
                    </a:srgbClr>
                  </a:outerShdw>
                </a:effectLst>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1pPr>
            <a:lvl2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2pPr>
            <a:lvl3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3pPr>
            <a:lvl4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4pPr>
            <a:lvl5pPr>
              <a:defRPr>
                <a:solidFill>
                  <a:srgbClr val="002060"/>
                </a:solidFill>
                <a:effectLst>
                  <a:outerShdw blurRad="38100" dist="38100" dir="2700000" algn="tl">
                    <a:srgbClr val="000000">
                      <a:alpha val="43137"/>
                    </a:srgbClr>
                  </a:outerShdw>
                </a:effectLst>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533400"/>
            <a:ext cx="77724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371600"/>
            <a:ext cx="38100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38100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685800" y="6477000"/>
            <a:ext cx="3598863" cy="381000"/>
          </a:xfrm>
        </p:spPr>
        <p:txBody>
          <a:bodyPr/>
          <a:lstStyle>
            <a:lvl1pPr>
              <a:defRPr/>
            </a:lvl1pPr>
          </a:lstStyle>
          <a:p>
            <a:endParaRPr lang="en-US" altLang="zh-CN"/>
          </a:p>
        </p:txBody>
      </p:sp>
    </p:spTree>
    <p:extLst>
      <p:ext uri="{BB962C8B-B14F-4D97-AF65-F5344CB8AC3E}">
        <p14:creationId xmlns:p14="http://schemas.microsoft.com/office/powerpoint/2010/main" val="36914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74625"/>
            <a:ext cx="8418513" cy="5883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7431561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7" name="蓝色系校徽标准版.png" descr="蓝色系校徽标准版.png"/>
          <p:cNvPicPr/>
          <p:nvPr/>
        </p:nvPicPr>
        <p:blipFill>
          <a:blip r:embed="rId2">
            <a:extLst/>
          </a:blip>
          <a:stretch>
            <a:fillRect/>
          </a:stretch>
        </p:blipFill>
        <p:spPr>
          <a:xfrm>
            <a:off x="2139950" y="1279525"/>
            <a:ext cx="4864100" cy="4872038"/>
          </a:xfrm>
          <a:prstGeom prst="rect">
            <a:avLst/>
          </a:prstGeom>
          <a:ln w="12700">
            <a:miter lim="400000"/>
          </a:ln>
        </p:spPr>
      </p:pic>
      <p:pic>
        <p:nvPicPr>
          <p:cNvPr id="8" name="红色系校徽展开式.png" descr="红色系校徽展开式.png"/>
          <p:cNvPicPr/>
          <p:nvPr/>
        </p:nvPicPr>
        <p:blipFill>
          <a:blip r:embed="rId3">
            <a:extLst/>
          </a:blip>
          <a:stretch>
            <a:fillRect/>
          </a:stretch>
        </p:blipFill>
        <p:spPr>
          <a:xfrm>
            <a:off x="1017587" y="166290"/>
            <a:ext cx="2025880" cy="740664"/>
          </a:xfrm>
          <a:prstGeom prst="rect">
            <a:avLst/>
          </a:prstGeom>
          <a:ln w="12700">
            <a:miter lim="400000"/>
          </a:ln>
        </p:spPr>
      </p:pic>
      <p:grpSp>
        <p:nvGrpSpPr>
          <p:cNvPr id="24" name="Group 24"/>
          <p:cNvGrpSpPr/>
          <p:nvPr/>
        </p:nvGrpSpPr>
        <p:grpSpPr>
          <a:xfrm>
            <a:off x="6042097" y="219075"/>
            <a:ext cx="2933250" cy="633873"/>
            <a:chOff x="0" y="0"/>
            <a:chExt cx="2933249" cy="633872"/>
          </a:xfrm>
        </p:grpSpPr>
        <p:pic>
          <p:nvPicPr>
            <p:cNvPr id="9" name="image.jpg"/>
            <p:cNvPicPr/>
            <p:nvPr/>
          </p:nvPicPr>
          <p:blipFill>
            <a:blip r:embed="rId4">
              <a:extLst/>
            </a:blip>
            <a:stretch>
              <a:fillRect/>
            </a:stretch>
          </p:blipFill>
          <p:spPr>
            <a:xfrm>
              <a:off x="0" y="0"/>
              <a:ext cx="1461790" cy="494785"/>
            </a:xfrm>
            <a:prstGeom prst="rect">
              <a:avLst/>
            </a:prstGeom>
            <a:ln w="12700" cap="flat">
              <a:noFill/>
              <a:miter lim="400000"/>
            </a:ln>
            <a:effectLst>
              <a:outerShdw blurRad="63500" dist="35921" dir="2700000" rotWithShape="0">
                <a:srgbClr val="FFFFFF"/>
              </a:outerShdw>
            </a:effectLst>
          </p:spPr>
        </p:pic>
        <p:pic>
          <p:nvPicPr>
            <p:cNvPr id="10" name="image.jpg"/>
            <p:cNvPicPr/>
            <p:nvPr/>
          </p:nvPicPr>
          <p:blipFill>
            <a:blip r:embed="rId5">
              <a:extLst/>
            </a:blip>
            <a:stretch>
              <a:fillRect/>
            </a:stretch>
          </p:blipFill>
          <p:spPr>
            <a:xfrm>
              <a:off x="1471460" y="1612"/>
              <a:ext cx="1461790" cy="486727"/>
            </a:xfrm>
            <a:prstGeom prst="rect">
              <a:avLst/>
            </a:prstGeom>
            <a:ln w="12700" cap="flat">
              <a:noFill/>
              <a:miter lim="400000"/>
            </a:ln>
            <a:effectLst>
              <a:outerShdw blurRad="63500" dist="35921" dir="2700000" rotWithShape="0">
                <a:srgbClr val="FFFFFF"/>
              </a:outerShdw>
            </a:effectLst>
          </p:spPr>
        </p:pic>
        <p:grpSp>
          <p:nvGrpSpPr>
            <p:cNvPr id="23" name="Group 23"/>
            <p:cNvGrpSpPr/>
            <p:nvPr/>
          </p:nvGrpSpPr>
          <p:grpSpPr>
            <a:xfrm>
              <a:off x="4113" y="488338"/>
              <a:ext cx="2925099" cy="145535"/>
              <a:chOff x="0" y="0"/>
              <a:chExt cx="2925097" cy="145534"/>
            </a:xfrm>
          </p:grpSpPr>
          <p:grpSp>
            <p:nvGrpSpPr>
              <p:cNvPr id="13" name="Group 13"/>
              <p:cNvGrpSpPr/>
              <p:nvPr/>
            </p:nvGrpSpPr>
            <p:grpSpPr>
              <a:xfrm>
                <a:off x="-1" y="0"/>
                <a:ext cx="732476" cy="145535"/>
                <a:chOff x="0" y="0"/>
                <a:chExt cx="732474" cy="145534"/>
              </a:xfrm>
            </p:grpSpPr>
            <p:sp>
              <p:nvSpPr>
                <p:cNvPr id="11" name="Shape 11"/>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2" name="Shape 12"/>
                <p:cNvSpPr/>
                <p:nvPr/>
              </p:nvSpPr>
              <p:spPr>
                <a:xfrm>
                  <a:off x="0" y="8795"/>
                  <a:ext cx="732475" cy="1279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1896</a:t>
                  </a:r>
                </a:p>
              </p:txBody>
            </p:sp>
          </p:grpSp>
          <p:grpSp>
            <p:nvGrpSpPr>
              <p:cNvPr id="16" name="Group 16"/>
              <p:cNvGrpSpPr/>
              <p:nvPr/>
            </p:nvGrpSpPr>
            <p:grpSpPr>
              <a:xfrm>
                <a:off x="727675" y="0"/>
                <a:ext cx="732476" cy="145535"/>
                <a:chOff x="0" y="0"/>
                <a:chExt cx="732474" cy="145534"/>
              </a:xfrm>
            </p:grpSpPr>
            <p:sp>
              <p:nvSpPr>
                <p:cNvPr id="14" name="Shape 14"/>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5" name="Shape 15"/>
                <p:cNvSpPr/>
                <p:nvPr/>
              </p:nvSpPr>
              <p:spPr>
                <a:xfrm>
                  <a:off x="0" y="8795"/>
                  <a:ext cx="732475" cy="1279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1920</a:t>
                  </a:r>
                </a:p>
              </p:txBody>
            </p:sp>
          </p:grpSp>
          <p:grpSp>
            <p:nvGrpSpPr>
              <p:cNvPr id="19" name="Group 19"/>
              <p:cNvGrpSpPr/>
              <p:nvPr/>
            </p:nvGrpSpPr>
            <p:grpSpPr>
              <a:xfrm>
                <a:off x="1460149" y="0"/>
                <a:ext cx="732475" cy="145535"/>
                <a:chOff x="0" y="0"/>
                <a:chExt cx="732474" cy="145534"/>
              </a:xfrm>
            </p:grpSpPr>
            <p:sp>
              <p:nvSpPr>
                <p:cNvPr id="17" name="Shape 17"/>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18" name="Shape 18"/>
                <p:cNvSpPr/>
                <p:nvPr/>
              </p:nvSpPr>
              <p:spPr>
                <a:xfrm>
                  <a:off x="0" y="8795"/>
                  <a:ext cx="732475" cy="1279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1987</a:t>
                  </a:r>
                </a:p>
              </p:txBody>
            </p:sp>
          </p:grpSp>
          <p:grpSp>
            <p:nvGrpSpPr>
              <p:cNvPr id="22" name="Group 22"/>
              <p:cNvGrpSpPr/>
              <p:nvPr/>
            </p:nvGrpSpPr>
            <p:grpSpPr>
              <a:xfrm>
                <a:off x="2192623" y="0"/>
                <a:ext cx="732475" cy="145535"/>
                <a:chOff x="0" y="0"/>
                <a:chExt cx="732474" cy="145534"/>
              </a:xfrm>
            </p:grpSpPr>
            <p:sp>
              <p:nvSpPr>
                <p:cNvPr id="20" name="Shape 20"/>
                <p:cNvSpPr/>
                <p:nvPr/>
              </p:nvSpPr>
              <p:spPr>
                <a:xfrm>
                  <a:off x="0" y="0"/>
                  <a:ext cx="732475" cy="145535"/>
                </a:xfrm>
                <a:prstGeom prst="rect">
                  <a:avLst/>
                </a:prstGeom>
                <a:solidFill>
                  <a:srgbClr val="8F1120"/>
                </a:solidFill>
                <a:ln w="12700" cap="flat">
                  <a:noFill/>
                  <a:miter lim="400000"/>
                </a:ln>
                <a:effectLst/>
              </p:spPr>
              <p:txBody>
                <a:bodyPr wrap="square" lIns="0" tIns="0" rIns="0" bIns="0" numCol="1" anchor="ctr">
                  <a:noAutofit/>
                </a:bodyPr>
                <a:lstStyle/>
                <a:p>
                  <a:pPr lvl="0">
                    <a:defRPr sz="900">
                      <a:solidFill>
                        <a:srgbClr val="FFFFFF"/>
                      </a:solidFill>
                      <a:latin typeface="Arial"/>
                      <a:ea typeface="Arial"/>
                      <a:cs typeface="Arial"/>
                      <a:sym typeface="Arial"/>
                    </a:defRPr>
                  </a:pPr>
                  <a:endParaRPr dirty="0"/>
                </a:p>
              </p:txBody>
            </p:sp>
            <p:sp>
              <p:nvSpPr>
                <p:cNvPr id="21" name="Shape 21"/>
                <p:cNvSpPr/>
                <p:nvPr/>
              </p:nvSpPr>
              <p:spPr>
                <a:xfrm>
                  <a:off x="0" y="8795"/>
                  <a:ext cx="732475" cy="1279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900">
                      <a:solidFill>
                        <a:srgbClr val="FFFFFF"/>
                      </a:solidFill>
                      <a:latin typeface="Arial"/>
                      <a:ea typeface="Arial"/>
                      <a:cs typeface="Arial"/>
                      <a:sym typeface="Arial"/>
                    </a:defRPr>
                  </a:lvl1pPr>
                </a:lstStyle>
                <a:p>
                  <a:pPr lvl="0">
                    <a:defRPr sz="1800">
                      <a:solidFill>
                        <a:srgbClr val="000000"/>
                      </a:solidFill>
                    </a:defRPr>
                  </a:pPr>
                  <a:r>
                    <a:rPr sz="900" dirty="0">
                      <a:solidFill>
                        <a:srgbClr val="FFFFFF"/>
                      </a:solidFill>
                    </a:rPr>
                    <a:t>2006</a:t>
                  </a:r>
                </a:p>
              </p:txBody>
            </p:sp>
          </p:grpSp>
        </p:grpSp>
      </p:grpSp>
      <p:pic>
        <p:nvPicPr>
          <p:cNvPr id="25" name="红色系校徽标准版.png" descr="红色系校徽标准版"/>
          <p:cNvPicPr/>
          <p:nvPr/>
        </p:nvPicPr>
        <p:blipFill>
          <a:blip r:embed="rId6">
            <a:extLst/>
          </a:blip>
          <a:stretch>
            <a:fillRect/>
          </a:stretch>
        </p:blipFill>
        <p:spPr>
          <a:xfrm>
            <a:off x="179387" y="158750"/>
            <a:ext cx="755651" cy="755650"/>
          </a:xfrm>
          <a:prstGeom prst="rect">
            <a:avLst/>
          </a:prstGeom>
          <a:ln w="12700">
            <a:miter lim="400000"/>
          </a:ln>
        </p:spPr>
      </p:pic>
      <p:sp>
        <p:nvSpPr>
          <p:cNvPr id="26" name="Shape 26"/>
          <p:cNvSpPr>
            <a:spLocks noGrp="1"/>
          </p:cNvSpPr>
          <p:nvPr>
            <p:ph type="title"/>
          </p:nvPr>
        </p:nvSpPr>
        <p:spPr>
          <a:xfrm>
            <a:off x="457200" y="1374775"/>
            <a:ext cx="8229600" cy="1508125"/>
          </a:xfrm>
          <a:prstGeom prst="rect">
            <a:avLst/>
          </a:prstGeom>
        </p:spPr>
        <p:txBody>
          <a:bodyPr/>
          <a:lstStyle>
            <a:lvl1pPr>
              <a:defRPr sz="3800"/>
            </a:lvl1pPr>
          </a:lstStyle>
          <a:p>
            <a:pPr lvl="0">
              <a:defRPr sz="1800">
                <a:solidFill>
                  <a:srgbClr val="000000"/>
                </a:solidFill>
              </a:defRPr>
            </a:pPr>
            <a:r>
              <a:rPr sz="3800">
                <a:solidFill>
                  <a:srgbClr val="002060"/>
                </a:solidFill>
              </a:rPr>
              <a:t>标题文本</a:t>
            </a:r>
          </a:p>
        </p:txBody>
      </p:sp>
    </p:spTree>
    <p:extLst>
      <p:ext uri="{BB962C8B-B14F-4D97-AF65-F5344CB8AC3E}">
        <p14:creationId xmlns:p14="http://schemas.microsoft.com/office/powerpoint/2010/main" val="126697468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effectLst>
                  <a:outerShdw blurRad="38100" dist="38100" dir="2700000" algn="tl">
                    <a:srgbClr val="000000">
                      <a:alpha val="43137"/>
                    </a:srgbClr>
                  </a:outerShdw>
                </a:effectLst>
                <a:latin typeface="+mn-ea"/>
                <a:ea typeface="+mn-ea"/>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86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513"/>
            <a:ext cx="4038600"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9647EF95-0621-4B5C-9074-D8D0686AD71D}"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D60BA7F4-07B7-40FD-B8D8-57482903A28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r">
              <a:defRPr/>
            </a:lvl1pPr>
          </a:lstStyle>
          <a:p>
            <a:r>
              <a:rPr lang="zh-CN" altLang="en-US" dirty="0" smtClean="0"/>
              <a:t>单击此处编辑母版标题样式</a:t>
            </a:r>
            <a:endParaRPr lang="zh-CN" altLang="en-US" dirty="0"/>
          </a:p>
        </p:txBody>
      </p:sp>
      <p:sp>
        <p:nvSpPr>
          <p:cNvPr id="3"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8"/>
          <p:cNvSpPr>
            <a:spLocks noGrp="1" noChangeArrowheads="1"/>
          </p:cNvSpPr>
          <p:nvPr>
            <p:ph type="ftr" sz="quarter" idx="11"/>
          </p:nvPr>
        </p:nvSpPr>
        <p:spPr>
          <a:ln/>
        </p:spPr>
        <p:txBody>
          <a:bodyPr/>
          <a:lstStyle>
            <a:lvl1pPr>
              <a:defRPr/>
            </a:lvl1pPr>
          </a:lstStyle>
          <a:p>
            <a:pPr>
              <a:defRPr/>
            </a:pPr>
            <a:endParaRPr lang="en-US" altLang="zh-CN" dirty="0"/>
          </a:p>
        </p:txBody>
      </p:sp>
      <p:sp>
        <p:nvSpPr>
          <p:cNvPr id="5"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5C606DC6-AB3B-4577-8E56-B93508B40AF3}"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E794BB23-6F2A-40DC-8AEF-71516BEBE6A7}" type="slidenum">
              <a:rPr lang="en-US" altLang="zh-CN" smtClean="0"/>
              <a:pPr>
                <a:defRPr/>
              </a:pPr>
              <a:t>‹#›</a:t>
            </a:fld>
            <a:endParaRPr lang="en-US" altLang="zh-CN"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C3BAB61C-917D-4DA5-9DA6-CD49D9D03A2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xfrm>
            <a:off x="6625208" y="6553150"/>
            <a:ext cx="2483296" cy="476250"/>
          </a:xfrm>
          <a:prstGeom prst="rect">
            <a:avLst/>
          </a:prstGeom>
          <a:ln/>
        </p:spPr>
        <p:txBody>
          <a:bodyPr/>
          <a:lstStyle>
            <a:lvl1pPr>
              <a:defRPr/>
            </a:lvl1pPr>
          </a:lstStyle>
          <a:p>
            <a:pPr>
              <a:defRPr/>
            </a:pPr>
            <a:fld id="{4CD90448-9677-4281-A4D7-334A2D6E14C1}"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底板白-新校徽红(10mm)"/>
          <p:cNvPicPr>
            <a:picLocks noChangeAspect="1" noChangeArrowheads="1"/>
          </p:cNvPicPr>
          <p:nvPr userDrawn="1"/>
        </p:nvPicPr>
        <p:blipFill>
          <a:blip r:embed="rId24" cstate="print"/>
          <a:srcRect/>
          <a:stretch>
            <a:fillRect/>
          </a:stretch>
        </p:blipFill>
        <p:spPr bwMode="auto">
          <a:xfrm>
            <a:off x="0" y="0"/>
            <a:ext cx="9144000" cy="6859588"/>
          </a:xfrm>
          <a:prstGeom prst="rect">
            <a:avLst/>
          </a:prstGeom>
          <a:noFill/>
          <a:ln w="9525">
            <a:noFill/>
            <a:miter lim="800000"/>
            <a:headEnd/>
            <a:tailEnd/>
          </a:ln>
        </p:spPr>
      </p:pic>
      <p:sp>
        <p:nvSpPr>
          <p:cNvPr id="1027" name="Rectangle 5"/>
          <p:cNvSpPr>
            <a:spLocks noGrp="1" noChangeArrowheads="1"/>
          </p:cNvSpPr>
          <p:nvPr>
            <p:ph type="title"/>
          </p:nvPr>
        </p:nvSpPr>
        <p:spPr bwMode="auto">
          <a:xfrm>
            <a:off x="0" y="116632"/>
            <a:ext cx="9144000" cy="687387"/>
          </a:xfrm>
          <a:prstGeom prst="rect">
            <a:avLst/>
          </a:prstGeom>
          <a:noFill/>
          <a:ln w="9525" algn="ctr">
            <a:noFill/>
            <a:miter lim="800000"/>
            <a:headEnd/>
            <a:tailEnd/>
          </a:ln>
        </p:spPr>
        <p:txBody>
          <a:bodyPr vert="horz" wrap="square" lIns="1800000" tIns="36000" rIns="360000" bIns="45720" numCol="1" anchor="t" anchorCtr="0" compatLnSpc="1">
            <a:prstTxWarp prst="textNoShape">
              <a:avLst/>
            </a:prstTxWarp>
          </a:bodyPr>
          <a:lstStyle/>
          <a:p>
            <a:pPr lvl="0"/>
            <a:r>
              <a:rPr lang="zh-CN" altLang="en-US" dirty="0" smtClean="0"/>
              <a:t>单击此处编辑母版标题样式</a:t>
            </a:r>
          </a:p>
        </p:txBody>
      </p:sp>
      <p:sp>
        <p:nvSpPr>
          <p:cNvPr id="1028" name="Rectangle 6"/>
          <p:cNvSpPr>
            <a:spLocks noGrp="1" noChangeArrowheads="1"/>
          </p:cNvSpPr>
          <p:nvPr>
            <p:ph type="body" idx="1"/>
          </p:nvPr>
        </p:nvSpPr>
        <p:spPr bwMode="auto">
          <a:xfrm>
            <a:off x="457200" y="1052513"/>
            <a:ext cx="8229600" cy="54006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4343"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ea typeface="宋体" pitchFamily="2" charset="-122"/>
              </a:defRPr>
            </a:lvl1pPr>
          </a:lstStyle>
          <a:p>
            <a:pPr>
              <a:defRPr/>
            </a:pPr>
            <a:endParaRPr lang="en-US" altLang="zh-CN"/>
          </a:p>
        </p:txBody>
      </p:sp>
      <p:sp>
        <p:nvSpPr>
          <p:cNvPr id="14344" name="Rectangle 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a:p>
        </p:txBody>
      </p:sp>
      <p:sp>
        <p:nvSpPr>
          <p:cNvPr id="56322" name="Rectangle 2"/>
          <p:cNvSpPr>
            <a:spLocks noChangeArrowheads="1"/>
          </p:cNvSpPr>
          <p:nvPr userDrawn="1"/>
        </p:nvSpPr>
        <p:spPr bwMode="auto">
          <a:xfrm rot="10800000">
            <a:off x="2608263" y="682625"/>
            <a:ext cx="2879725" cy="90488"/>
          </a:xfrm>
          <a:prstGeom prst="rect">
            <a:avLst/>
          </a:prstGeom>
          <a:gradFill rotWithShape="1">
            <a:gsLst>
              <a:gs pos="0">
                <a:srgbClr val="FFFFFF"/>
              </a:gs>
              <a:gs pos="100000">
                <a:srgbClr val="A41E31">
                  <a:alpha val="60001"/>
                </a:srgbClr>
              </a:gs>
            </a:gsLst>
            <a:lin ang="0" scaled="1"/>
          </a:gradFill>
          <a:ln w="19050" algn="ctr">
            <a:noFill/>
            <a:miter lim="800000"/>
            <a:headEnd/>
            <a:tailEnd/>
          </a:ln>
        </p:spPr>
        <p:txBody>
          <a:bodyPr rot="10800000" wrap="none" anchor="ctr"/>
          <a:lstStyle/>
          <a:p>
            <a:pPr>
              <a:defRPr/>
            </a:pPr>
            <a:endParaRPr lang="zh-CN" altLang="en-US" sz="2400">
              <a:ea typeface="黑体" pitchFamily="2" charset="-122"/>
            </a:endParaRPr>
          </a:p>
        </p:txBody>
      </p:sp>
      <p:sp>
        <p:nvSpPr>
          <p:cNvPr id="56323" name="Rectangle 3"/>
          <p:cNvSpPr>
            <a:spLocks noChangeArrowheads="1"/>
          </p:cNvSpPr>
          <p:nvPr userDrawn="1"/>
        </p:nvSpPr>
        <p:spPr bwMode="auto">
          <a:xfrm>
            <a:off x="6265863" y="6542088"/>
            <a:ext cx="2879725" cy="90487"/>
          </a:xfrm>
          <a:prstGeom prst="rect">
            <a:avLst/>
          </a:prstGeom>
          <a:gradFill rotWithShape="1">
            <a:gsLst>
              <a:gs pos="0">
                <a:srgbClr val="FFFFFF"/>
              </a:gs>
              <a:gs pos="100000">
                <a:srgbClr val="A41E31"/>
              </a:gs>
            </a:gsLst>
            <a:lin ang="0" scaled="1"/>
          </a:gradFill>
          <a:ln w="19050" algn="ctr">
            <a:noFill/>
            <a:miter lim="800000"/>
            <a:headEnd/>
            <a:tailEnd/>
          </a:ln>
        </p:spPr>
        <p:txBody>
          <a:bodyPr wrap="none" anchor="ctr"/>
          <a:lstStyle/>
          <a:p>
            <a:pPr>
              <a:defRPr/>
            </a:pPr>
            <a:endParaRPr lang="zh-CN" altLang="en-US" sz="2400">
              <a:ea typeface="黑体" pitchFamily="2" charset="-122"/>
            </a:endParaRPr>
          </a:p>
        </p:txBody>
      </p:sp>
    </p:spTree>
  </p:cSld>
  <p:clrMap bg1="lt1" tx1="dk1" bg2="lt2" tx2="dk2" accent1="accent1" accent2="accent2" accent3="accent3" accent4="accent4" accent5="accent5" accent6="accent6" hlink="hlink" folHlink="folHlink"/>
  <p:sldLayoutIdLst>
    <p:sldLayoutId id="2147483829"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54" r:id="rId17"/>
    <p:sldLayoutId id="2147483755" r:id="rId18"/>
    <p:sldLayoutId id="2147483756" r:id="rId19"/>
    <p:sldLayoutId id="2147483830" r:id="rId20"/>
    <p:sldLayoutId id="2147483831" r:id="rId21"/>
    <p:sldLayoutId id="2147483832" r:id="rId22"/>
  </p:sldLayoutIdLst>
  <p:timing>
    <p:tnLst>
      <p:par>
        <p:cTn id="1" dur="indefinite" restart="never" nodeType="tmRoot"/>
      </p:par>
    </p:tnLst>
  </p:timing>
  <p:hf hdr="0" ftr="0" dt="0"/>
  <p:txStyles>
    <p:title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p:titleStyle>
    <p:bodyStyle>
      <a:lvl1pPr marL="449263" indent="-449263" algn="l" rtl="0" eaLnBrk="0" fontAlgn="base" hangingPunct="0">
        <a:lnSpc>
          <a:spcPct val="120000"/>
        </a:lnSpc>
        <a:spcBef>
          <a:spcPct val="20000"/>
        </a:spcBef>
        <a:spcAft>
          <a:spcPct val="0"/>
        </a:spcAft>
        <a:buSzPct val="120000"/>
        <a:buBlip>
          <a:blip r:embed="rId25"/>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48.emf"/><Relationship Id="rId26" Type="http://schemas.openxmlformats.org/officeDocument/2006/relationships/image" Target="../media/image52.emf"/><Relationship Id="rId39" Type="http://schemas.openxmlformats.org/officeDocument/2006/relationships/oleObject" Target="../embeddings/oleObject19.bin"/><Relationship Id="rId21" Type="http://schemas.openxmlformats.org/officeDocument/2006/relationships/oleObject" Target="../embeddings/oleObject10.bin"/><Relationship Id="rId34" Type="http://schemas.openxmlformats.org/officeDocument/2006/relationships/image" Target="../media/image56.emf"/><Relationship Id="rId42" Type="http://schemas.openxmlformats.org/officeDocument/2006/relationships/image" Target="../media/image60.emf"/><Relationship Id="rId47" Type="http://schemas.openxmlformats.org/officeDocument/2006/relationships/oleObject" Target="../embeddings/oleObject23.bin"/><Relationship Id="rId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47.e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42.emf"/><Relationship Id="rId11" Type="http://schemas.openxmlformats.org/officeDocument/2006/relationships/oleObject" Target="../embeddings/oleObject5.bin"/><Relationship Id="rId24" Type="http://schemas.openxmlformats.org/officeDocument/2006/relationships/image" Target="../media/image51.emf"/><Relationship Id="rId32" Type="http://schemas.openxmlformats.org/officeDocument/2006/relationships/image" Target="../media/image55.emf"/><Relationship Id="rId37" Type="http://schemas.openxmlformats.org/officeDocument/2006/relationships/oleObject" Target="../embeddings/oleObject18.bin"/><Relationship Id="rId40" Type="http://schemas.openxmlformats.org/officeDocument/2006/relationships/image" Target="../media/image59.emf"/><Relationship Id="rId45" Type="http://schemas.openxmlformats.org/officeDocument/2006/relationships/oleObject" Target="../embeddings/oleObject22.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53.emf"/><Relationship Id="rId36" Type="http://schemas.openxmlformats.org/officeDocument/2006/relationships/image" Target="../media/image57.emf"/><Relationship Id="rId10" Type="http://schemas.openxmlformats.org/officeDocument/2006/relationships/image" Target="../media/image44.emf"/><Relationship Id="rId19" Type="http://schemas.openxmlformats.org/officeDocument/2006/relationships/oleObject" Target="../embeddings/oleObject9.bin"/><Relationship Id="rId31" Type="http://schemas.openxmlformats.org/officeDocument/2006/relationships/oleObject" Target="../embeddings/oleObject15.bin"/><Relationship Id="rId44" Type="http://schemas.openxmlformats.org/officeDocument/2006/relationships/image" Target="../media/image61.emf"/><Relationship Id="rId4" Type="http://schemas.openxmlformats.org/officeDocument/2006/relationships/image" Target="../media/image41.emf"/><Relationship Id="rId9" Type="http://schemas.openxmlformats.org/officeDocument/2006/relationships/oleObject" Target="../embeddings/oleObject4.bin"/><Relationship Id="rId14" Type="http://schemas.openxmlformats.org/officeDocument/2006/relationships/image" Target="../media/image46.emf"/><Relationship Id="rId22" Type="http://schemas.openxmlformats.org/officeDocument/2006/relationships/image" Target="../media/image50.emf"/><Relationship Id="rId27" Type="http://schemas.openxmlformats.org/officeDocument/2006/relationships/oleObject" Target="../embeddings/oleObject13.bin"/><Relationship Id="rId30" Type="http://schemas.openxmlformats.org/officeDocument/2006/relationships/image" Target="../media/image54.emf"/><Relationship Id="rId35" Type="http://schemas.openxmlformats.org/officeDocument/2006/relationships/oleObject" Target="../embeddings/oleObject17.bin"/><Relationship Id="rId43" Type="http://schemas.openxmlformats.org/officeDocument/2006/relationships/oleObject" Target="../embeddings/oleObject21.bin"/><Relationship Id="rId48" Type="http://schemas.openxmlformats.org/officeDocument/2006/relationships/image" Target="../media/image63.emf"/><Relationship Id="rId8" Type="http://schemas.openxmlformats.org/officeDocument/2006/relationships/image" Target="../media/image43.emf"/><Relationship Id="rId3" Type="http://schemas.openxmlformats.org/officeDocument/2006/relationships/oleObject" Target="../embeddings/oleObject1.bin"/><Relationship Id="rId12" Type="http://schemas.openxmlformats.org/officeDocument/2006/relationships/image" Target="../media/image45.e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image" Target="../media/image58.emf"/><Relationship Id="rId46" Type="http://schemas.openxmlformats.org/officeDocument/2006/relationships/image" Target="../media/image62.emf"/><Relationship Id="rId20" Type="http://schemas.openxmlformats.org/officeDocument/2006/relationships/image" Target="../media/image49.emf"/><Relationship Id="rId41" Type="http://schemas.openxmlformats.org/officeDocument/2006/relationships/oleObject" Target="../embeddings/oleObject20.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66.wmf"/></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67.wmf"/></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png"/><Relationship Id="rId4" Type="http://schemas.openxmlformats.org/officeDocument/2006/relationships/image" Target="../media/image68.wmf"/></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png"/><Relationship Id="rId4" Type="http://schemas.openxmlformats.org/officeDocument/2006/relationships/image" Target="../media/image69.wmf"/></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png"/><Relationship Id="rId4" Type="http://schemas.openxmlformats.org/officeDocument/2006/relationships/image" Target="../media/image70.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525487" y="5229200"/>
            <a:ext cx="8078961" cy="1080120"/>
          </a:xfrm>
        </p:spPr>
        <p:txBody>
          <a:bodyPr/>
          <a:lstStyle/>
          <a:p>
            <a:pPr marL="449263" indent="-449263" algn="r">
              <a:lnSpc>
                <a:spcPct val="100000"/>
              </a:lnSpc>
              <a:defRPr/>
            </a:pPr>
            <a:r>
              <a:rPr lang="zh-CN" altLang="en-US" sz="2800" b="0" dirty="0" smtClean="0">
                <a:solidFill>
                  <a:schemeClr val="bg2">
                    <a:lumMod val="50000"/>
                  </a:schemeClr>
                </a:solidFill>
                <a:effectLst/>
                <a:latin typeface="新宋体" panose="02010609030101010101" pitchFamily="49" charset="-122"/>
                <a:ea typeface="新宋体" panose="02010609030101010101" pitchFamily="49" charset="-122"/>
              </a:rPr>
              <a:t>智能</a:t>
            </a:r>
            <a:r>
              <a:rPr lang="zh-CN" altLang="en-US" sz="2800" b="0" dirty="0">
                <a:solidFill>
                  <a:schemeClr val="bg2">
                    <a:lumMod val="50000"/>
                  </a:schemeClr>
                </a:solidFill>
                <a:effectLst/>
                <a:latin typeface="新宋体" panose="02010609030101010101" pitchFamily="49" charset="-122"/>
                <a:ea typeface="新宋体" panose="02010609030101010101" pitchFamily="49" charset="-122"/>
              </a:rPr>
              <a:t>制造与信息工程研究所</a:t>
            </a:r>
            <a:endParaRPr lang="en-US" altLang="zh-CN" sz="2800" b="0" dirty="0">
              <a:solidFill>
                <a:schemeClr val="bg2">
                  <a:lumMod val="50000"/>
                </a:schemeClr>
              </a:solidFill>
              <a:effectLst/>
              <a:latin typeface="新宋体" panose="02010609030101010101" pitchFamily="49" charset="-122"/>
              <a:ea typeface="新宋体" panose="02010609030101010101" pitchFamily="49" charset="-122"/>
            </a:endParaRPr>
          </a:p>
          <a:p>
            <a:pPr marL="449263" indent="-449263" algn="r">
              <a:lnSpc>
                <a:spcPct val="100000"/>
              </a:lnSpc>
              <a:defRPr/>
            </a:pPr>
            <a:r>
              <a:rPr lang="zh-CN" altLang="en-US" sz="2800" b="0" dirty="0">
                <a:solidFill>
                  <a:schemeClr val="bg2">
                    <a:lumMod val="50000"/>
                  </a:schemeClr>
                </a:solidFill>
                <a:effectLst/>
                <a:latin typeface="新宋体" panose="02010609030101010101" pitchFamily="49" charset="-122"/>
                <a:ea typeface="新宋体" panose="02010609030101010101" pitchFamily="49" charset="-122"/>
              </a:rPr>
              <a:t>上海交通大学机械与动力工程学院</a:t>
            </a:r>
            <a:endParaRPr lang="en-US" altLang="zh-CN" sz="2800" b="0" dirty="0">
              <a:solidFill>
                <a:schemeClr val="bg2">
                  <a:lumMod val="50000"/>
                </a:schemeClr>
              </a:solidFill>
              <a:effectLst/>
              <a:latin typeface="新宋体" panose="02010609030101010101" pitchFamily="49" charset="-122"/>
              <a:ea typeface="新宋体" panose="02010609030101010101" pitchFamily="49" charset="-122"/>
            </a:endParaRPr>
          </a:p>
        </p:txBody>
      </p:sp>
      <p:sp>
        <p:nvSpPr>
          <p:cNvPr id="5" name="标题 1"/>
          <p:cNvSpPr txBox="1">
            <a:spLocks/>
          </p:cNvSpPr>
          <p:nvPr/>
        </p:nvSpPr>
        <p:spPr bwMode="auto">
          <a:xfrm>
            <a:off x="396000" y="1268760"/>
            <a:ext cx="8352928" cy="1470025"/>
          </a:xfrm>
          <a:prstGeom prst="rect">
            <a:avLst/>
          </a:prstGeom>
          <a:noFill/>
          <a:ln w="9525" algn="ctr">
            <a:noFill/>
            <a:miter lim="800000"/>
            <a:headEnd/>
            <a:tailEnd/>
          </a:ln>
        </p:spPr>
        <p:txBody>
          <a:bodyPr vert="horz" wrap="square" lIns="360000" tIns="36000" rIns="360000" bIns="45720" numCol="1" anchor="t" anchorCtr="0" compatLnSpc="1">
            <a:prstTxWarp prst="textNoShape">
              <a:avLst/>
            </a:prstTxWarp>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z="5400" kern="0" dirty="0" smtClean="0">
                <a:solidFill>
                  <a:srgbClr val="C00000"/>
                </a:solidFill>
                <a:latin typeface="黑体" panose="02010609060101010101" pitchFamily="49" charset="-122"/>
                <a:ea typeface="黑体" panose="02010609060101010101" pitchFamily="49" charset="-122"/>
              </a:rPr>
              <a:t>软件工程 </a:t>
            </a:r>
            <a:r>
              <a:rPr lang="en-US" altLang="zh-CN" sz="5400" kern="0" dirty="0" smtClean="0">
                <a:solidFill>
                  <a:srgbClr val="C00000"/>
                </a:solidFill>
                <a:ea typeface="黑体" panose="02010609060101010101" pitchFamily="49" charset="-122"/>
              </a:rPr>
              <a:t>II</a:t>
            </a:r>
          </a:p>
          <a:p>
            <a:pPr algn="r"/>
            <a:endParaRPr lang="en-US" altLang="zh-CN" sz="1200" dirty="0" smtClean="0">
              <a:solidFill>
                <a:srgbClr val="002060"/>
              </a:solidFill>
            </a:endParaRPr>
          </a:p>
          <a:p>
            <a:pPr algn="r"/>
            <a:r>
              <a:rPr lang="en-US" altLang="zh-CN" sz="3200" dirty="0" smtClean="0">
                <a:solidFill>
                  <a:srgbClr val="002060"/>
                </a:solidFill>
              </a:rPr>
              <a:t>—— </a:t>
            </a:r>
            <a:r>
              <a:rPr lang="zh-CN" altLang="en-US" sz="3200" dirty="0" smtClean="0">
                <a:solidFill>
                  <a:srgbClr val="002060"/>
                </a:solidFill>
              </a:rPr>
              <a:t>软件</a:t>
            </a:r>
            <a:r>
              <a:rPr lang="zh-CN" altLang="en-US" sz="3200" dirty="0">
                <a:solidFill>
                  <a:srgbClr val="002060"/>
                </a:solidFill>
              </a:rPr>
              <a:t>系统分析与</a:t>
            </a:r>
            <a:r>
              <a:rPr lang="zh-CN" altLang="en-US" sz="3200" dirty="0" smtClean="0">
                <a:solidFill>
                  <a:srgbClr val="002060"/>
                </a:solidFill>
              </a:rPr>
              <a:t>设计</a:t>
            </a:r>
            <a:endParaRPr lang="zh-CN" altLang="en-US" sz="3200" kern="0" dirty="0">
              <a:solidFill>
                <a:srgbClr val="002060"/>
              </a:solidFill>
              <a:ea typeface="黑体" panose="02010609060101010101" pitchFamily="49"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152" y="3140968"/>
            <a:ext cx="2577296"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2" name="Picture 2" descr="http://smartinspection.cn/wp-content/themes/Superfocus_free/images/index/banner4/pic1.png"/>
          <p:cNvPicPr>
            <a:picLocks noChangeAspect="1" noChangeArrowheads="1"/>
          </p:cNvPicPr>
          <p:nvPr/>
        </p:nvPicPr>
        <p:blipFill rotWithShape="1">
          <a:blip r:embed="rId4">
            <a:extLst>
              <a:ext uri="{28A0092B-C50C-407E-A947-70E740481C1C}">
                <a14:useLocalDpi xmlns:a14="http://schemas.microsoft.com/office/drawing/2010/main" val="0"/>
              </a:ext>
            </a:extLst>
          </a:blip>
          <a:srcRect l="3427" r="11449" b="26386"/>
          <a:stretch/>
        </p:blipFill>
        <p:spPr bwMode="auto">
          <a:xfrm>
            <a:off x="3286320" y="3140968"/>
            <a:ext cx="2572287"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5126" name="Picture 6" descr="https://timgsa.baidu.com/timg?image&amp;quality=80&amp;size=b9999_10000&amp;sec=1487831377513&amp;di=82dc92256410602c7dfd4cec3941f168&amp;imgtype=0&amp;src=http%3A%2F%2Fwww.hitongxue.net%2FupLoad%2Fnews%2Fmonth_1510%2F20151030154151473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79" r="2913"/>
          <a:stretch/>
        </p:blipFill>
        <p:spPr bwMode="auto">
          <a:xfrm>
            <a:off x="525487" y="3140968"/>
            <a:ext cx="2592288" cy="158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174471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3"/>
          <p:cNvSpPr txBox="1">
            <a:spLocks noChangeArrowheads="1"/>
          </p:cNvSpPr>
          <p:nvPr/>
        </p:nvSpPr>
        <p:spPr bwMode="auto">
          <a:xfrm>
            <a:off x="2555776" y="2996876"/>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2</a:t>
            </a:r>
            <a:r>
              <a:rPr lang="en-US" altLang="zh-CN" dirty="0" smtClean="0"/>
              <a:t>) </a:t>
            </a:r>
            <a:r>
              <a:rPr lang="zh-CN" altLang="en-US" dirty="0" smtClean="0"/>
              <a:t>系统分析建模的方法</a:t>
            </a:r>
            <a:endParaRPr lang="zh-CN" altLang="en-US" dirty="0"/>
          </a:p>
        </p:txBody>
      </p:sp>
      <p:sp>
        <p:nvSpPr>
          <p:cNvPr id="41" name="Text Box 3"/>
          <p:cNvSpPr txBox="1">
            <a:spLocks noChangeArrowheads="1"/>
          </p:cNvSpPr>
          <p:nvPr/>
        </p:nvSpPr>
        <p:spPr bwMode="auto">
          <a:xfrm>
            <a:off x="2555776" y="40049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a:t>
            </a:r>
            <a:r>
              <a:rPr lang="en-US" altLang="zh-CN" dirty="0" smtClean="0"/>
              <a:t>) </a:t>
            </a:r>
            <a:r>
              <a:rPr lang="zh-CN" altLang="en-US" dirty="0" smtClean="0"/>
              <a:t>系统分析活动</a:t>
            </a:r>
            <a:endParaRPr lang="zh-CN" altLang="en-US" dirty="0"/>
          </a:p>
        </p:txBody>
      </p:sp>
      <p:sp>
        <p:nvSpPr>
          <p:cNvPr id="42" name="Text Box 3"/>
          <p:cNvSpPr txBox="1">
            <a:spLocks noChangeArrowheads="1"/>
          </p:cNvSpPr>
          <p:nvPr/>
        </p:nvSpPr>
        <p:spPr bwMode="auto">
          <a:xfrm>
            <a:off x="2555776" y="5012947"/>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4</a:t>
            </a:r>
            <a:r>
              <a:rPr lang="en-US" altLang="zh-CN" dirty="0" smtClean="0"/>
              <a:t>) </a:t>
            </a:r>
            <a:r>
              <a:rPr lang="zh-CN" altLang="en-US" dirty="0"/>
              <a:t>面向团队的</a:t>
            </a:r>
            <a:r>
              <a:rPr lang="zh-CN" altLang="en-US" dirty="0" smtClean="0"/>
              <a:t>方法</a:t>
            </a:r>
            <a:endParaRPr lang="zh-CN" altLang="en-US" dirty="0"/>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8" name="Text Box 3"/>
          <p:cNvSpPr txBox="1">
            <a:spLocks noChangeArrowheads="1"/>
          </p:cNvSpPr>
          <p:nvPr/>
        </p:nvSpPr>
        <p:spPr bwMode="auto">
          <a:xfrm>
            <a:off x="2517540" y="1044025"/>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、系统分析阶段概述</a:t>
            </a:r>
            <a:endParaRPr lang="zh-CN" altLang="en-US" dirty="0"/>
          </a:p>
        </p:txBody>
      </p:sp>
      <p:sp>
        <p:nvSpPr>
          <p:cNvPr id="9" name="Text Box 3"/>
          <p:cNvSpPr txBox="1">
            <a:spLocks noChangeArrowheads="1"/>
          </p:cNvSpPr>
          <p:nvPr/>
        </p:nvSpPr>
        <p:spPr bwMode="auto">
          <a:xfrm>
            <a:off x="2555776" y="198884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1</a:t>
            </a:r>
            <a:r>
              <a:rPr lang="en-US" altLang="zh-CN" dirty="0" smtClean="0"/>
              <a:t>) </a:t>
            </a:r>
            <a:r>
              <a:rPr lang="zh-CN" altLang="en-US" dirty="0" smtClean="0"/>
              <a:t>系统分析过程</a:t>
            </a:r>
            <a:endParaRPr lang="zh-CN" altLang="en-US" dirty="0"/>
          </a:p>
        </p:txBody>
      </p:sp>
    </p:spTree>
    <p:custDataLst>
      <p:tags r:id="rId1"/>
    </p:custDataLst>
    <p:extLst>
      <p:ext uri="{BB962C8B-B14F-4D97-AF65-F5344CB8AC3E}">
        <p14:creationId xmlns:p14="http://schemas.microsoft.com/office/powerpoint/2010/main" val="896271314"/>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179512" y="77317"/>
            <a:ext cx="8892480" cy="687387"/>
          </a:xfrm>
        </p:spPr>
        <p:txBody>
          <a:bodyPr/>
          <a:lstStyle/>
          <a:p>
            <a:pPr algn="ctr"/>
            <a:r>
              <a:rPr lang="zh-CN" altLang="en-US" dirty="0">
                <a:solidFill>
                  <a:srgbClr val="FF0000"/>
                </a:solidFill>
              </a:rPr>
              <a:t>逻辑</a:t>
            </a:r>
            <a:r>
              <a:rPr lang="zh-CN" altLang="en-US" dirty="0" smtClean="0">
                <a:solidFill>
                  <a:srgbClr val="FF0000"/>
                </a:solidFill>
              </a:rPr>
              <a:t>建模</a:t>
            </a:r>
            <a:endParaRPr lang="zh-CN" altLang="en-US" dirty="0">
              <a:solidFill>
                <a:srgbClr val="FF0000"/>
              </a:solidFill>
            </a:endParaRPr>
          </a:p>
        </p:txBody>
      </p:sp>
      <p:sp>
        <p:nvSpPr>
          <p:cNvPr id="107523" name="Rectangle 3"/>
          <p:cNvSpPr>
            <a:spLocks noGrp="1" noChangeArrowheads="1"/>
          </p:cNvSpPr>
          <p:nvPr>
            <p:ph type="body" idx="1"/>
          </p:nvPr>
        </p:nvSpPr>
        <p:spPr>
          <a:xfrm>
            <a:off x="685800" y="1340768"/>
            <a:ext cx="7772400" cy="3959845"/>
          </a:xfrm>
        </p:spPr>
        <p:txBody>
          <a:bodyPr/>
          <a:lstStyle/>
          <a:p>
            <a:pPr algn="just"/>
            <a:r>
              <a:rPr lang="zh-CN" altLang="en-US" sz="2400" dirty="0">
                <a:ea typeface="黑体" pitchFamily="49" charset="-122"/>
              </a:rPr>
              <a:t>需求建模结束后，当系统开发人员对目标系统的业务过程和系统需求有了清晰的理解后，接下来的工作就是构建系统的逻辑模型</a:t>
            </a:r>
          </a:p>
          <a:p>
            <a:pPr algn="just"/>
            <a:r>
              <a:rPr lang="zh-CN" altLang="en-US" sz="2400" dirty="0">
                <a:ea typeface="黑体" pitchFamily="49" charset="-122"/>
              </a:rPr>
              <a:t>目前，逻辑建模的方法主要是传统的结构化分析方法和对象建模方法</a:t>
            </a:r>
          </a:p>
          <a:p>
            <a:pPr algn="just"/>
            <a:r>
              <a:rPr lang="zh-CN" altLang="en-US" sz="2400" dirty="0">
                <a:ea typeface="黑体" pitchFamily="49" charset="-122"/>
              </a:rPr>
              <a:t>目前，这两种方法都是常见到逻辑建模方法</a:t>
            </a:r>
          </a:p>
          <a:p>
            <a:pPr algn="just"/>
            <a:r>
              <a:rPr lang="zh-CN" altLang="en-US" sz="2400" dirty="0">
                <a:ea typeface="黑体" pitchFamily="49" charset="-122"/>
              </a:rPr>
              <a:t>在</a:t>
            </a:r>
            <a:r>
              <a:rPr lang="zh-CN" altLang="en-US" sz="2400" dirty="0">
                <a:solidFill>
                  <a:srgbClr val="FF0000"/>
                </a:solidFill>
                <a:ea typeface="黑体" pitchFamily="49" charset="-122"/>
              </a:rPr>
              <a:t>目标系统逻辑建模</a:t>
            </a:r>
            <a:r>
              <a:rPr lang="zh-CN" altLang="en-US" sz="2400" dirty="0">
                <a:ea typeface="黑体" pitchFamily="49" charset="-122"/>
              </a:rPr>
              <a:t>的过程中，既可以选择其中的一种，也可以采用组合的方法完成逻辑建模</a:t>
            </a:r>
          </a:p>
        </p:txBody>
      </p:sp>
    </p:spTree>
    <p:extLst>
      <p:ext uri="{BB962C8B-B14F-4D97-AF65-F5344CB8AC3E}">
        <p14:creationId xmlns:p14="http://schemas.microsoft.com/office/powerpoint/2010/main" val="1216679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chemeClr val="bg1">
                    <a:lumMod val="65000"/>
                  </a:schemeClr>
                </a:solidFill>
                <a:effectLst>
                  <a:outerShdw blurRad="38100" dist="38100" dir="2700000" algn="tl">
                    <a:srgbClr val="000000">
                      <a:alpha val="43137"/>
                    </a:srgbClr>
                  </a:outerShdw>
                </a:effectLst>
                <a:latin typeface="+mn-ea"/>
                <a:ea typeface="+mn-ea"/>
              </a:rPr>
              <a:t>一、需求建模</a:t>
            </a:r>
            <a:endParaRPr lang="en-US" altLang="zh-CN" sz="2400" b="1" dirty="0">
              <a:solidFill>
                <a:schemeClr val="bg1">
                  <a:lumMod val="65000"/>
                </a:schemeClr>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FF0000"/>
                </a:solidFill>
                <a:effectLst>
                  <a:outerShdw blurRad="38100" dist="38100" dir="2700000" algn="tl">
                    <a:srgbClr val="000000">
                      <a:alpha val="43137"/>
                    </a:srgbClr>
                  </a:outerShdw>
                </a:effectLst>
                <a:latin typeface="+mn-ea"/>
                <a:ea typeface="+mn-ea"/>
              </a:rPr>
              <a:t>二</a:t>
            </a:r>
            <a:r>
              <a:rPr lang="zh-CN" altLang="en-US" sz="2400" b="1" dirty="0" smtClean="0">
                <a:solidFill>
                  <a:srgbClr val="FF0000"/>
                </a:solidFill>
                <a:effectLst>
                  <a:outerShdw blurRad="38100" dist="38100" dir="2700000" algn="tl">
                    <a:srgbClr val="000000">
                      <a:alpha val="43137"/>
                    </a:srgbClr>
                  </a:outerShdw>
                </a:effectLst>
                <a:latin typeface="+mn-ea"/>
                <a:ea typeface="+mn-ea"/>
              </a:rPr>
              <a:t>、数据和过程建模</a:t>
            </a:r>
            <a:endParaRPr lang="en-US" altLang="zh-CN" sz="2400" b="1" dirty="0">
              <a:solidFill>
                <a:srgbClr val="FF0000"/>
              </a:solidFill>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四、开发策略</a:t>
            </a:r>
            <a:endParaRPr lang="en-US" altLang="zh-CN" sz="2400" b="1" dirty="0">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三、对象建模</a:t>
            </a:r>
            <a:endParaRPr lang="en-US" altLang="zh-CN" sz="2400" b="1" dirty="0">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a:t>
            </a:r>
            <a:r>
              <a:rPr lang="zh-CN" altLang="en-US" sz="3200" dirty="0">
                <a:solidFill>
                  <a:srgbClr val="0000FF"/>
                </a:solidFill>
              </a:rPr>
              <a:t>五</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讲 系统分析</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1375675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FFFF00"/>
                </a:solidFill>
              </a:rPr>
              <a:t> 1</a:t>
            </a:r>
            <a:r>
              <a:rPr lang="zh-CN" altLang="en-US" dirty="0" smtClean="0">
                <a:solidFill>
                  <a:srgbClr val="FFFF00"/>
                </a:solidFill>
              </a:rPr>
              <a:t>、概述</a:t>
            </a:r>
            <a:endParaRPr lang="zh-CN" altLang="en-US" dirty="0">
              <a:solidFill>
                <a:srgbClr val="FFFF00"/>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chemeClr val="bg1"/>
                </a:solidFill>
              </a:rPr>
              <a:t> 2</a:t>
            </a:r>
            <a:r>
              <a:rPr lang="zh-CN" altLang="en-US" dirty="0" smtClean="0">
                <a:solidFill>
                  <a:schemeClr val="bg1"/>
                </a:solidFill>
              </a:rPr>
              <a:t>、数据流图</a:t>
            </a:r>
            <a:endParaRPr lang="zh-CN" altLang="en-US" dirty="0">
              <a:solidFill>
                <a:schemeClr val="bg1"/>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3</a:t>
            </a:r>
            <a:r>
              <a:rPr lang="zh-CN" altLang="en-US" dirty="0" smtClean="0">
                <a:solidFill>
                  <a:schemeClr val="bg1"/>
                </a:solidFill>
              </a:rPr>
              <a:t>、数据字典</a:t>
            </a:r>
            <a:endParaRPr lang="zh-CN" altLang="en-US" dirty="0">
              <a:solidFill>
                <a:schemeClr val="bg1"/>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4</a:t>
            </a:r>
            <a:r>
              <a:rPr lang="zh-CN" altLang="en-US" dirty="0" smtClean="0">
                <a:solidFill>
                  <a:schemeClr val="bg1"/>
                </a:solidFill>
              </a:rPr>
              <a:t>、过程描述工具</a:t>
            </a:r>
            <a:endParaRPr lang="zh-CN" altLang="en-US" dirty="0">
              <a:solidFill>
                <a:schemeClr val="bg1"/>
              </a:solidFill>
            </a:endParaRPr>
          </a:p>
        </p:txBody>
      </p:sp>
      <p:sp>
        <p:nvSpPr>
          <p:cNvPr id="9" name="Text Box 3"/>
          <p:cNvSpPr txBox="1">
            <a:spLocks noChangeArrowheads="1"/>
          </p:cNvSpPr>
          <p:nvPr/>
        </p:nvSpPr>
        <p:spPr bwMode="auto">
          <a:xfrm>
            <a:off x="2972282" y="4937467"/>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、基于</a:t>
            </a:r>
            <a:r>
              <a:rPr lang="en-US" altLang="zh-CN" dirty="0" smtClean="0">
                <a:solidFill>
                  <a:schemeClr val="bg1"/>
                </a:solidFill>
              </a:rPr>
              <a:t>SA</a:t>
            </a:r>
            <a:r>
              <a:rPr lang="zh-CN" altLang="en-US" dirty="0" smtClean="0">
                <a:solidFill>
                  <a:schemeClr val="bg1"/>
                </a:solidFill>
              </a:rPr>
              <a:t>的分析</a:t>
            </a:r>
            <a:endParaRPr lang="zh-CN" altLang="en-US" dirty="0">
              <a:solidFill>
                <a:schemeClr val="bg1"/>
              </a:solidFill>
            </a:endParaRPr>
          </a:p>
        </p:txBody>
      </p:sp>
    </p:spTree>
    <p:extLst>
      <p:ext uri="{BB962C8B-B14F-4D97-AF65-F5344CB8AC3E}">
        <p14:creationId xmlns:p14="http://schemas.microsoft.com/office/powerpoint/2010/main" val="155807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796726" y="1556793"/>
            <a:ext cx="8239770" cy="1224135"/>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smtClean="0">
                <a:solidFill>
                  <a:srgbClr val="0000FF"/>
                </a:solidFill>
              </a:rPr>
              <a:t>目的</a:t>
            </a:r>
            <a:endParaRPr lang="en-US" altLang="zh-CN" sz="2800" dirty="0">
              <a:solidFill>
                <a:srgbClr val="0000FF"/>
              </a:solidFill>
            </a:endParaRPr>
          </a:p>
          <a:p>
            <a:pPr lvl="1" eaLnBrk="1" hangingPunct="1">
              <a:buSzPct val="120000"/>
            </a:pPr>
            <a:r>
              <a:rPr lang="zh-CN" altLang="en-US" sz="2400" dirty="0" smtClean="0">
                <a:latin typeface="黑体" pitchFamily="49" charset="-122"/>
                <a:ea typeface="黑体" pitchFamily="49" charset="-122"/>
              </a:rPr>
              <a:t>将数据转换</a:t>
            </a:r>
            <a:r>
              <a:rPr lang="zh-CN" altLang="en-US" sz="2400" dirty="0">
                <a:latin typeface="黑体" pitchFamily="49" charset="-122"/>
                <a:ea typeface="黑体" pitchFamily="49" charset="-122"/>
              </a:rPr>
              <a:t>成有用的信</a:t>
            </a:r>
            <a:r>
              <a:rPr lang="zh-CN" altLang="en-US" sz="2400" dirty="0" smtClean="0">
                <a:latin typeface="黑体" pitchFamily="49" charset="-122"/>
                <a:ea typeface="黑体" pitchFamily="49" charset="-122"/>
              </a:rPr>
              <a:t>息</a:t>
            </a:r>
            <a:endParaRPr lang="zh-CN" altLang="en-US" sz="2400" dirty="0">
              <a:latin typeface="黑体" pitchFamily="49" charset="-122"/>
              <a:ea typeface="黑体" pitchFamily="49" charset="-122"/>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、概述</a:t>
            </a:r>
            <a:endParaRPr lang="zh-CN" altLang="en-US" dirty="0"/>
          </a:p>
        </p:txBody>
      </p:sp>
      <p:sp>
        <p:nvSpPr>
          <p:cNvPr id="6" name="Rectangle 4"/>
          <p:cNvSpPr txBox="1">
            <a:spLocks noChangeArrowheads="1"/>
          </p:cNvSpPr>
          <p:nvPr/>
        </p:nvSpPr>
        <p:spPr>
          <a:xfrm>
            <a:off x="796726" y="2708921"/>
            <a:ext cx="8239770" cy="1224135"/>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smtClean="0">
                <a:solidFill>
                  <a:srgbClr val="0000FF"/>
                </a:solidFill>
              </a:rPr>
              <a:t>最终产品</a:t>
            </a:r>
            <a:endParaRPr lang="en-US" altLang="zh-CN" sz="2800" dirty="0">
              <a:solidFill>
                <a:srgbClr val="0000FF"/>
              </a:solidFill>
            </a:endParaRPr>
          </a:p>
          <a:p>
            <a:pPr lvl="1" eaLnBrk="1" hangingPunct="1">
              <a:buSzPct val="120000"/>
            </a:pPr>
            <a:r>
              <a:rPr lang="zh-CN" altLang="en-US" sz="2400" dirty="0" smtClean="0">
                <a:latin typeface="黑体" pitchFamily="49" charset="-122"/>
                <a:ea typeface="黑体" pitchFamily="49" charset="-122"/>
              </a:rPr>
              <a:t>是一个目标系统</a:t>
            </a:r>
            <a:r>
              <a:rPr lang="zh-CN" altLang="en-US" sz="2400" dirty="0">
                <a:latin typeface="黑体" pitchFamily="49" charset="-122"/>
                <a:ea typeface="黑体" pitchFamily="49" charset="-122"/>
              </a:rPr>
              <a:t>的</a:t>
            </a:r>
            <a:r>
              <a:rPr lang="zh-CN" altLang="en-US" sz="2400" dirty="0" smtClean="0">
                <a:latin typeface="黑体" pitchFamily="49" charset="-122"/>
                <a:ea typeface="黑体" pitchFamily="49" charset="-122"/>
              </a:rPr>
              <a:t>逻辑模型</a:t>
            </a:r>
            <a:endParaRPr lang="en-US" altLang="zh-CN" sz="2400" dirty="0" smtClean="0">
              <a:latin typeface="黑体" pitchFamily="49" charset="-122"/>
              <a:ea typeface="黑体" pitchFamily="49" charset="-122"/>
            </a:endParaRPr>
          </a:p>
          <a:p>
            <a:pPr lvl="1" eaLnBrk="1" hangingPunct="1">
              <a:buSzPct val="120000"/>
            </a:pPr>
            <a:r>
              <a:rPr lang="zh-CN" altLang="en-US" sz="2400" dirty="0">
                <a:latin typeface="黑体" pitchFamily="49" charset="-122"/>
                <a:ea typeface="黑体" pitchFamily="49" charset="-122"/>
              </a:rPr>
              <a:t>模型不仅能够支持目标系统的业务流程，满足客户的应用需求，而且更是目标系统构建的逻辑</a:t>
            </a:r>
            <a:r>
              <a:rPr lang="zh-CN" altLang="en-US" sz="2400" dirty="0" smtClean="0">
                <a:latin typeface="黑体" pitchFamily="49" charset="-122"/>
                <a:ea typeface="黑体" pitchFamily="49" charset="-122"/>
              </a:rPr>
              <a:t>架构。</a:t>
            </a:r>
            <a:endParaRPr lang="en-US" altLang="zh-CN" sz="2400" dirty="0" smtClean="0">
              <a:latin typeface="黑体" pitchFamily="49" charset="-122"/>
              <a:ea typeface="黑体" pitchFamily="49" charset="-122"/>
            </a:endParaRPr>
          </a:p>
          <a:p>
            <a:pPr lvl="1" eaLnBrk="1" hangingPunct="1">
              <a:buSzPct val="120000"/>
            </a:pPr>
            <a:endParaRPr lang="zh-CN" altLang="en-US" sz="2400" dirty="0">
              <a:latin typeface="楷体_GB2312" pitchFamily="49" charset="-122"/>
              <a:ea typeface="楷体_GB2312" pitchFamily="49" charset="-122"/>
            </a:endParaRPr>
          </a:p>
          <a:p>
            <a:pPr marL="628650" lvl="1" indent="0" eaLnBrk="1" hangingPunct="1">
              <a:buSzPct val="120000"/>
              <a:buNone/>
            </a:pPr>
            <a:endParaRPr lang="zh-CN" altLang="en-US" sz="2400" dirty="0">
              <a:latin typeface="楷体_GB2312" pitchFamily="49" charset="-122"/>
              <a:ea typeface="楷体_GB2312" pitchFamily="49" charset="-122"/>
            </a:endParaRPr>
          </a:p>
        </p:txBody>
      </p:sp>
      <p:sp>
        <p:nvSpPr>
          <p:cNvPr id="7" name="Rectangle 4"/>
          <p:cNvSpPr txBox="1">
            <a:spLocks noChangeArrowheads="1"/>
          </p:cNvSpPr>
          <p:nvPr/>
        </p:nvSpPr>
        <p:spPr>
          <a:xfrm>
            <a:off x="796726" y="4763028"/>
            <a:ext cx="8239770" cy="1224135"/>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smtClean="0">
                <a:solidFill>
                  <a:srgbClr val="0000FF"/>
                </a:solidFill>
              </a:rPr>
              <a:t>建模描述工具</a:t>
            </a:r>
            <a:endParaRPr lang="en-US" altLang="zh-CN" sz="2800" dirty="0">
              <a:solidFill>
                <a:srgbClr val="0000FF"/>
              </a:solidFill>
            </a:endParaRPr>
          </a:p>
          <a:p>
            <a:pPr lvl="1" eaLnBrk="1" hangingPunct="1">
              <a:buSzPct val="120000"/>
            </a:pPr>
            <a:r>
              <a:rPr lang="zh-CN" altLang="en-US" sz="2400" dirty="0" smtClean="0">
                <a:latin typeface="黑体" pitchFamily="49" charset="-122"/>
                <a:ea typeface="黑体" pitchFamily="49" charset="-122"/>
              </a:rPr>
              <a:t>主要</a:t>
            </a:r>
            <a:r>
              <a:rPr lang="zh-CN" altLang="en-US" sz="2400" dirty="0">
                <a:latin typeface="黑体" pitchFamily="49" charset="-122"/>
                <a:ea typeface="黑体" pitchFamily="49" charset="-122"/>
              </a:rPr>
              <a:t>有：数据流图、数据字典、结构化语言、决策树、决策表等</a:t>
            </a:r>
          </a:p>
          <a:p>
            <a:pPr marL="628650" lvl="1" indent="0" eaLnBrk="1" hangingPunct="1">
              <a:buSzPct val="120000"/>
              <a:buNone/>
            </a:pP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379504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FFFF00"/>
                </a:solidFill>
              </a:rPr>
              <a:t> 2</a:t>
            </a:r>
            <a:r>
              <a:rPr lang="zh-CN" altLang="en-US" dirty="0" smtClean="0">
                <a:solidFill>
                  <a:srgbClr val="FFFF00"/>
                </a:solidFill>
              </a:rPr>
              <a:t>、数据流图</a:t>
            </a:r>
            <a:endParaRPr lang="zh-CN" altLang="en-US" dirty="0">
              <a:solidFill>
                <a:srgbClr val="FFFF00"/>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3</a:t>
            </a:r>
            <a:r>
              <a:rPr lang="zh-CN" altLang="en-US" dirty="0" smtClean="0">
                <a:solidFill>
                  <a:schemeClr val="bg1"/>
                </a:solidFill>
              </a:rPr>
              <a:t>、数据字典</a:t>
            </a:r>
            <a:endParaRPr lang="zh-CN" altLang="en-US" dirty="0">
              <a:solidFill>
                <a:schemeClr val="bg1"/>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4</a:t>
            </a:r>
            <a:r>
              <a:rPr lang="zh-CN" altLang="en-US" dirty="0" smtClean="0">
                <a:solidFill>
                  <a:schemeClr val="bg1"/>
                </a:solidFill>
              </a:rPr>
              <a:t>、过程描述工具</a:t>
            </a:r>
            <a:endParaRPr lang="zh-CN" altLang="en-US" dirty="0">
              <a:solidFill>
                <a:schemeClr val="bg1"/>
              </a:solidFill>
            </a:endParaRPr>
          </a:p>
        </p:txBody>
      </p:sp>
      <p:sp>
        <p:nvSpPr>
          <p:cNvPr id="9" name="Text Box 3"/>
          <p:cNvSpPr txBox="1">
            <a:spLocks noChangeArrowheads="1"/>
          </p:cNvSpPr>
          <p:nvPr/>
        </p:nvSpPr>
        <p:spPr bwMode="auto">
          <a:xfrm>
            <a:off x="2972282" y="4937467"/>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、基于</a:t>
            </a:r>
            <a:r>
              <a:rPr lang="en-US" altLang="zh-CN" dirty="0" smtClean="0">
                <a:solidFill>
                  <a:schemeClr val="bg1"/>
                </a:solidFill>
              </a:rPr>
              <a:t>SA</a:t>
            </a:r>
            <a:r>
              <a:rPr lang="zh-CN" altLang="en-US" dirty="0" smtClean="0">
                <a:solidFill>
                  <a:schemeClr val="bg1"/>
                </a:solidFill>
              </a:rPr>
              <a:t>的分析</a:t>
            </a:r>
            <a:endParaRPr lang="zh-CN" altLang="en-US" dirty="0">
              <a:solidFill>
                <a:schemeClr val="bg1"/>
              </a:solidFill>
            </a:endParaRPr>
          </a:p>
        </p:txBody>
      </p:sp>
    </p:spTree>
    <p:extLst>
      <p:ext uri="{BB962C8B-B14F-4D97-AF65-F5344CB8AC3E}">
        <p14:creationId xmlns:p14="http://schemas.microsoft.com/office/powerpoint/2010/main" val="3484669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3"/>
          <p:cNvSpPr txBox="1">
            <a:spLocks noChangeArrowheads="1"/>
          </p:cNvSpPr>
          <p:nvPr/>
        </p:nvSpPr>
        <p:spPr bwMode="auto">
          <a:xfrm>
            <a:off x="2538616" y="276648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2</a:t>
            </a:r>
            <a:r>
              <a:rPr lang="en-US" altLang="zh-CN" dirty="0" smtClean="0"/>
              <a:t>) </a:t>
            </a:r>
            <a:r>
              <a:rPr lang="zh-CN" altLang="en-US" dirty="0" smtClean="0"/>
              <a:t>数据流图符合</a:t>
            </a:r>
            <a:endParaRPr lang="zh-CN" altLang="en-US" dirty="0"/>
          </a:p>
        </p:txBody>
      </p:sp>
      <p:sp>
        <p:nvSpPr>
          <p:cNvPr id="41" name="Text Box 3"/>
          <p:cNvSpPr txBox="1">
            <a:spLocks noChangeArrowheads="1"/>
          </p:cNvSpPr>
          <p:nvPr/>
        </p:nvSpPr>
        <p:spPr bwMode="auto">
          <a:xfrm>
            <a:off x="2538616" y="354412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a:t>
            </a:r>
            <a:r>
              <a:rPr lang="en-US" altLang="zh-CN" dirty="0" smtClean="0"/>
              <a:t>) </a:t>
            </a:r>
            <a:r>
              <a:rPr lang="zh-CN" altLang="en-US" dirty="0" smtClean="0"/>
              <a:t>创建数据流图</a:t>
            </a:r>
            <a:endParaRPr lang="zh-CN" altLang="en-US" dirty="0"/>
          </a:p>
        </p:txBody>
      </p:sp>
      <p:sp>
        <p:nvSpPr>
          <p:cNvPr id="42" name="Text Box 3"/>
          <p:cNvSpPr txBox="1">
            <a:spLocks noChangeArrowheads="1"/>
          </p:cNvSpPr>
          <p:nvPr/>
        </p:nvSpPr>
        <p:spPr bwMode="auto">
          <a:xfrm>
            <a:off x="2538616" y="4321763"/>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4</a:t>
            </a:r>
            <a:r>
              <a:rPr lang="en-US" altLang="zh-CN" dirty="0" smtClean="0"/>
              <a:t>) </a:t>
            </a:r>
            <a:r>
              <a:rPr lang="zh-CN" altLang="en-US" dirty="0" smtClean="0"/>
              <a:t>数据流图案例</a:t>
            </a:r>
            <a:endParaRPr lang="zh-CN" altLang="en-US" dirty="0"/>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8" name="Text Box 3"/>
          <p:cNvSpPr txBox="1">
            <a:spLocks noChangeArrowheads="1"/>
          </p:cNvSpPr>
          <p:nvPr/>
        </p:nvSpPr>
        <p:spPr bwMode="auto">
          <a:xfrm>
            <a:off x="2517540" y="1044025"/>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2</a:t>
            </a:r>
            <a:r>
              <a:rPr lang="zh-CN" altLang="en-US" dirty="0" smtClean="0"/>
              <a:t>、数据流图</a:t>
            </a:r>
            <a:endParaRPr lang="zh-CN" altLang="en-US" dirty="0"/>
          </a:p>
        </p:txBody>
      </p:sp>
      <p:sp>
        <p:nvSpPr>
          <p:cNvPr id="9" name="Text Box 3"/>
          <p:cNvSpPr txBox="1">
            <a:spLocks noChangeArrowheads="1"/>
          </p:cNvSpPr>
          <p:nvPr/>
        </p:nvSpPr>
        <p:spPr bwMode="auto">
          <a:xfrm>
            <a:off x="2538616" y="198884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1</a:t>
            </a:r>
            <a:r>
              <a:rPr lang="en-US" altLang="zh-CN" dirty="0" smtClean="0"/>
              <a:t>) </a:t>
            </a:r>
            <a:r>
              <a:rPr lang="zh-CN" altLang="en-US" dirty="0" smtClean="0"/>
              <a:t>概述</a:t>
            </a:r>
            <a:endParaRPr lang="zh-CN" altLang="en-US" dirty="0"/>
          </a:p>
        </p:txBody>
      </p:sp>
      <p:sp>
        <p:nvSpPr>
          <p:cNvPr id="10" name="Text Box 3"/>
          <p:cNvSpPr txBox="1">
            <a:spLocks noChangeArrowheads="1"/>
          </p:cNvSpPr>
          <p:nvPr/>
        </p:nvSpPr>
        <p:spPr bwMode="auto">
          <a:xfrm>
            <a:off x="2538616" y="5099404"/>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5</a:t>
            </a:r>
            <a:r>
              <a:rPr lang="en-US" altLang="zh-CN" dirty="0" smtClean="0"/>
              <a:t>) </a:t>
            </a:r>
            <a:r>
              <a:rPr lang="zh-CN" altLang="en-US" dirty="0" smtClean="0"/>
              <a:t>数据流图与业务流程图</a:t>
            </a:r>
            <a:endParaRPr lang="zh-CN" altLang="en-US" dirty="0"/>
          </a:p>
        </p:txBody>
      </p:sp>
      <p:sp>
        <p:nvSpPr>
          <p:cNvPr id="11" name="Text Box 3"/>
          <p:cNvSpPr txBox="1">
            <a:spLocks noChangeArrowheads="1"/>
          </p:cNvSpPr>
          <p:nvPr/>
        </p:nvSpPr>
        <p:spPr bwMode="auto">
          <a:xfrm>
            <a:off x="2538616" y="5877043"/>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6</a:t>
            </a:r>
            <a:r>
              <a:rPr lang="en-US" altLang="zh-CN" dirty="0" smtClean="0"/>
              <a:t>) IDEF0</a:t>
            </a:r>
            <a:endParaRPr lang="zh-CN" altLang="en-US" dirty="0"/>
          </a:p>
        </p:txBody>
      </p:sp>
    </p:spTree>
    <p:custDataLst>
      <p:tags r:id="rId1"/>
    </p:custDataLst>
    <p:extLst>
      <p:ext uri="{BB962C8B-B14F-4D97-AF65-F5344CB8AC3E}">
        <p14:creationId xmlns:p14="http://schemas.microsoft.com/office/powerpoint/2010/main" val="3197974148"/>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9" name="Rectangle 3"/>
          <p:cNvSpPr>
            <a:spLocks noGrp="1" noChangeArrowheads="1"/>
          </p:cNvSpPr>
          <p:nvPr>
            <p:ph type="body" idx="1"/>
          </p:nvPr>
        </p:nvSpPr>
        <p:spPr>
          <a:xfrm>
            <a:off x="457200" y="2564829"/>
            <a:ext cx="8229600" cy="5400675"/>
          </a:xfrm>
        </p:spPr>
        <p:txBody>
          <a:bodyPr/>
          <a:lstStyle/>
          <a:p>
            <a:pPr>
              <a:buSzPct val="90000"/>
              <a:buFont typeface="Wingdings" pitchFamily="2" charset="2"/>
              <a:buChar char="q"/>
            </a:pPr>
            <a:endParaRPr lang="en-US" altLang="zh-CN" sz="2800"/>
          </a:p>
          <a:p>
            <a:pPr>
              <a:buSzPct val="90000"/>
              <a:buFont typeface="Wingdings" pitchFamily="2" charset="2"/>
              <a:buNone/>
            </a:pPr>
            <a:endParaRPr lang="en-US" altLang="zh-CN" sz="2800"/>
          </a:p>
        </p:txBody>
      </p:sp>
      <p:sp>
        <p:nvSpPr>
          <p:cNvPr id="434182" name="Text Box 6"/>
          <p:cNvSpPr txBox="1">
            <a:spLocks noChangeArrowheads="1"/>
          </p:cNvSpPr>
          <p:nvPr/>
        </p:nvSpPr>
        <p:spPr bwMode="auto">
          <a:xfrm>
            <a:off x="756418" y="4725144"/>
            <a:ext cx="7920038" cy="2086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1">
            <a:spAutoFit/>
          </a:bodyPr>
          <a:lstStyle/>
          <a:p>
            <a:pPr algn="l">
              <a:lnSpc>
                <a:spcPct val="135000"/>
              </a:lnSpc>
              <a:spcBef>
                <a:spcPct val="50000"/>
              </a:spcBef>
            </a:pPr>
            <a:r>
              <a:rPr kumimoji="0" lang="en-US" altLang="zh-CN" sz="2400" b="1" dirty="0">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0"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把数据</a:t>
            </a:r>
            <a:r>
              <a:rPr kumimoji="0"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在原系统内部的</a:t>
            </a:r>
            <a:r>
              <a:rPr kumimoji="0"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流动</a:t>
            </a:r>
            <a:r>
              <a:rPr kumimoji="0"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情况</a:t>
            </a:r>
            <a:r>
              <a:rPr kumimoji="0"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抽象</a:t>
            </a:r>
            <a:r>
              <a:rPr kumimoji="0"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地独立</a:t>
            </a:r>
            <a:r>
              <a:rPr kumimoji="0"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出来</a:t>
            </a:r>
            <a:r>
              <a:rPr kumimoji="0"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，舍去了物质要素（如具体组织机构、人员、信息载体等－－</a:t>
            </a: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计算机所不能处理的</a:t>
            </a:r>
            <a:r>
              <a:rPr kumimoji="0"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），单从数据流动过程来考查实际业务的数据处理模式。</a:t>
            </a:r>
          </a:p>
        </p:txBody>
      </p:sp>
      <p:grpSp>
        <p:nvGrpSpPr>
          <p:cNvPr id="434208" name="Group 32"/>
          <p:cNvGrpSpPr>
            <a:grpSpLocks/>
          </p:cNvGrpSpPr>
          <p:nvPr/>
        </p:nvGrpSpPr>
        <p:grpSpPr bwMode="auto">
          <a:xfrm>
            <a:off x="730250" y="1844824"/>
            <a:ext cx="8439150" cy="2514600"/>
            <a:chOff x="240" y="-199"/>
            <a:chExt cx="5316" cy="1584"/>
          </a:xfrm>
        </p:grpSpPr>
        <p:sp>
          <p:nvSpPr>
            <p:cNvPr id="434184" name="Rectangle 8"/>
            <p:cNvSpPr>
              <a:spLocks noChangeArrowheads="1"/>
            </p:cNvSpPr>
            <p:nvPr/>
          </p:nvSpPr>
          <p:spPr bwMode="auto">
            <a:xfrm>
              <a:off x="240" y="713"/>
              <a:ext cx="960" cy="43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当前系统</a:t>
              </a:r>
            </a:p>
          </p:txBody>
        </p:sp>
        <p:sp>
          <p:nvSpPr>
            <p:cNvPr id="434185" name="Rectangle 9"/>
            <p:cNvSpPr>
              <a:spLocks noChangeArrowheads="1"/>
            </p:cNvSpPr>
            <p:nvPr/>
          </p:nvSpPr>
          <p:spPr bwMode="auto">
            <a:xfrm>
              <a:off x="2112" y="713"/>
              <a:ext cx="960" cy="43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物理模型</a:t>
              </a:r>
            </a:p>
          </p:txBody>
        </p:sp>
        <p:sp>
          <p:nvSpPr>
            <p:cNvPr id="434186" name="Rectangle 10"/>
            <p:cNvSpPr>
              <a:spLocks noChangeArrowheads="1"/>
            </p:cNvSpPr>
            <p:nvPr/>
          </p:nvSpPr>
          <p:spPr bwMode="auto">
            <a:xfrm>
              <a:off x="3936" y="713"/>
              <a:ext cx="960" cy="432"/>
            </a:xfrm>
            <a:prstGeom prst="rect">
              <a:avLst/>
            </a:prstGeom>
            <a:solidFill>
              <a:schemeClr val="accent1"/>
            </a:solidFill>
            <a:ln w="9525">
              <a:solidFill>
                <a:schemeClr val="tx1"/>
              </a:solidFill>
              <a:miter lim="800000"/>
              <a:headEnd/>
              <a:tailEnd/>
            </a:ln>
            <a:effectLst>
              <a:outerShdw dist="107763" dir="2700000" algn="ctr" rotWithShape="0">
                <a:schemeClr val="bg2"/>
              </a:outerShdw>
            </a:effectLst>
          </p:spPr>
          <p:txBody>
            <a:bodyPr wrap="none" anchor="ctr"/>
            <a:lstStyle/>
            <a:p>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逻辑模型</a:t>
              </a:r>
            </a:p>
          </p:txBody>
        </p:sp>
        <p:cxnSp>
          <p:nvCxnSpPr>
            <p:cNvPr id="434190" name="AutoShape 14"/>
            <p:cNvCxnSpPr>
              <a:cxnSpLocks noChangeShapeType="1"/>
              <a:stCxn id="434184" idx="3"/>
              <a:endCxn id="434185" idx="1"/>
            </p:cNvCxnSpPr>
            <p:nvPr/>
          </p:nvCxnSpPr>
          <p:spPr bwMode="auto">
            <a:xfrm>
              <a:off x="1200" y="929"/>
              <a:ext cx="912" cy="0"/>
            </a:xfrm>
            <a:prstGeom prst="straightConnector1">
              <a:avLst/>
            </a:prstGeom>
            <a:noFill/>
            <a:ln w="38100">
              <a:solidFill>
                <a:srgbClr val="0099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4191" name="AutoShape 15"/>
            <p:cNvCxnSpPr>
              <a:cxnSpLocks noChangeShapeType="1"/>
              <a:stCxn id="434185" idx="3"/>
              <a:endCxn id="434186" idx="1"/>
            </p:cNvCxnSpPr>
            <p:nvPr/>
          </p:nvCxnSpPr>
          <p:spPr bwMode="auto">
            <a:xfrm>
              <a:off x="3072" y="929"/>
              <a:ext cx="864" cy="0"/>
            </a:xfrm>
            <a:prstGeom prst="straightConnector1">
              <a:avLst/>
            </a:prstGeom>
            <a:noFill/>
            <a:ln w="38100">
              <a:solidFill>
                <a:srgbClr val="0099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4195" name="Text Box 19"/>
            <p:cNvSpPr txBox="1">
              <a:spLocks noChangeArrowheads="1"/>
            </p:cNvSpPr>
            <p:nvPr/>
          </p:nvSpPr>
          <p:spPr bwMode="auto">
            <a:xfrm>
              <a:off x="1338" y="663"/>
              <a:ext cx="500"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rPr>
                <a:t>模型化</a:t>
              </a:r>
            </a:p>
          </p:txBody>
        </p:sp>
        <p:sp>
          <p:nvSpPr>
            <p:cNvPr id="434196" name="Text Box 20"/>
            <p:cNvSpPr txBox="1">
              <a:spLocks noChangeArrowheads="1"/>
            </p:cNvSpPr>
            <p:nvPr/>
          </p:nvSpPr>
          <p:spPr bwMode="auto">
            <a:xfrm>
              <a:off x="3328" y="665"/>
              <a:ext cx="505"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rPr>
                <a:t>抽象化</a:t>
              </a:r>
            </a:p>
          </p:txBody>
        </p:sp>
        <p:sp>
          <p:nvSpPr>
            <p:cNvPr id="434199" name="Oval 23"/>
            <p:cNvSpPr>
              <a:spLocks noChangeArrowheads="1"/>
            </p:cNvSpPr>
            <p:nvPr/>
          </p:nvSpPr>
          <p:spPr bwMode="auto">
            <a:xfrm>
              <a:off x="1776" y="521"/>
              <a:ext cx="3456" cy="864"/>
            </a:xfrm>
            <a:prstGeom prst="ellipse">
              <a:avLst/>
            </a:prstGeom>
            <a:noFill/>
            <a:ln w="38100">
              <a:solidFill>
                <a:schemeClr val="hlink"/>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434201" name="Group 25"/>
            <p:cNvGrpSpPr>
              <a:grpSpLocks/>
            </p:cNvGrpSpPr>
            <p:nvPr/>
          </p:nvGrpSpPr>
          <p:grpSpPr bwMode="auto">
            <a:xfrm>
              <a:off x="3504" y="-199"/>
              <a:ext cx="2052" cy="720"/>
              <a:chOff x="3504" y="1104"/>
              <a:chExt cx="2052" cy="720"/>
            </a:xfrm>
          </p:grpSpPr>
          <p:sp>
            <p:nvSpPr>
              <p:cNvPr id="434202" name="Text Box 26"/>
              <p:cNvSpPr txBox="1">
                <a:spLocks noChangeArrowheads="1"/>
              </p:cNvSpPr>
              <p:nvPr/>
            </p:nvSpPr>
            <p:spPr bwMode="auto">
              <a:xfrm>
                <a:off x="4272" y="1104"/>
                <a:ext cx="128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系统分析</a:t>
                </a:r>
              </a:p>
            </p:txBody>
          </p:sp>
          <p:cxnSp>
            <p:nvCxnSpPr>
              <p:cNvPr id="434203" name="AutoShape 27"/>
              <p:cNvCxnSpPr>
                <a:cxnSpLocks noChangeShapeType="1"/>
                <a:stCxn id="434199" idx="0"/>
                <a:endCxn id="434202" idx="1"/>
              </p:cNvCxnSpPr>
              <p:nvPr/>
            </p:nvCxnSpPr>
            <p:spPr bwMode="auto">
              <a:xfrm rot="5400000" flipH="1" flipV="1">
                <a:off x="3630" y="1182"/>
                <a:ext cx="516" cy="768"/>
              </a:xfrm>
              <a:prstGeom prst="curvedConnector2">
                <a:avLst/>
              </a:prstGeom>
              <a:noFill/>
              <a:ln w="76200">
                <a:solidFill>
                  <a:schemeClr val="hlink"/>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1"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、数据域过程建模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2" name="Text Box 3"/>
          <p:cNvSpPr txBox="1">
            <a:spLocks noChangeArrowheads="1"/>
          </p:cNvSpPr>
          <p:nvPr/>
        </p:nvSpPr>
        <p:spPr bwMode="auto">
          <a:xfrm>
            <a:off x="2517540" y="1044025"/>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2</a:t>
            </a:r>
            <a:r>
              <a:rPr lang="zh-CN" altLang="en-US" dirty="0" smtClean="0"/>
              <a:t>、数据流图</a:t>
            </a:r>
            <a:endParaRPr lang="zh-CN" altLang="en-US" dirty="0"/>
          </a:p>
        </p:txBody>
      </p:sp>
    </p:spTree>
    <p:extLst>
      <p:ext uri="{BB962C8B-B14F-4D97-AF65-F5344CB8AC3E}">
        <p14:creationId xmlns:p14="http://schemas.microsoft.com/office/powerpoint/2010/main" val="3621961212"/>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250825" y="2348880"/>
            <a:ext cx="8713788" cy="4320480"/>
          </a:xfrm>
        </p:spPr>
        <p:txBody>
          <a:bodyPr/>
          <a:lstStyle/>
          <a:p>
            <a:pPr algn="just"/>
            <a:r>
              <a:rPr lang="zh-CN" altLang="en-US" sz="2800" dirty="0" smtClean="0">
                <a:solidFill>
                  <a:srgbClr val="FF0000"/>
                </a:solidFill>
              </a:rPr>
              <a:t>定义：</a:t>
            </a:r>
            <a:endParaRPr lang="en-US" altLang="zh-CN" sz="2800" dirty="0" smtClean="0">
              <a:solidFill>
                <a:srgbClr val="FF0000"/>
              </a:solidFill>
            </a:endParaRPr>
          </a:p>
          <a:p>
            <a:pPr lvl="1" eaLnBrk="1" hangingPunct="1">
              <a:buSzPct val="120000"/>
            </a:pPr>
            <a:r>
              <a:rPr lang="en-US" altLang="zh-CN" sz="2400" dirty="0">
                <a:solidFill>
                  <a:srgbClr val="0000FF"/>
                </a:solidFill>
              </a:rPr>
              <a:t>data flow </a:t>
            </a:r>
            <a:r>
              <a:rPr lang="en-US" altLang="zh-CN" sz="2400" dirty="0" smtClean="0">
                <a:solidFill>
                  <a:srgbClr val="0000FF"/>
                </a:solidFill>
              </a:rPr>
              <a:t>diagram, DFD, </a:t>
            </a:r>
            <a:r>
              <a:rPr lang="zh-CN" altLang="en-US" sz="2400" kern="1200" dirty="0" smtClean="0"/>
              <a:t>也</a:t>
            </a:r>
            <a:r>
              <a:rPr lang="zh-CN" altLang="en-US" sz="2400" kern="1200" dirty="0"/>
              <a:t>称</a:t>
            </a:r>
            <a:r>
              <a:rPr lang="zh-CN" altLang="en-US" sz="2400" kern="1200" dirty="0" smtClean="0"/>
              <a:t>数据流程图，</a:t>
            </a:r>
            <a:r>
              <a:rPr lang="zh-CN" altLang="en-US" sz="2400" kern="1200" dirty="0"/>
              <a:t>是组织中信息运动的</a:t>
            </a:r>
            <a:r>
              <a:rPr lang="zh-CN" altLang="en-US" sz="2400" kern="1200" dirty="0">
                <a:solidFill>
                  <a:srgbClr val="FF0000"/>
                </a:solidFill>
              </a:rPr>
              <a:t>抽象</a:t>
            </a:r>
            <a:r>
              <a:rPr lang="zh-CN" altLang="en-US" sz="2400" kern="1200" dirty="0"/>
              <a:t>，是信息系统逻辑模型的主要形式</a:t>
            </a:r>
            <a:r>
              <a:rPr lang="zh-CN" altLang="en-US" sz="2400" kern="1200" dirty="0" smtClean="0"/>
              <a:t>。</a:t>
            </a:r>
            <a:endParaRPr lang="en-US" altLang="zh-CN" sz="2400" kern="1200" dirty="0"/>
          </a:p>
          <a:p>
            <a:pPr lvl="1" eaLnBrk="1" hangingPunct="1">
              <a:buSzPct val="120000"/>
            </a:pPr>
            <a:r>
              <a:rPr lang="zh-CN" altLang="en-US" sz="2400" dirty="0">
                <a:ea typeface="黑体" pitchFamily="49" charset="-122"/>
              </a:rPr>
              <a:t>数据流图描述的是目标系统的</a:t>
            </a:r>
            <a:r>
              <a:rPr lang="zh-CN" altLang="en-US" sz="2400" dirty="0">
                <a:solidFill>
                  <a:srgbClr val="FF0000"/>
                </a:solidFill>
                <a:ea typeface="黑体" pitchFamily="49" charset="-122"/>
              </a:rPr>
              <a:t>可视模型</a:t>
            </a:r>
            <a:r>
              <a:rPr lang="zh-CN" altLang="en-US" sz="2400" dirty="0">
                <a:ea typeface="黑体" pitchFamily="49" charset="-122"/>
              </a:rPr>
              <a:t>，显示了数据在信息系统中的流动方式，而不是程序逻辑或者过程步骤</a:t>
            </a:r>
            <a:endParaRPr lang="en-US" altLang="zh-CN" sz="2400" kern="1200" dirty="0"/>
          </a:p>
          <a:p>
            <a:pPr lvl="1" eaLnBrk="1" hangingPunct="1">
              <a:buSzPct val="120000"/>
            </a:pPr>
            <a:r>
              <a:rPr lang="zh-CN" altLang="en-US" sz="2400" kern="1200" dirty="0" smtClean="0"/>
              <a:t>它</a:t>
            </a:r>
            <a:r>
              <a:rPr lang="zh-CN" altLang="en-US" sz="2400" kern="1200" dirty="0"/>
              <a:t>使用</a:t>
            </a:r>
            <a:r>
              <a:rPr lang="zh-CN" altLang="en-US" sz="2400" kern="1200" dirty="0">
                <a:solidFill>
                  <a:srgbClr val="FF0000"/>
                </a:solidFill>
              </a:rPr>
              <a:t>多种符号</a:t>
            </a:r>
            <a:r>
              <a:rPr lang="zh-CN" altLang="en-US" sz="2400" kern="1200" dirty="0"/>
              <a:t>展示如何将输入数据转换为有用的信息并输出的可视化</a:t>
            </a:r>
            <a:r>
              <a:rPr lang="zh-CN" altLang="en-US" sz="2400" kern="1200" dirty="0" smtClean="0"/>
              <a:t>工具</a:t>
            </a:r>
            <a:endParaRPr lang="en-US" altLang="zh-CN" sz="2400" kern="1200" dirty="0" smtClean="0"/>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9720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2</a:t>
            </a:r>
            <a:r>
              <a:rPr lang="zh-CN" altLang="en-US" dirty="0" smtClean="0"/>
              <a:t>、数据流图</a:t>
            </a:r>
            <a:endParaRPr lang="zh-CN" altLang="en-US" dirty="0"/>
          </a:p>
        </p:txBody>
      </p:sp>
      <p:sp>
        <p:nvSpPr>
          <p:cNvPr id="7" name="Text Box 3"/>
          <p:cNvSpPr txBox="1">
            <a:spLocks noChangeArrowheads="1"/>
          </p:cNvSpPr>
          <p:nvPr/>
        </p:nvSpPr>
        <p:spPr bwMode="auto">
          <a:xfrm>
            <a:off x="2555776" y="1772816"/>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概述</a:t>
            </a:r>
            <a:endParaRPr lang="zh-CN" altLang="en-US" dirty="0"/>
          </a:p>
        </p:txBody>
      </p:sp>
    </p:spTree>
    <p:extLst>
      <p:ext uri="{BB962C8B-B14F-4D97-AF65-F5344CB8AC3E}">
        <p14:creationId xmlns:p14="http://schemas.microsoft.com/office/powerpoint/2010/main" val="3008739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250825" y="2420888"/>
            <a:ext cx="8713788" cy="4248472"/>
          </a:xfrm>
        </p:spPr>
        <p:txBody>
          <a:bodyPr/>
          <a:lstStyle/>
          <a:p>
            <a:pPr algn="just"/>
            <a:r>
              <a:rPr lang="zh-CN" altLang="en-US" sz="2800" dirty="0" smtClean="0">
                <a:solidFill>
                  <a:srgbClr val="FF0000"/>
                </a:solidFill>
                <a:ea typeface="黑体" pitchFamily="49" charset="-122"/>
              </a:rPr>
              <a:t>作用：</a:t>
            </a:r>
            <a:endParaRPr lang="en-US" altLang="zh-CN" sz="2800" dirty="0" smtClean="0">
              <a:solidFill>
                <a:srgbClr val="FF0000"/>
              </a:solidFill>
              <a:ea typeface="黑体" pitchFamily="49" charset="-122"/>
            </a:endParaRPr>
          </a:p>
          <a:p>
            <a:pPr lvl="1" eaLnBrk="1" hangingPunct="1">
              <a:buSzPct val="120000"/>
            </a:pPr>
            <a:r>
              <a:rPr lang="zh-CN" altLang="en-US" sz="2400" kern="1200" dirty="0"/>
              <a:t>由一组</a:t>
            </a:r>
            <a:r>
              <a:rPr lang="zh-CN" altLang="en-US" sz="2400" kern="1200" dirty="0">
                <a:solidFill>
                  <a:srgbClr val="FF0000"/>
                </a:solidFill>
              </a:rPr>
              <a:t>数据流图</a:t>
            </a:r>
            <a:r>
              <a:rPr lang="zh-CN" altLang="en-US" sz="2400" kern="1200" dirty="0"/>
              <a:t>所描绘的目标系统逻辑功能，即所开发的系统信息处理方面要做什么，而不是怎么做</a:t>
            </a:r>
          </a:p>
          <a:p>
            <a:pPr lvl="1" eaLnBrk="1" hangingPunct="1">
              <a:buSzPct val="120000"/>
            </a:pPr>
            <a:r>
              <a:rPr lang="zh-CN" altLang="en-US" sz="2400" kern="1200" dirty="0"/>
              <a:t>模型不涉及硬件、软件、数据结构与文件组织，它与对系统的物理描述无关</a:t>
            </a:r>
            <a:r>
              <a:rPr lang="zh-CN" altLang="en-US" sz="2400" kern="1200" dirty="0" smtClean="0"/>
              <a:t>。</a:t>
            </a:r>
            <a:endParaRPr lang="zh-CN" altLang="en-US" dirty="0">
              <a:ea typeface="黑体" pitchFamily="49" charset="-122"/>
            </a:endParaRPr>
          </a:p>
          <a:p>
            <a:pPr algn="just"/>
            <a:endParaRPr lang="zh-CN" altLang="en-US" dirty="0">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9720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2</a:t>
            </a:r>
            <a:r>
              <a:rPr lang="zh-CN" altLang="en-US" dirty="0" smtClean="0"/>
              <a:t>、数据流图</a:t>
            </a:r>
            <a:endParaRPr lang="zh-CN" altLang="en-US" dirty="0"/>
          </a:p>
        </p:txBody>
      </p:sp>
      <p:sp>
        <p:nvSpPr>
          <p:cNvPr id="7" name="Text Box 3"/>
          <p:cNvSpPr txBox="1">
            <a:spLocks noChangeArrowheads="1"/>
          </p:cNvSpPr>
          <p:nvPr/>
        </p:nvSpPr>
        <p:spPr bwMode="auto">
          <a:xfrm>
            <a:off x="2555776" y="1772816"/>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概述</a:t>
            </a:r>
            <a:endParaRPr lang="zh-CN" altLang="en-US" dirty="0"/>
          </a:p>
        </p:txBody>
      </p:sp>
    </p:spTree>
    <p:extLst>
      <p:ext uri="{BB962C8B-B14F-4D97-AF65-F5344CB8AC3E}">
        <p14:creationId xmlns:p14="http://schemas.microsoft.com/office/powerpoint/2010/main" val="1154745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zh-CN" dirty="0" smtClean="0">
                <a:latin typeface="Times New Roman" pitchFamily="18" charset="0"/>
              </a:rPr>
              <a:t>2</a:t>
            </a:r>
            <a:r>
              <a:rPr lang="zh-CN" altLang="en-US" dirty="0">
                <a:latin typeface="Times New Roman" pitchFamily="18" charset="0"/>
              </a:rPr>
              <a:t>、</a:t>
            </a:r>
            <a:r>
              <a:rPr lang="zh-CN" altLang="en-US" dirty="0" smtClean="0">
                <a:latin typeface="Times New Roman" pitchFamily="18" charset="0"/>
              </a:rPr>
              <a:t>数据流图</a:t>
            </a:r>
            <a:endParaRPr lang="zh-CN" altLang="en-US" dirty="0">
              <a:latin typeface="Times New Roman" pitchFamily="18" charset="0"/>
            </a:endParaRPr>
          </a:p>
        </p:txBody>
      </p:sp>
      <p:sp>
        <p:nvSpPr>
          <p:cNvPr id="3075" name="Rectangle 3"/>
          <p:cNvSpPr>
            <a:spLocks noGrp="1" noChangeArrowheads="1"/>
          </p:cNvSpPr>
          <p:nvPr>
            <p:ph type="body" idx="1"/>
          </p:nvPr>
        </p:nvSpPr>
        <p:spPr>
          <a:xfrm>
            <a:off x="323850" y="1371600"/>
            <a:ext cx="8569325" cy="2921000"/>
          </a:xfrm>
        </p:spPr>
        <p:txBody>
          <a:bodyPr/>
          <a:lstStyle/>
          <a:p>
            <a:pPr algn="just">
              <a:lnSpc>
                <a:spcPct val="100000"/>
              </a:lnSpc>
            </a:pPr>
            <a:r>
              <a:rPr lang="zh-CN" altLang="en-US" sz="2400" dirty="0">
                <a:ea typeface="黑体" pitchFamily="49" charset="-122"/>
              </a:rPr>
              <a:t>数据流图使用</a:t>
            </a:r>
            <a:r>
              <a:rPr lang="zh-CN" altLang="en-US" sz="2400" dirty="0">
                <a:solidFill>
                  <a:srgbClr val="FF0000"/>
                </a:solidFill>
                <a:ea typeface="黑体" pitchFamily="49" charset="-122"/>
              </a:rPr>
              <a:t>四种基本</a:t>
            </a:r>
            <a:r>
              <a:rPr lang="zh-CN" altLang="en-US" sz="2400" dirty="0">
                <a:ea typeface="黑体" pitchFamily="49" charset="-122"/>
              </a:rPr>
              <a:t>的符号来表示过程、数据流、数据存储和实体</a:t>
            </a:r>
          </a:p>
          <a:p>
            <a:pPr lvl="1">
              <a:lnSpc>
                <a:spcPct val="100000"/>
              </a:lnSpc>
            </a:pPr>
            <a:r>
              <a:rPr lang="zh-CN" altLang="en-US" dirty="0">
                <a:solidFill>
                  <a:srgbClr val="FF0000"/>
                </a:solidFill>
                <a:ea typeface="黑体" pitchFamily="49" charset="-122"/>
              </a:rPr>
              <a:t>数据流。</a:t>
            </a:r>
            <a:r>
              <a:rPr lang="zh-CN" altLang="en-US" dirty="0">
                <a:ea typeface="黑体" pitchFamily="49" charset="-122"/>
              </a:rPr>
              <a:t>表示具有固定成分及结构的动态数据</a:t>
            </a:r>
          </a:p>
          <a:p>
            <a:pPr lvl="1">
              <a:lnSpc>
                <a:spcPct val="100000"/>
              </a:lnSpc>
            </a:pPr>
            <a:r>
              <a:rPr lang="zh-CN" altLang="en-US" dirty="0">
                <a:solidFill>
                  <a:srgbClr val="FF0000"/>
                </a:solidFill>
                <a:ea typeface="黑体" pitchFamily="49" charset="-122"/>
              </a:rPr>
              <a:t>过程。</a:t>
            </a:r>
            <a:r>
              <a:rPr lang="zh-CN" altLang="en-US" dirty="0">
                <a:ea typeface="黑体" pitchFamily="49" charset="-122"/>
              </a:rPr>
              <a:t>表示对数据进行的操作或加工，是数据流变换的原因</a:t>
            </a:r>
          </a:p>
          <a:p>
            <a:pPr lvl="1">
              <a:lnSpc>
                <a:spcPct val="100000"/>
              </a:lnSpc>
            </a:pPr>
            <a:r>
              <a:rPr lang="zh-CN" altLang="en-US" dirty="0">
                <a:solidFill>
                  <a:srgbClr val="FF0000"/>
                </a:solidFill>
                <a:ea typeface="黑体" pitchFamily="49" charset="-122"/>
              </a:rPr>
              <a:t>数据存储。</a:t>
            </a:r>
            <a:r>
              <a:rPr lang="zh-CN" altLang="en-US" dirty="0">
                <a:ea typeface="黑体" pitchFamily="49" charset="-122"/>
              </a:rPr>
              <a:t>表示处于静止状态，需要暂时或永久存储的数据</a:t>
            </a:r>
          </a:p>
          <a:p>
            <a:pPr lvl="1">
              <a:lnSpc>
                <a:spcPct val="100000"/>
              </a:lnSpc>
            </a:pPr>
            <a:r>
              <a:rPr lang="zh-CN" altLang="en-US" dirty="0">
                <a:solidFill>
                  <a:srgbClr val="FF0000"/>
                </a:solidFill>
                <a:ea typeface="黑体" pitchFamily="49" charset="-122"/>
              </a:rPr>
              <a:t>外部实体。</a:t>
            </a:r>
            <a:r>
              <a:rPr lang="zh-CN" altLang="en-US" dirty="0">
                <a:ea typeface="黑体" pitchFamily="49" charset="-122"/>
              </a:rPr>
              <a:t>表示数据流的起点和终点。通常可能是产生原始数据或使用最终处理结果的软件系统外的组织、部门、人员或设备等 </a:t>
            </a:r>
          </a:p>
          <a:p>
            <a:pPr algn="just">
              <a:lnSpc>
                <a:spcPct val="100000"/>
              </a:lnSpc>
            </a:pPr>
            <a:r>
              <a:rPr lang="zh-CN" altLang="en-US" sz="2400" dirty="0" smtClean="0">
                <a:ea typeface="黑体" pitchFamily="49" charset="-122"/>
              </a:rPr>
              <a:t>数据流图</a:t>
            </a:r>
            <a:r>
              <a:rPr lang="zh-CN" altLang="en-US" sz="2400" dirty="0">
                <a:ea typeface="黑体" pitchFamily="49" charset="-122"/>
              </a:rPr>
              <a:t>的</a:t>
            </a:r>
            <a:r>
              <a:rPr lang="zh-CN" altLang="en-US" sz="2400" dirty="0">
                <a:solidFill>
                  <a:srgbClr val="FF0000"/>
                </a:solidFill>
                <a:ea typeface="黑体" pitchFamily="49" charset="-122"/>
              </a:rPr>
              <a:t>四种基本符号集</a:t>
            </a:r>
            <a:r>
              <a:rPr lang="zh-CN" altLang="en-US" sz="2400" dirty="0">
                <a:ea typeface="黑体" pitchFamily="49" charset="-122"/>
              </a:rPr>
              <a:t>：</a:t>
            </a:r>
          </a:p>
        </p:txBody>
      </p:sp>
      <p:sp>
        <p:nvSpPr>
          <p:cNvPr id="3076" name="Line 4"/>
          <p:cNvSpPr>
            <a:spLocks noChangeShapeType="1"/>
          </p:cNvSpPr>
          <p:nvPr/>
        </p:nvSpPr>
        <p:spPr bwMode="auto">
          <a:xfrm>
            <a:off x="1476375" y="4797425"/>
            <a:ext cx="14398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077" name="Text Box 5"/>
          <p:cNvSpPr txBox="1">
            <a:spLocks noChangeArrowheads="1"/>
          </p:cNvSpPr>
          <p:nvPr/>
        </p:nvSpPr>
        <p:spPr bwMode="auto">
          <a:xfrm>
            <a:off x="3203575" y="4605338"/>
            <a:ext cx="1728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数据流</a:t>
            </a:r>
          </a:p>
        </p:txBody>
      </p:sp>
      <p:grpSp>
        <p:nvGrpSpPr>
          <p:cNvPr id="3080" name="Group 8"/>
          <p:cNvGrpSpPr>
            <a:grpSpLocks/>
          </p:cNvGrpSpPr>
          <p:nvPr/>
        </p:nvGrpSpPr>
        <p:grpSpPr bwMode="auto">
          <a:xfrm>
            <a:off x="5219700" y="4294188"/>
            <a:ext cx="1008063" cy="1008062"/>
            <a:chOff x="3288" y="2614"/>
            <a:chExt cx="635" cy="635"/>
          </a:xfrm>
        </p:grpSpPr>
        <p:sp>
          <p:nvSpPr>
            <p:cNvPr id="3078" name="Oval 6"/>
            <p:cNvSpPr>
              <a:spLocks noChangeArrowheads="1"/>
            </p:cNvSpPr>
            <p:nvPr/>
          </p:nvSpPr>
          <p:spPr bwMode="auto">
            <a:xfrm>
              <a:off x="3288" y="2614"/>
              <a:ext cx="635" cy="635"/>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9" name="Text Box 7"/>
            <p:cNvSpPr txBox="1">
              <a:spLocks noChangeArrowheads="1"/>
            </p:cNvSpPr>
            <p:nvPr/>
          </p:nvSpPr>
          <p:spPr bwMode="auto">
            <a:xfrm>
              <a:off x="3288" y="2810"/>
              <a:ext cx="6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处理项</a:t>
              </a:r>
            </a:p>
          </p:txBody>
        </p:sp>
      </p:grpSp>
      <p:sp>
        <p:nvSpPr>
          <p:cNvPr id="3081" name="Text Box 9"/>
          <p:cNvSpPr txBox="1">
            <a:spLocks noChangeArrowheads="1"/>
          </p:cNvSpPr>
          <p:nvPr/>
        </p:nvSpPr>
        <p:spPr bwMode="auto">
          <a:xfrm>
            <a:off x="6588125" y="4581525"/>
            <a:ext cx="1728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过程</a:t>
            </a:r>
          </a:p>
        </p:txBody>
      </p:sp>
      <p:grpSp>
        <p:nvGrpSpPr>
          <p:cNvPr id="3092" name="Group 20"/>
          <p:cNvGrpSpPr>
            <a:grpSpLocks/>
          </p:cNvGrpSpPr>
          <p:nvPr/>
        </p:nvGrpSpPr>
        <p:grpSpPr bwMode="auto">
          <a:xfrm>
            <a:off x="1547813" y="5815021"/>
            <a:ext cx="1368425" cy="369888"/>
            <a:chOff x="975" y="3572"/>
            <a:chExt cx="862" cy="233"/>
          </a:xfrm>
        </p:grpSpPr>
        <p:sp>
          <p:nvSpPr>
            <p:cNvPr id="3082" name="Line 10"/>
            <p:cNvSpPr>
              <a:spLocks noChangeShapeType="1"/>
            </p:cNvSpPr>
            <p:nvPr/>
          </p:nvSpPr>
          <p:spPr bwMode="auto">
            <a:xfrm>
              <a:off x="975" y="3572"/>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083" name="Line 11"/>
            <p:cNvSpPr>
              <a:spLocks noChangeShapeType="1"/>
            </p:cNvSpPr>
            <p:nvPr/>
          </p:nvSpPr>
          <p:spPr bwMode="auto">
            <a:xfrm>
              <a:off x="975" y="3790"/>
              <a:ext cx="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084" name="Text Box 12"/>
            <p:cNvSpPr txBox="1">
              <a:spLocks noChangeArrowheads="1"/>
            </p:cNvSpPr>
            <p:nvPr/>
          </p:nvSpPr>
          <p:spPr bwMode="auto">
            <a:xfrm>
              <a:off x="975" y="3572"/>
              <a:ext cx="862" cy="233"/>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存储项实体</a:t>
              </a:r>
            </a:p>
          </p:txBody>
        </p:sp>
      </p:grpSp>
      <p:sp>
        <p:nvSpPr>
          <p:cNvPr id="3085" name="Text Box 13"/>
          <p:cNvSpPr txBox="1">
            <a:spLocks noChangeArrowheads="1"/>
          </p:cNvSpPr>
          <p:nvPr/>
        </p:nvSpPr>
        <p:spPr bwMode="auto">
          <a:xfrm>
            <a:off x="3203575" y="5800725"/>
            <a:ext cx="1728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a:defRPr b="1">
                <a:solidFill>
                  <a:srgbClr val="002060"/>
                </a:solidFill>
                <a:effectLst>
                  <a:outerShdw blurRad="38100" dist="38100" dir="2700000" algn="tl">
                    <a:srgbClr val="000000">
                      <a:alpha val="43137"/>
                    </a:srgbClr>
                  </a:outerShdw>
                </a:effectLst>
                <a:latin typeface="黑体" pitchFamily="49" charset="-122"/>
                <a:ea typeface="黑体" pitchFamily="49" charset="-122"/>
              </a:defRPr>
            </a:lvl1pPr>
          </a:lstStyle>
          <a:p>
            <a:r>
              <a:rPr lang="zh-CN" altLang="en-US" dirty="0"/>
              <a:t>数据存储</a:t>
            </a:r>
          </a:p>
        </p:txBody>
      </p:sp>
      <p:grpSp>
        <p:nvGrpSpPr>
          <p:cNvPr id="3090" name="Group 18"/>
          <p:cNvGrpSpPr>
            <a:grpSpLocks/>
          </p:cNvGrpSpPr>
          <p:nvPr/>
        </p:nvGrpSpPr>
        <p:grpSpPr bwMode="auto">
          <a:xfrm>
            <a:off x="5291138" y="5589581"/>
            <a:ext cx="1081087" cy="792161"/>
            <a:chOff x="3288" y="3294"/>
            <a:chExt cx="681" cy="499"/>
          </a:xfrm>
        </p:grpSpPr>
        <p:sp>
          <p:nvSpPr>
            <p:cNvPr id="3089" name="Rectangle 17"/>
            <p:cNvSpPr>
              <a:spLocks noChangeArrowheads="1"/>
            </p:cNvSpPr>
            <p:nvPr/>
          </p:nvSpPr>
          <p:spPr bwMode="auto">
            <a:xfrm>
              <a:off x="3288" y="3294"/>
              <a:ext cx="635" cy="499"/>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88" name="Text Box 16"/>
            <p:cNvSpPr txBox="1">
              <a:spLocks noChangeArrowheads="1"/>
            </p:cNvSpPr>
            <p:nvPr/>
          </p:nvSpPr>
          <p:spPr bwMode="auto">
            <a:xfrm>
              <a:off x="3288" y="3430"/>
              <a:ext cx="6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实体项</a:t>
              </a:r>
            </a:p>
          </p:txBody>
        </p:sp>
      </p:grpSp>
      <p:sp>
        <p:nvSpPr>
          <p:cNvPr id="3091" name="Text Box 19"/>
          <p:cNvSpPr txBox="1">
            <a:spLocks noChangeArrowheads="1"/>
          </p:cNvSpPr>
          <p:nvPr/>
        </p:nvSpPr>
        <p:spPr bwMode="auto">
          <a:xfrm>
            <a:off x="6588125" y="5805488"/>
            <a:ext cx="1728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外部实体</a:t>
            </a:r>
          </a:p>
        </p:txBody>
      </p:sp>
      <p:sp>
        <p:nvSpPr>
          <p:cNvPr id="20"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数据流图符合</a:t>
            </a:r>
            <a:endParaRPr lang="zh-CN" altLang="en-US" dirty="0"/>
          </a:p>
        </p:txBody>
      </p:sp>
    </p:spTree>
    <p:extLst>
      <p:ext uri="{BB962C8B-B14F-4D97-AF65-F5344CB8AC3E}">
        <p14:creationId xmlns:p14="http://schemas.microsoft.com/office/powerpoint/2010/main" val="2141073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childTnLst>
                                </p:cTn>
                              </p:par>
                            </p:childTnLst>
                          </p:cTn>
                        </p:par>
                        <p:par>
                          <p:cTn id="27" fill="hold" nodeType="afterGroup">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3076"/>
                                        </p:tgtEl>
                                        <p:attrNameLst>
                                          <p:attrName>style.visibility</p:attrName>
                                        </p:attrNameLst>
                                      </p:cBhvr>
                                      <p:to>
                                        <p:strVal val="visible"/>
                                      </p:to>
                                    </p:set>
                                    <p:animEffect transition="in" filter="wipe(left)">
                                      <p:cBhvr>
                                        <p:cTn id="30" dur="500"/>
                                        <p:tgtEl>
                                          <p:spTgt spid="3076"/>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077"/>
                                        </p:tgtEl>
                                        <p:attrNameLst>
                                          <p:attrName>style.visibility</p:attrName>
                                        </p:attrNameLst>
                                      </p:cBhvr>
                                      <p:to>
                                        <p:strVal val="visible"/>
                                      </p:to>
                                    </p:set>
                                    <p:animEffect transition="in" filter="wipe(left)">
                                      <p:cBhvr>
                                        <p:cTn id="34" dur="500"/>
                                        <p:tgtEl>
                                          <p:spTgt spid="3077"/>
                                        </p:tgtEl>
                                      </p:cBhvr>
                                    </p:animEffect>
                                  </p:childTnLst>
                                </p:cTn>
                              </p:par>
                            </p:childTnLst>
                          </p:cTn>
                        </p:par>
                        <p:par>
                          <p:cTn id="35" fill="hold" nodeType="afterGroup">
                            <p:stCondLst>
                              <p:cond delay="1000"/>
                            </p:stCondLst>
                            <p:childTnLst>
                              <p:par>
                                <p:cTn id="36" presetID="22" presetClass="entr" presetSubtype="8" fill="hold" nodeType="after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wipe(left)">
                                      <p:cBhvr>
                                        <p:cTn id="38" dur="500"/>
                                        <p:tgtEl>
                                          <p:spTgt spid="3080"/>
                                        </p:tgtEl>
                                      </p:cBhvr>
                                    </p:animEffect>
                                  </p:childTnLst>
                                </p:cTn>
                              </p:par>
                            </p:childTnLst>
                          </p:cTn>
                        </p:par>
                        <p:par>
                          <p:cTn id="39" fill="hold" nodeType="afterGroup">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3081"/>
                                        </p:tgtEl>
                                        <p:attrNameLst>
                                          <p:attrName>style.visibility</p:attrName>
                                        </p:attrNameLst>
                                      </p:cBhvr>
                                      <p:to>
                                        <p:strVal val="visible"/>
                                      </p:to>
                                    </p:set>
                                    <p:animEffect transition="in" filter="wipe(left)">
                                      <p:cBhvr>
                                        <p:cTn id="42" dur="500"/>
                                        <p:tgtEl>
                                          <p:spTgt spid="3081"/>
                                        </p:tgtEl>
                                      </p:cBhvr>
                                    </p:animEffect>
                                  </p:childTnLst>
                                </p:cTn>
                              </p:par>
                              <p:par>
                                <p:cTn id="43" presetID="22" presetClass="entr" presetSubtype="8" fill="hold" nodeType="withEffect">
                                  <p:stCondLst>
                                    <p:cond delay="0"/>
                                  </p:stCondLst>
                                  <p:childTnLst>
                                    <p:set>
                                      <p:cBhvr>
                                        <p:cTn id="44" dur="1" fill="hold">
                                          <p:stCondLst>
                                            <p:cond delay="0"/>
                                          </p:stCondLst>
                                        </p:cTn>
                                        <p:tgtEl>
                                          <p:spTgt spid="3092"/>
                                        </p:tgtEl>
                                        <p:attrNameLst>
                                          <p:attrName>style.visibility</p:attrName>
                                        </p:attrNameLst>
                                      </p:cBhvr>
                                      <p:to>
                                        <p:strVal val="visible"/>
                                      </p:to>
                                    </p:set>
                                    <p:animEffect transition="in" filter="wipe(left)">
                                      <p:cBhvr>
                                        <p:cTn id="45" dur="500"/>
                                        <p:tgtEl>
                                          <p:spTgt spid="3092"/>
                                        </p:tgtEl>
                                      </p:cBhvr>
                                    </p:animEffect>
                                  </p:childTnLst>
                                </p:cTn>
                              </p:par>
                            </p:childTnLst>
                          </p:cTn>
                        </p:par>
                        <p:par>
                          <p:cTn id="46" fill="hold" nodeType="afterGroup">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3085"/>
                                        </p:tgtEl>
                                        <p:attrNameLst>
                                          <p:attrName>style.visibility</p:attrName>
                                        </p:attrNameLst>
                                      </p:cBhvr>
                                      <p:to>
                                        <p:strVal val="visible"/>
                                      </p:to>
                                    </p:set>
                                    <p:animEffect transition="in" filter="wipe(left)">
                                      <p:cBhvr>
                                        <p:cTn id="49" dur="500"/>
                                        <p:tgtEl>
                                          <p:spTgt spid="3085"/>
                                        </p:tgtEl>
                                      </p:cBhvr>
                                    </p:animEffect>
                                  </p:childTnLst>
                                </p:cTn>
                              </p:par>
                            </p:childTnLst>
                          </p:cTn>
                        </p:par>
                        <p:par>
                          <p:cTn id="50" fill="hold" nodeType="afterGroup">
                            <p:stCondLst>
                              <p:cond delay="2500"/>
                            </p:stCondLst>
                            <p:childTnLst>
                              <p:par>
                                <p:cTn id="51" presetID="22" presetClass="entr" presetSubtype="8" fill="hold" nodeType="afterEffect">
                                  <p:stCondLst>
                                    <p:cond delay="0"/>
                                  </p:stCondLst>
                                  <p:childTnLst>
                                    <p:set>
                                      <p:cBhvr>
                                        <p:cTn id="52" dur="1" fill="hold">
                                          <p:stCondLst>
                                            <p:cond delay="0"/>
                                          </p:stCondLst>
                                        </p:cTn>
                                        <p:tgtEl>
                                          <p:spTgt spid="3090"/>
                                        </p:tgtEl>
                                        <p:attrNameLst>
                                          <p:attrName>style.visibility</p:attrName>
                                        </p:attrNameLst>
                                      </p:cBhvr>
                                      <p:to>
                                        <p:strVal val="visible"/>
                                      </p:to>
                                    </p:set>
                                    <p:animEffect transition="in" filter="wipe(left)">
                                      <p:cBhvr>
                                        <p:cTn id="53" dur="500"/>
                                        <p:tgtEl>
                                          <p:spTgt spid="3090"/>
                                        </p:tgtEl>
                                      </p:cBhvr>
                                    </p:animEffect>
                                  </p:childTnLst>
                                </p:cTn>
                              </p:par>
                            </p:childTnLst>
                          </p:cTn>
                        </p:par>
                        <p:par>
                          <p:cTn id="54" fill="hold" nodeType="afterGroup">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3091"/>
                                        </p:tgtEl>
                                        <p:attrNameLst>
                                          <p:attrName>style.visibility</p:attrName>
                                        </p:attrNameLst>
                                      </p:cBhvr>
                                      <p:to>
                                        <p:strVal val="visible"/>
                                      </p:to>
                                    </p:set>
                                    <p:animEffect transition="in" filter="wipe(left)">
                                      <p:cBhvr>
                                        <p:cTn id="57" dur="500"/>
                                        <p:tgtEl>
                                          <p:spTgt spid="3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76" grpId="0" animBg="1"/>
      <p:bldP spid="3077" grpId="0"/>
      <p:bldP spid="3081" grpId="0"/>
      <p:bldP spid="3085" grpId="0"/>
      <p:bldP spid="30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449" name="Group 9"/>
          <p:cNvGrpSpPr>
            <a:grpSpLocks/>
          </p:cNvGrpSpPr>
          <p:nvPr/>
        </p:nvGrpSpPr>
        <p:grpSpPr bwMode="auto">
          <a:xfrm>
            <a:off x="900113" y="2349500"/>
            <a:ext cx="2303462" cy="2017713"/>
            <a:chOff x="567" y="1480"/>
            <a:chExt cx="1344" cy="1271"/>
          </a:xfrm>
        </p:grpSpPr>
        <p:sp>
          <p:nvSpPr>
            <p:cNvPr id="189443" name="Text Box 3"/>
            <p:cNvSpPr txBox="1">
              <a:spLocks noChangeArrowheads="1"/>
            </p:cNvSpPr>
            <p:nvPr/>
          </p:nvSpPr>
          <p:spPr bwMode="auto">
            <a:xfrm>
              <a:off x="612" y="1915"/>
              <a:ext cx="1272" cy="38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eaLnBrk="0" hangingPunct="0">
                <a:lnSpc>
                  <a:spcPct val="140000"/>
                </a:lnSpc>
                <a:spcBef>
                  <a:spcPct val="20000"/>
                </a:spcBef>
                <a:buClr>
                  <a:schemeClr val="accent2"/>
                </a:buClr>
                <a:buSzPct val="75000"/>
                <a:buFont typeface="Monotype Sorts" pitchFamily="2" charset="2"/>
                <a:buNone/>
              </a:pPr>
              <a:r>
                <a:rPr lang="zh-CN" altLang="en-US" sz="28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现实世界</a:t>
              </a:r>
              <a:endParaRPr lang="zh-CN" altLang="en-US" sz="14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89444" name="Oval 4"/>
            <p:cNvSpPr>
              <a:spLocks noChangeArrowheads="1"/>
            </p:cNvSpPr>
            <p:nvPr/>
          </p:nvSpPr>
          <p:spPr bwMode="auto">
            <a:xfrm>
              <a:off x="567" y="1480"/>
              <a:ext cx="1344" cy="1271"/>
            </a:xfrm>
            <a:prstGeom prst="ellipse">
              <a:avLst/>
            </a:prstGeom>
            <a:noFill/>
            <a:ln w="38100">
              <a:solidFill>
                <a:srgbClr val="000000"/>
              </a:solidFill>
              <a:round/>
              <a:headEnd/>
              <a:tailEnd/>
            </a:ln>
            <a:effectLst>
              <a:outerShdw dist="45791" dir="2021404" algn="ctr" rotWithShape="0">
                <a:schemeClr val="bg2"/>
              </a:outerShdw>
            </a:effectLst>
            <a:extLst>
              <a:ext uri="{909E8E84-426E-40DD-AFC4-6F175D3DCCD1}">
                <a14:hiddenFill xmlns:a14="http://schemas.microsoft.com/office/drawing/2010/main">
                  <a:solidFill>
                    <a:schemeClr val="accent1">
                      <a:alpha val="50000"/>
                    </a:schemeClr>
                  </a:solidFill>
                </a14:hiddenFill>
              </a:ext>
            </a:extLst>
          </p:spPr>
          <p:txBody>
            <a:bodyPr wrap="none" anchor="ctr"/>
            <a:lstStyle/>
            <a:p>
              <a:endParaRPr lang="zh-CN" altLang="en-US" sz="1400" b="1">
                <a:latin typeface="黑体" pitchFamily="49" charset="-122"/>
                <a:ea typeface="黑体" pitchFamily="49" charset="-122"/>
              </a:endParaRPr>
            </a:p>
          </p:txBody>
        </p:sp>
      </p:grpSp>
      <p:grpSp>
        <p:nvGrpSpPr>
          <p:cNvPr id="189450" name="Group 10"/>
          <p:cNvGrpSpPr>
            <a:grpSpLocks/>
          </p:cNvGrpSpPr>
          <p:nvPr/>
        </p:nvGrpSpPr>
        <p:grpSpPr bwMode="auto">
          <a:xfrm>
            <a:off x="5795963" y="2349500"/>
            <a:ext cx="2520453" cy="2070100"/>
            <a:chOff x="3651" y="1344"/>
            <a:chExt cx="1505" cy="1440"/>
          </a:xfrm>
        </p:grpSpPr>
        <p:sp>
          <p:nvSpPr>
            <p:cNvPr id="189442" name="Text Box 2"/>
            <p:cNvSpPr txBox="1">
              <a:spLocks noChangeArrowheads="1"/>
            </p:cNvSpPr>
            <p:nvPr/>
          </p:nvSpPr>
          <p:spPr bwMode="auto">
            <a:xfrm>
              <a:off x="3866" y="1895"/>
              <a:ext cx="1129" cy="38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solidFill>
                    <a:srgbClr val="FFCCFF"/>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spAutoFit/>
            </a:bodyPr>
            <a:lstStyle/>
            <a:p>
              <a:pPr algn="ctr" eaLnBrk="0" hangingPunct="0">
                <a:lnSpc>
                  <a:spcPct val="140000"/>
                </a:lnSpc>
                <a:spcBef>
                  <a:spcPct val="20000"/>
                </a:spcBef>
                <a:buClr>
                  <a:schemeClr val="accent2"/>
                </a:buClr>
                <a:buSzPct val="75000"/>
                <a:buFont typeface="Monotype Sorts" pitchFamily="2" charset="2"/>
                <a:buNone/>
              </a:pPr>
              <a:r>
                <a:rPr lang="zh-CN" altLang="en-US" sz="2800" b="1" dirty="0">
                  <a:solidFill>
                    <a:srgbClr val="FF3300"/>
                  </a:solidFill>
                  <a:effectLst>
                    <a:outerShdw blurRad="38100" dist="38100" dir="2700000" algn="tl">
                      <a:srgbClr val="000000">
                        <a:alpha val="43137"/>
                      </a:srgbClr>
                    </a:outerShdw>
                  </a:effectLst>
                  <a:latin typeface="黑体" pitchFamily="49" charset="-122"/>
                  <a:ea typeface="黑体" pitchFamily="49" charset="-122"/>
                </a:rPr>
                <a:t>计算机世界</a:t>
              </a:r>
              <a:endParaRPr lang="zh-CN" altLang="en-US" sz="1400" b="1" dirty="0">
                <a:solidFill>
                  <a:srgbClr val="FF330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89445" name="Oval 5"/>
            <p:cNvSpPr>
              <a:spLocks noChangeArrowheads="1"/>
            </p:cNvSpPr>
            <p:nvPr/>
          </p:nvSpPr>
          <p:spPr bwMode="auto">
            <a:xfrm>
              <a:off x="3651" y="1344"/>
              <a:ext cx="1505" cy="1440"/>
            </a:xfrm>
            <a:prstGeom prst="ellipse">
              <a:avLst/>
            </a:prstGeom>
            <a:noFill/>
            <a:ln w="38100">
              <a:solidFill>
                <a:schemeClr val="tx1"/>
              </a:solidFill>
              <a:round/>
              <a:headEnd/>
              <a:tailEnd/>
            </a:ln>
            <a:effectLst>
              <a:outerShdw dist="45791" dir="2021404" algn="ctr" rotWithShape="0">
                <a:schemeClr val="bg2"/>
              </a:outerShdw>
            </a:effectLst>
            <a:extLst>
              <a:ext uri="{909E8E84-426E-40DD-AFC4-6F175D3DCCD1}">
                <a14:hiddenFill xmlns:a14="http://schemas.microsoft.com/office/drawing/2010/main">
                  <a:solidFill>
                    <a:schemeClr val="accent1">
                      <a:alpha val="50000"/>
                    </a:schemeClr>
                  </a:solidFill>
                </a14:hiddenFill>
              </a:ext>
            </a:extLst>
          </p:spPr>
          <p:txBody>
            <a:bodyPr wrap="none" anchor="ctr"/>
            <a:lstStyle/>
            <a:p>
              <a:endParaRPr lang="zh-CN" altLang="en-US" sz="1400" b="1">
                <a:latin typeface="黑体" pitchFamily="49" charset="-122"/>
                <a:ea typeface="黑体" pitchFamily="49" charset="-122"/>
              </a:endParaRPr>
            </a:p>
          </p:txBody>
        </p:sp>
      </p:grpSp>
      <p:sp>
        <p:nvSpPr>
          <p:cNvPr id="189446" name="Text Box 6"/>
          <p:cNvSpPr txBox="1">
            <a:spLocks noChangeArrowheads="1"/>
          </p:cNvSpPr>
          <p:nvPr/>
        </p:nvSpPr>
        <p:spPr bwMode="auto">
          <a:xfrm>
            <a:off x="3371824" y="2408629"/>
            <a:ext cx="1655762" cy="67864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a:spAutoFit/>
          </a:bodyPr>
          <a:lstStyle/>
          <a:p>
            <a:pPr algn="ctr" eaLnBrk="0" hangingPunct="0">
              <a:lnSpc>
                <a:spcPct val="140000"/>
              </a:lnSpc>
              <a:spcBef>
                <a:spcPct val="20000"/>
              </a:spcBef>
              <a:buClr>
                <a:schemeClr val="accent2"/>
              </a:buClr>
              <a:buSzPct val="75000"/>
              <a:buFont typeface="Monotype Sorts" pitchFamily="2" charset="2"/>
              <a:buNone/>
            </a:pPr>
            <a:r>
              <a:rPr lang="zh-CN" altLang="en-US" sz="32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映射</a:t>
            </a:r>
            <a:endPar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89447" name="AutoShape 7"/>
          <p:cNvSpPr>
            <a:spLocks noChangeArrowheads="1"/>
          </p:cNvSpPr>
          <p:nvPr/>
        </p:nvSpPr>
        <p:spPr bwMode="auto">
          <a:xfrm>
            <a:off x="3281536" y="3141663"/>
            <a:ext cx="2514600" cy="704850"/>
          </a:xfrm>
          <a:prstGeom prst="rightArrow">
            <a:avLst>
              <a:gd name="adj1" fmla="val 50000"/>
              <a:gd name="adj2" fmla="val 89189"/>
            </a:avLst>
          </a:prstGeom>
          <a:solidFill>
            <a:srgbClr val="0099CC">
              <a:alpha val="50000"/>
            </a:srgbClr>
          </a:solidFill>
          <a:ln w="12700">
            <a:solidFill>
              <a:schemeClr val="tx1"/>
            </a:solidFill>
            <a:miter lim="800000"/>
            <a:headEnd/>
            <a:tailEnd/>
          </a:ln>
          <a:effectLst>
            <a:outerShdw dist="45791" dir="2021404" algn="ctr" rotWithShape="0">
              <a:schemeClr val="bg2"/>
            </a:outerShdw>
          </a:effectLst>
        </p:spPr>
        <p:txBody>
          <a:bodyPr wrap="none" anchor="ctr"/>
          <a:lstStyle/>
          <a:p>
            <a:pPr algn="ctr" eaLnBrk="0" hangingPunct="0">
              <a:lnSpc>
                <a:spcPct val="140000"/>
              </a:lnSpc>
              <a:spcBef>
                <a:spcPct val="20000"/>
              </a:spcBef>
              <a:buClr>
                <a:schemeClr val="accent2"/>
              </a:buClr>
              <a:buSzPct val="75000"/>
              <a:buFont typeface="Monotype Sorts" pitchFamily="2" charset="2"/>
              <a:buNone/>
            </a:pPr>
            <a:endParaRPr lang="zh-CN" altLang="zh-CN" sz="2400" b="1">
              <a:solidFill>
                <a:schemeClr val="bg2"/>
              </a:solidFill>
              <a:latin typeface="黑体" pitchFamily="49" charset="-122"/>
              <a:ea typeface="黑体" pitchFamily="49" charset="-122"/>
            </a:endParaRPr>
          </a:p>
        </p:txBody>
      </p:sp>
      <p:sp>
        <p:nvSpPr>
          <p:cNvPr id="1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rPr>
              <a:t>一、需求建模</a:t>
            </a:r>
          </a:p>
        </p:txBody>
      </p:sp>
      <p:sp>
        <p:nvSpPr>
          <p:cNvPr id="11"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、系统分析阶段概述</a:t>
            </a:r>
            <a:endParaRPr lang="zh-CN" altLang="en-US" dirty="0"/>
          </a:p>
        </p:txBody>
      </p:sp>
      <p:sp>
        <p:nvSpPr>
          <p:cNvPr id="12" name="Rectangle 2"/>
          <p:cNvSpPr>
            <a:spLocks noGrp="1" noChangeArrowheads="1"/>
          </p:cNvSpPr>
          <p:nvPr>
            <p:ph type="title"/>
          </p:nvPr>
        </p:nvSpPr>
        <p:spPr>
          <a:xfrm>
            <a:off x="881942" y="4419600"/>
            <a:ext cx="7434474" cy="762000"/>
          </a:xfrm>
        </p:spPr>
        <p:txBody>
          <a:bodyPr/>
          <a:lstStyle/>
          <a:p>
            <a:pPr algn="ctr"/>
            <a:r>
              <a:rPr lang="zh-CN" altLang="en-US" sz="2800" dirty="0" smtClean="0"/>
              <a:t>抽象</a:t>
            </a:r>
            <a:r>
              <a:rPr lang="zh-CN" altLang="en-US" sz="2800" dirty="0"/>
              <a:t>的结果是概念</a:t>
            </a:r>
            <a:r>
              <a:rPr lang="zh-CN" altLang="en-US" sz="2800" dirty="0" smtClean="0"/>
              <a:t>符号模型</a:t>
            </a:r>
            <a:r>
              <a:rPr lang="zh-CN" altLang="en-US" sz="2800" dirty="0"/>
              <a:t/>
            </a:r>
            <a:br>
              <a:rPr lang="zh-CN" altLang="en-US" sz="2800" dirty="0"/>
            </a:br>
            <a:endParaRPr lang="en-US" altLang="zh-CN" sz="2800" b="0" dirty="0"/>
          </a:p>
        </p:txBody>
      </p:sp>
      <p:sp>
        <p:nvSpPr>
          <p:cNvPr id="13" name="Rectangle 3" descr="Rectangle: Click to edit Master text styles&#10;Second level&#10;Third level&#10;Fourth level&#10;Fifth level"/>
          <p:cNvSpPr txBox="1">
            <a:spLocks noChangeArrowheads="1"/>
          </p:cNvSpPr>
          <p:nvPr/>
        </p:nvSpPr>
        <p:spPr bwMode="auto">
          <a:xfrm>
            <a:off x="1249288" y="5085184"/>
            <a:ext cx="6851104" cy="180020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000" dirty="0" smtClean="0">
                <a:latin typeface="黑体" pitchFamily="2" charset="-122"/>
              </a:rPr>
              <a:t>模型是对现实世界某些重要方面的</a:t>
            </a:r>
            <a:r>
              <a:rPr lang="zh-CN" altLang="en-US" sz="2000" dirty="0" smtClean="0">
                <a:solidFill>
                  <a:srgbClr val="FF3300"/>
                </a:solidFill>
                <a:latin typeface="黑体" pitchFamily="2" charset="-122"/>
              </a:rPr>
              <a:t>抽象表示</a:t>
            </a:r>
            <a:r>
              <a:rPr lang="zh-CN" altLang="en-US" sz="2000" dirty="0" smtClean="0">
                <a:latin typeface="黑体" pitchFamily="2" charset="-122"/>
              </a:rPr>
              <a:t>。</a:t>
            </a:r>
          </a:p>
          <a:p>
            <a:r>
              <a:rPr lang="zh-CN" altLang="en-US" sz="2000" dirty="0" smtClean="0">
                <a:latin typeface="黑体" pitchFamily="2" charset="-122"/>
              </a:rPr>
              <a:t>模型是一种抽象，从某个视点、在某种抽象层次上详细说明被建模的系统。  </a:t>
            </a:r>
            <a:endParaRPr lang="zh-CN" altLang="en-US" sz="2000" dirty="0">
              <a:latin typeface="黑体" pitchFamily="2" charset="-122"/>
            </a:endParaRPr>
          </a:p>
        </p:txBody>
      </p:sp>
    </p:spTree>
    <p:extLst>
      <p:ext uri="{BB962C8B-B14F-4D97-AF65-F5344CB8AC3E}">
        <p14:creationId xmlns:p14="http://schemas.microsoft.com/office/powerpoint/2010/main" val="809277455"/>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9449"/>
                                        </p:tgtEl>
                                        <p:attrNameLst>
                                          <p:attrName>style.visibility</p:attrName>
                                        </p:attrNameLst>
                                      </p:cBhvr>
                                      <p:to>
                                        <p:strVal val="visible"/>
                                      </p:to>
                                    </p:set>
                                    <p:anim calcmode="lin" valueType="num">
                                      <p:cBhvr additive="base">
                                        <p:cTn id="7" dur="500" fill="hold"/>
                                        <p:tgtEl>
                                          <p:spTgt spid="189449"/>
                                        </p:tgtEl>
                                        <p:attrNameLst>
                                          <p:attrName>ppt_x</p:attrName>
                                        </p:attrNameLst>
                                      </p:cBhvr>
                                      <p:tavLst>
                                        <p:tav tm="0">
                                          <p:val>
                                            <p:strVal val="0-#ppt_w/2"/>
                                          </p:val>
                                        </p:tav>
                                        <p:tav tm="100000">
                                          <p:val>
                                            <p:strVal val="#ppt_x"/>
                                          </p:val>
                                        </p:tav>
                                      </p:tavLst>
                                    </p:anim>
                                    <p:anim calcmode="lin" valueType="num">
                                      <p:cBhvr additive="base">
                                        <p:cTn id="8" dur="500" fill="hold"/>
                                        <p:tgtEl>
                                          <p:spTgt spid="18944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89450"/>
                                        </p:tgtEl>
                                        <p:attrNameLst>
                                          <p:attrName>style.visibility</p:attrName>
                                        </p:attrNameLst>
                                      </p:cBhvr>
                                      <p:to>
                                        <p:strVal val="visible"/>
                                      </p:to>
                                    </p:set>
                                    <p:anim calcmode="lin" valueType="num">
                                      <p:cBhvr additive="base">
                                        <p:cTn id="13" dur="500" fill="hold"/>
                                        <p:tgtEl>
                                          <p:spTgt spid="189450"/>
                                        </p:tgtEl>
                                        <p:attrNameLst>
                                          <p:attrName>ppt_x</p:attrName>
                                        </p:attrNameLst>
                                      </p:cBhvr>
                                      <p:tavLst>
                                        <p:tav tm="0">
                                          <p:val>
                                            <p:strVal val="0-#ppt_w/2"/>
                                          </p:val>
                                        </p:tav>
                                        <p:tav tm="100000">
                                          <p:val>
                                            <p:strVal val="#ppt_x"/>
                                          </p:val>
                                        </p:tav>
                                      </p:tavLst>
                                    </p:anim>
                                    <p:anim calcmode="lin" valueType="num">
                                      <p:cBhvr additive="base">
                                        <p:cTn id="14" dur="500" fill="hold"/>
                                        <p:tgtEl>
                                          <p:spTgt spid="18945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9447"/>
                                        </p:tgtEl>
                                        <p:attrNameLst>
                                          <p:attrName>style.visibility</p:attrName>
                                        </p:attrNameLst>
                                      </p:cBhvr>
                                      <p:to>
                                        <p:strVal val="visible"/>
                                      </p:to>
                                    </p:set>
                                    <p:anim calcmode="lin" valueType="num">
                                      <p:cBhvr additive="base">
                                        <p:cTn id="19" dur="500" fill="hold"/>
                                        <p:tgtEl>
                                          <p:spTgt spid="189447"/>
                                        </p:tgtEl>
                                        <p:attrNameLst>
                                          <p:attrName>ppt_x</p:attrName>
                                        </p:attrNameLst>
                                      </p:cBhvr>
                                      <p:tavLst>
                                        <p:tav tm="0">
                                          <p:val>
                                            <p:strVal val="0-#ppt_w/2"/>
                                          </p:val>
                                        </p:tav>
                                        <p:tav tm="100000">
                                          <p:val>
                                            <p:strVal val="#ppt_x"/>
                                          </p:val>
                                        </p:tav>
                                      </p:tavLst>
                                    </p:anim>
                                    <p:anim calcmode="lin" valueType="num">
                                      <p:cBhvr additive="base">
                                        <p:cTn id="20" dur="500" fill="hold"/>
                                        <p:tgtEl>
                                          <p:spTgt spid="18944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89446"/>
                                        </p:tgtEl>
                                        <p:attrNameLst>
                                          <p:attrName>style.visibility</p:attrName>
                                        </p:attrNameLst>
                                      </p:cBhvr>
                                      <p:to>
                                        <p:strVal val="visible"/>
                                      </p:to>
                                    </p:set>
                                    <p:anim calcmode="lin" valueType="num">
                                      <p:cBhvr additive="base">
                                        <p:cTn id="24" dur="500" fill="hold"/>
                                        <p:tgtEl>
                                          <p:spTgt spid="189446"/>
                                        </p:tgtEl>
                                        <p:attrNameLst>
                                          <p:attrName>ppt_x</p:attrName>
                                        </p:attrNameLst>
                                      </p:cBhvr>
                                      <p:tavLst>
                                        <p:tav tm="0">
                                          <p:val>
                                            <p:strVal val="0-#ppt_w/2"/>
                                          </p:val>
                                        </p:tav>
                                        <p:tav tm="100000">
                                          <p:val>
                                            <p:strVal val="#ppt_x"/>
                                          </p:val>
                                        </p:tav>
                                      </p:tavLst>
                                    </p:anim>
                                    <p:anim calcmode="lin" valueType="num">
                                      <p:cBhvr additive="base">
                                        <p:cTn id="25" dur="500" fill="hold"/>
                                        <p:tgtEl>
                                          <p:spTgt spid="1894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6" grpId="0" autoUpdateAnimBg="0"/>
      <p:bldP spid="189447" grpId="0" animBg="1" autoUpdateAnimBg="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1" name="Rectangle 3"/>
          <p:cNvSpPr>
            <a:spLocks noGrp="1" noChangeArrowheads="1"/>
          </p:cNvSpPr>
          <p:nvPr>
            <p:ph type="body" sz="half" idx="1"/>
          </p:nvPr>
        </p:nvSpPr>
        <p:spPr>
          <a:xfrm>
            <a:off x="685800" y="1500336"/>
            <a:ext cx="6477000" cy="701824"/>
          </a:xfrm>
        </p:spPr>
        <p:txBody>
          <a:bodyPr/>
          <a:lstStyle/>
          <a:p>
            <a:r>
              <a:rPr lang="zh-CN" altLang="en-US" b="1" dirty="0">
                <a:latin typeface="黑体" pitchFamily="49" charset="-122"/>
                <a:ea typeface="黑体" pitchFamily="49" charset="-122"/>
              </a:rPr>
              <a:t>常用的三类数据流图基本成分的符号</a:t>
            </a:r>
          </a:p>
        </p:txBody>
      </p:sp>
      <p:sp>
        <p:nvSpPr>
          <p:cNvPr id="693253" name="Line 5"/>
          <p:cNvSpPr>
            <a:spLocks noChangeShapeType="1"/>
          </p:cNvSpPr>
          <p:nvPr/>
        </p:nvSpPr>
        <p:spPr bwMode="auto">
          <a:xfrm flipV="1">
            <a:off x="8686800" y="2338536"/>
            <a:ext cx="0" cy="411480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54" name="Line 6"/>
          <p:cNvSpPr>
            <a:spLocks noChangeShapeType="1"/>
          </p:cNvSpPr>
          <p:nvPr/>
        </p:nvSpPr>
        <p:spPr bwMode="auto">
          <a:xfrm>
            <a:off x="1998663" y="2338536"/>
            <a:ext cx="0" cy="411480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55" name="Line 7"/>
          <p:cNvSpPr>
            <a:spLocks noChangeShapeType="1"/>
          </p:cNvSpPr>
          <p:nvPr/>
        </p:nvSpPr>
        <p:spPr bwMode="auto">
          <a:xfrm>
            <a:off x="3765550" y="2338536"/>
            <a:ext cx="0" cy="411480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56" name="Line 8"/>
          <p:cNvSpPr>
            <a:spLocks noChangeShapeType="1"/>
          </p:cNvSpPr>
          <p:nvPr/>
        </p:nvSpPr>
        <p:spPr bwMode="auto">
          <a:xfrm>
            <a:off x="5532438" y="2338536"/>
            <a:ext cx="0" cy="411480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57" name="Line 9"/>
          <p:cNvSpPr>
            <a:spLocks noChangeShapeType="1"/>
          </p:cNvSpPr>
          <p:nvPr/>
        </p:nvSpPr>
        <p:spPr bwMode="auto">
          <a:xfrm>
            <a:off x="7046913" y="2338536"/>
            <a:ext cx="0" cy="411480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58" name="Line 10"/>
          <p:cNvSpPr>
            <a:spLocks noChangeShapeType="1"/>
          </p:cNvSpPr>
          <p:nvPr/>
        </p:nvSpPr>
        <p:spPr bwMode="auto">
          <a:xfrm>
            <a:off x="7050088" y="5823099"/>
            <a:ext cx="0" cy="630237"/>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59" name="Line 11"/>
          <p:cNvSpPr>
            <a:spLocks noChangeShapeType="1"/>
          </p:cNvSpPr>
          <p:nvPr/>
        </p:nvSpPr>
        <p:spPr bwMode="auto">
          <a:xfrm>
            <a:off x="7391400" y="3633936"/>
            <a:ext cx="757238"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0" name="Line 12"/>
          <p:cNvSpPr>
            <a:spLocks noChangeShapeType="1"/>
          </p:cNvSpPr>
          <p:nvPr/>
        </p:nvSpPr>
        <p:spPr bwMode="auto">
          <a:xfrm>
            <a:off x="7315200" y="5843736"/>
            <a:ext cx="882650"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1" name="Line 13"/>
          <p:cNvSpPr>
            <a:spLocks noChangeShapeType="1"/>
          </p:cNvSpPr>
          <p:nvPr/>
        </p:nvSpPr>
        <p:spPr bwMode="auto">
          <a:xfrm>
            <a:off x="7424738" y="4822974"/>
            <a:ext cx="757237"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93262" name="Group 14"/>
          <p:cNvGrpSpPr>
            <a:grpSpLocks/>
          </p:cNvGrpSpPr>
          <p:nvPr/>
        </p:nvGrpSpPr>
        <p:grpSpPr bwMode="auto">
          <a:xfrm>
            <a:off x="609600" y="2338536"/>
            <a:ext cx="8077200" cy="4108450"/>
            <a:chOff x="384" y="1248"/>
            <a:chExt cx="5088" cy="2588"/>
          </a:xfrm>
        </p:grpSpPr>
        <p:sp>
          <p:nvSpPr>
            <p:cNvPr id="693263" name="Line 15"/>
            <p:cNvSpPr>
              <a:spLocks noChangeShapeType="1"/>
            </p:cNvSpPr>
            <p:nvPr/>
          </p:nvSpPr>
          <p:spPr bwMode="auto">
            <a:xfrm>
              <a:off x="384" y="1248"/>
              <a:ext cx="4611"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4" name="Line 16"/>
            <p:cNvSpPr>
              <a:spLocks noChangeShapeType="1"/>
            </p:cNvSpPr>
            <p:nvPr/>
          </p:nvSpPr>
          <p:spPr bwMode="auto">
            <a:xfrm>
              <a:off x="4995" y="1248"/>
              <a:ext cx="47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5" name="Line 17"/>
            <p:cNvSpPr>
              <a:spLocks noChangeShapeType="1"/>
            </p:cNvSpPr>
            <p:nvPr/>
          </p:nvSpPr>
          <p:spPr bwMode="auto">
            <a:xfrm flipV="1">
              <a:off x="384" y="1248"/>
              <a:ext cx="0" cy="55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6" name="Line 18"/>
            <p:cNvSpPr>
              <a:spLocks noChangeShapeType="1"/>
            </p:cNvSpPr>
            <p:nvPr/>
          </p:nvSpPr>
          <p:spPr bwMode="auto">
            <a:xfrm>
              <a:off x="4518" y="1248"/>
              <a:ext cx="716"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7" name="Text Box 19"/>
            <p:cNvSpPr txBox="1">
              <a:spLocks noChangeArrowheads="1"/>
            </p:cNvSpPr>
            <p:nvPr/>
          </p:nvSpPr>
          <p:spPr bwMode="auto">
            <a:xfrm>
              <a:off x="624" y="1248"/>
              <a:ext cx="536"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a:latin typeface="Times New Roman" pitchFamily="18" charset="0"/>
                </a:rPr>
                <a:t>  </a:t>
              </a:r>
              <a:r>
                <a:rPr lang="zh-CN" altLang="en-US">
                  <a:latin typeface="Times New Roman" pitchFamily="18" charset="0"/>
                </a:rPr>
                <a:t>成分</a:t>
              </a:r>
            </a:p>
          </p:txBody>
        </p:sp>
        <p:sp>
          <p:nvSpPr>
            <p:cNvPr id="693268" name="Line 20"/>
            <p:cNvSpPr>
              <a:spLocks noChangeShapeType="1"/>
            </p:cNvSpPr>
            <p:nvPr/>
          </p:nvSpPr>
          <p:spPr bwMode="auto">
            <a:xfrm>
              <a:off x="543" y="1248"/>
              <a:ext cx="636"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69" name="Line 21"/>
            <p:cNvSpPr>
              <a:spLocks noChangeShapeType="1"/>
            </p:cNvSpPr>
            <p:nvPr/>
          </p:nvSpPr>
          <p:spPr bwMode="auto">
            <a:xfrm>
              <a:off x="384" y="1248"/>
              <a:ext cx="0" cy="37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0" name="Line 22"/>
            <p:cNvSpPr>
              <a:spLocks noChangeShapeType="1"/>
            </p:cNvSpPr>
            <p:nvPr/>
          </p:nvSpPr>
          <p:spPr bwMode="auto">
            <a:xfrm flipH="1">
              <a:off x="384" y="1248"/>
              <a:ext cx="239"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1" name="Line 23"/>
            <p:cNvSpPr>
              <a:spLocks noChangeShapeType="1"/>
            </p:cNvSpPr>
            <p:nvPr/>
          </p:nvSpPr>
          <p:spPr bwMode="auto">
            <a:xfrm>
              <a:off x="384" y="1248"/>
              <a:ext cx="0" cy="55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2" name="Line 24"/>
            <p:cNvSpPr>
              <a:spLocks noChangeShapeType="1"/>
            </p:cNvSpPr>
            <p:nvPr/>
          </p:nvSpPr>
          <p:spPr bwMode="auto">
            <a:xfrm>
              <a:off x="384" y="1248"/>
              <a:ext cx="875" cy="55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3" name="Line 25"/>
            <p:cNvSpPr>
              <a:spLocks noChangeShapeType="1"/>
            </p:cNvSpPr>
            <p:nvPr/>
          </p:nvSpPr>
          <p:spPr bwMode="auto">
            <a:xfrm>
              <a:off x="5472" y="3064"/>
              <a:ext cx="0" cy="379"/>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4" name="Line 26"/>
            <p:cNvSpPr>
              <a:spLocks noChangeShapeType="1"/>
            </p:cNvSpPr>
            <p:nvPr/>
          </p:nvSpPr>
          <p:spPr bwMode="auto">
            <a:xfrm>
              <a:off x="384" y="3190"/>
              <a:ext cx="5088"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5" name="Line 27"/>
            <p:cNvSpPr>
              <a:spLocks noChangeShapeType="1"/>
            </p:cNvSpPr>
            <p:nvPr/>
          </p:nvSpPr>
          <p:spPr bwMode="auto">
            <a:xfrm>
              <a:off x="384" y="2434"/>
              <a:ext cx="5088"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6" name="Line 28"/>
            <p:cNvSpPr>
              <a:spLocks noChangeShapeType="1"/>
            </p:cNvSpPr>
            <p:nvPr/>
          </p:nvSpPr>
          <p:spPr bwMode="auto">
            <a:xfrm>
              <a:off x="384" y="3317"/>
              <a:ext cx="0" cy="518"/>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7" name="Line 29"/>
            <p:cNvSpPr>
              <a:spLocks noChangeShapeType="1"/>
            </p:cNvSpPr>
            <p:nvPr/>
          </p:nvSpPr>
          <p:spPr bwMode="auto">
            <a:xfrm>
              <a:off x="1259" y="3317"/>
              <a:ext cx="0" cy="518"/>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8" name="Line 30"/>
            <p:cNvSpPr>
              <a:spLocks noChangeShapeType="1"/>
            </p:cNvSpPr>
            <p:nvPr/>
          </p:nvSpPr>
          <p:spPr bwMode="auto">
            <a:xfrm>
              <a:off x="384" y="3821"/>
              <a:ext cx="5088"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79" name="Line 31"/>
            <p:cNvSpPr>
              <a:spLocks noChangeShapeType="1"/>
            </p:cNvSpPr>
            <p:nvPr/>
          </p:nvSpPr>
          <p:spPr bwMode="auto">
            <a:xfrm>
              <a:off x="5472" y="3443"/>
              <a:ext cx="0" cy="393"/>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0" name="Line 32"/>
            <p:cNvSpPr>
              <a:spLocks noChangeShapeType="1"/>
            </p:cNvSpPr>
            <p:nvPr/>
          </p:nvSpPr>
          <p:spPr bwMode="auto">
            <a:xfrm>
              <a:off x="2372" y="3443"/>
              <a:ext cx="0" cy="378"/>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1" name="Line 33"/>
            <p:cNvSpPr>
              <a:spLocks noChangeShapeType="1"/>
            </p:cNvSpPr>
            <p:nvPr/>
          </p:nvSpPr>
          <p:spPr bwMode="auto">
            <a:xfrm>
              <a:off x="3485" y="3443"/>
              <a:ext cx="0" cy="378"/>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2" name="Line 34"/>
            <p:cNvSpPr>
              <a:spLocks noChangeShapeType="1"/>
            </p:cNvSpPr>
            <p:nvPr/>
          </p:nvSpPr>
          <p:spPr bwMode="auto">
            <a:xfrm>
              <a:off x="5472" y="2939"/>
              <a:ext cx="0" cy="378"/>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93283" name="Group 35"/>
            <p:cNvGrpSpPr>
              <a:grpSpLocks/>
            </p:cNvGrpSpPr>
            <p:nvPr/>
          </p:nvGrpSpPr>
          <p:grpSpPr bwMode="auto">
            <a:xfrm>
              <a:off x="384" y="1803"/>
              <a:ext cx="5088" cy="0"/>
              <a:chOff x="1838" y="6467"/>
              <a:chExt cx="6720" cy="0"/>
            </a:xfrm>
          </p:grpSpPr>
          <p:sp>
            <p:nvSpPr>
              <p:cNvPr id="693284" name="Line 36"/>
              <p:cNvSpPr>
                <a:spLocks noChangeShapeType="1"/>
              </p:cNvSpPr>
              <p:nvPr/>
            </p:nvSpPr>
            <p:spPr bwMode="auto">
              <a:xfrm>
                <a:off x="1838" y="6467"/>
                <a:ext cx="6720"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5" name="Line 37"/>
              <p:cNvSpPr>
                <a:spLocks noChangeShapeType="1"/>
              </p:cNvSpPr>
              <p:nvPr/>
            </p:nvSpPr>
            <p:spPr bwMode="auto">
              <a:xfrm>
                <a:off x="3098" y="6467"/>
                <a:ext cx="1155"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6" name="Line 38"/>
              <p:cNvSpPr>
                <a:spLocks noChangeShapeType="1"/>
              </p:cNvSpPr>
              <p:nvPr/>
            </p:nvSpPr>
            <p:spPr bwMode="auto">
              <a:xfrm>
                <a:off x="4568" y="6467"/>
                <a:ext cx="1260"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7" name="Line 39"/>
              <p:cNvSpPr>
                <a:spLocks noChangeShapeType="1"/>
              </p:cNvSpPr>
              <p:nvPr/>
            </p:nvSpPr>
            <p:spPr bwMode="auto">
              <a:xfrm>
                <a:off x="5933" y="6467"/>
                <a:ext cx="1260"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8" name="Line 40"/>
              <p:cNvSpPr>
                <a:spLocks noChangeShapeType="1"/>
              </p:cNvSpPr>
              <p:nvPr/>
            </p:nvSpPr>
            <p:spPr bwMode="auto">
              <a:xfrm>
                <a:off x="7298" y="6467"/>
                <a:ext cx="1050"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89" name="Line 41"/>
              <p:cNvSpPr>
                <a:spLocks noChangeShapeType="1"/>
              </p:cNvSpPr>
              <p:nvPr/>
            </p:nvSpPr>
            <p:spPr bwMode="auto">
              <a:xfrm>
                <a:off x="1943" y="6467"/>
                <a:ext cx="945"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90" name="Line 42"/>
              <p:cNvSpPr>
                <a:spLocks noChangeShapeType="1"/>
              </p:cNvSpPr>
              <p:nvPr/>
            </p:nvSpPr>
            <p:spPr bwMode="auto">
              <a:xfrm flipH="1">
                <a:off x="1838" y="6467"/>
                <a:ext cx="210"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91" name="Line 43"/>
              <p:cNvSpPr>
                <a:spLocks noChangeShapeType="1"/>
              </p:cNvSpPr>
              <p:nvPr/>
            </p:nvSpPr>
            <p:spPr bwMode="auto">
              <a:xfrm>
                <a:off x="1838" y="6467"/>
                <a:ext cx="1155"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93292" name="Text Box 44"/>
            <p:cNvSpPr txBox="1">
              <a:spLocks noChangeArrowheads="1"/>
            </p:cNvSpPr>
            <p:nvPr/>
          </p:nvSpPr>
          <p:spPr bwMode="auto">
            <a:xfrm>
              <a:off x="4512" y="1392"/>
              <a:ext cx="716"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a:latin typeface="Times New Roman" pitchFamily="18" charset="0"/>
                </a:rPr>
                <a:t>数据流</a:t>
              </a:r>
            </a:p>
          </p:txBody>
        </p:sp>
        <p:sp>
          <p:nvSpPr>
            <p:cNvPr id="693293" name="Line 45"/>
            <p:cNvSpPr>
              <a:spLocks noChangeShapeType="1"/>
            </p:cNvSpPr>
            <p:nvPr/>
          </p:nvSpPr>
          <p:spPr bwMode="auto">
            <a:xfrm>
              <a:off x="384" y="1803"/>
              <a:ext cx="0" cy="1766"/>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294" name="Text Box 46"/>
            <p:cNvSpPr txBox="1">
              <a:spLocks noChangeArrowheads="1"/>
            </p:cNvSpPr>
            <p:nvPr/>
          </p:nvSpPr>
          <p:spPr bwMode="auto">
            <a:xfrm>
              <a:off x="720" y="2040"/>
              <a:ext cx="398"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en-US" altLang="zh-CN">
                  <a:latin typeface="Times New Roman" pitchFamily="18" charset="0"/>
                </a:rPr>
                <a:t>I</a:t>
              </a:r>
            </a:p>
          </p:txBody>
        </p:sp>
        <p:sp>
          <p:nvSpPr>
            <p:cNvPr id="693295" name="Text Box 47"/>
            <p:cNvSpPr txBox="1">
              <a:spLocks noChangeArrowheads="1"/>
            </p:cNvSpPr>
            <p:nvPr/>
          </p:nvSpPr>
          <p:spPr bwMode="auto">
            <a:xfrm>
              <a:off x="543" y="2813"/>
              <a:ext cx="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ctr" eaLnBrk="0" hangingPunct="0"/>
              <a:r>
                <a:rPr lang="en-US" altLang="zh-CN">
                  <a:latin typeface="Times New Roman" pitchFamily="18" charset="0"/>
                </a:rPr>
                <a:t>II</a:t>
              </a:r>
            </a:p>
            <a:p>
              <a:pPr algn="just" eaLnBrk="0" hangingPunct="0"/>
              <a:endParaRPr lang="en-US" altLang="zh-CN">
                <a:latin typeface="Times New Roman" pitchFamily="18" charset="0"/>
              </a:endParaRPr>
            </a:p>
          </p:txBody>
        </p:sp>
        <p:sp>
          <p:nvSpPr>
            <p:cNvPr id="693296" name="Text Box 48"/>
            <p:cNvSpPr txBox="1">
              <a:spLocks noChangeArrowheads="1"/>
            </p:cNvSpPr>
            <p:nvPr/>
          </p:nvSpPr>
          <p:spPr bwMode="auto">
            <a:xfrm>
              <a:off x="528" y="3335"/>
              <a:ext cx="63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txBody>
            <a:bodyPr/>
            <a:lstStyle/>
            <a:p>
              <a:pPr algn="ctr" eaLnBrk="0" hangingPunct="0"/>
              <a:endParaRPr lang="en-US" altLang="zh-CN">
                <a:latin typeface="Times New Roman" pitchFamily="18" charset="0"/>
              </a:endParaRPr>
            </a:p>
            <a:p>
              <a:pPr algn="ctr" eaLnBrk="0" hangingPunct="0"/>
              <a:r>
                <a:rPr lang="en-US" altLang="zh-CN">
                  <a:latin typeface="Times New Roman" pitchFamily="18" charset="0"/>
                </a:rPr>
                <a:t>III</a:t>
              </a:r>
            </a:p>
          </p:txBody>
        </p:sp>
        <p:sp>
          <p:nvSpPr>
            <p:cNvPr id="693297" name="Text Box 49"/>
            <p:cNvSpPr txBox="1">
              <a:spLocks noChangeArrowheads="1"/>
            </p:cNvSpPr>
            <p:nvPr/>
          </p:nvSpPr>
          <p:spPr bwMode="auto">
            <a:xfrm>
              <a:off x="441" y="1536"/>
              <a:ext cx="378"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zh-CN" altLang="en-US">
                  <a:latin typeface="Times New Roman" pitchFamily="18" charset="0"/>
                </a:rPr>
                <a:t>类型</a:t>
              </a:r>
            </a:p>
          </p:txBody>
        </p:sp>
        <p:sp>
          <p:nvSpPr>
            <p:cNvPr id="693298" name="Text Box 50"/>
            <p:cNvSpPr txBox="1">
              <a:spLocks noChangeArrowheads="1"/>
            </p:cNvSpPr>
            <p:nvPr/>
          </p:nvSpPr>
          <p:spPr bwMode="auto">
            <a:xfrm>
              <a:off x="3552" y="1356"/>
              <a:ext cx="875"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lang="zh-CN" altLang="en-US">
                  <a:latin typeface="Times New Roman" pitchFamily="18" charset="0"/>
                </a:rPr>
                <a:t>数据存储</a:t>
              </a:r>
            </a:p>
          </p:txBody>
        </p:sp>
        <p:sp>
          <p:nvSpPr>
            <p:cNvPr id="693299" name="Text Box 51"/>
            <p:cNvSpPr txBox="1">
              <a:spLocks noChangeArrowheads="1"/>
            </p:cNvSpPr>
            <p:nvPr/>
          </p:nvSpPr>
          <p:spPr bwMode="auto">
            <a:xfrm>
              <a:off x="1349" y="1369"/>
              <a:ext cx="970"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a:latin typeface="Times New Roman" pitchFamily="18" charset="0"/>
                </a:rPr>
                <a:t>     </a:t>
              </a:r>
              <a:r>
                <a:rPr lang="zh-CN" altLang="en-US">
                  <a:latin typeface="Times New Roman" pitchFamily="18" charset="0"/>
                </a:rPr>
                <a:t>外部项</a:t>
              </a:r>
            </a:p>
            <a:p>
              <a:pPr algn="just" eaLnBrk="0" hangingPunct="0"/>
              <a:r>
                <a:rPr lang="zh-CN" altLang="en-US">
                  <a:latin typeface="Times New Roman" pitchFamily="18" charset="0"/>
                </a:rPr>
                <a:t>（外部实体）</a:t>
              </a:r>
            </a:p>
          </p:txBody>
        </p:sp>
        <p:sp>
          <p:nvSpPr>
            <p:cNvPr id="693300" name="Line 52"/>
            <p:cNvSpPr>
              <a:spLocks noChangeShapeType="1"/>
            </p:cNvSpPr>
            <p:nvPr/>
          </p:nvSpPr>
          <p:spPr bwMode="auto">
            <a:xfrm>
              <a:off x="1259" y="1248"/>
              <a:ext cx="874"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1" name="Text Box 53"/>
            <p:cNvSpPr txBox="1">
              <a:spLocks noChangeArrowheads="1"/>
            </p:cNvSpPr>
            <p:nvPr/>
          </p:nvSpPr>
          <p:spPr bwMode="auto">
            <a:xfrm>
              <a:off x="2428" y="1306"/>
              <a:ext cx="1113"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0" hangingPunct="0"/>
              <a:r>
                <a:rPr lang="en-US" altLang="zh-CN" dirty="0">
                  <a:latin typeface="Times New Roman" pitchFamily="18" charset="0"/>
                </a:rPr>
                <a:t>   </a:t>
              </a:r>
              <a:r>
                <a:rPr lang="zh-CN" altLang="en-US" dirty="0" smtClean="0">
                  <a:latin typeface="Times New Roman" pitchFamily="18" charset="0"/>
                </a:rPr>
                <a:t>过程（</a:t>
              </a:r>
              <a:r>
                <a:rPr lang="en-US" altLang="zh-CN" dirty="0" smtClean="0">
                  <a:latin typeface="Times New Roman" pitchFamily="18" charset="0"/>
                </a:rPr>
                <a:t> </a:t>
              </a:r>
              <a:r>
                <a:rPr lang="zh-CN" altLang="en-US" dirty="0" smtClean="0">
                  <a:latin typeface="Times New Roman" pitchFamily="18" charset="0"/>
                </a:rPr>
                <a:t>加工、</a:t>
              </a:r>
              <a:endParaRPr lang="zh-CN" altLang="en-US" dirty="0">
                <a:latin typeface="Times New Roman" pitchFamily="18" charset="0"/>
              </a:endParaRPr>
            </a:p>
            <a:p>
              <a:pPr algn="just" eaLnBrk="0" hangingPunct="0"/>
              <a:r>
                <a:rPr lang="zh-CN" altLang="en-US" dirty="0" smtClean="0">
                  <a:latin typeface="Times New Roman" pitchFamily="18" charset="0"/>
                </a:rPr>
                <a:t>处理</a:t>
              </a:r>
              <a:r>
                <a:rPr lang="zh-CN" altLang="en-US" dirty="0">
                  <a:latin typeface="Times New Roman" pitchFamily="18" charset="0"/>
                </a:rPr>
                <a:t>逻辑）</a:t>
              </a:r>
            </a:p>
            <a:p>
              <a:pPr algn="just" eaLnBrk="0" hangingPunct="0"/>
              <a:endParaRPr lang="en-US" altLang="zh-CN" dirty="0">
                <a:latin typeface="Times New Roman" pitchFamily="18" charset="0"/>
              </a:endParaRPr>
            </a:p>
          </p:txBody>
        </p:sp>
        <p:sp>
          <p:nvSpPr>
            <p:cNvPr id="693302" name="Line 54"/>
            <p:cNvSpPr>
              <a:spLocks noChangeShapeType="1"/>
            </p:cNvSpPr>
            <p:nvPr/>
          </p:nvSpPr>
          <p:spPr bwMode="auto">
            <a:xfrm>
              <a:off x="2451" y="1248"/>
              <a:ext cx="875"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3" name="Line 55"/>
            <p:cNvSpPr>
              <a:spLocks noChangeShapeType="1"/>
            </p:cNvSpPr>
            <p:nvPr/>
          </p:nvSpPr>
          <p:spPr bwMode="auto">
            <a:xfrm>
              <a:off x="3564" y="1248"/>
              <a:ext cx="954"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4" name="Line 56"/>
            <p:cNvSpPr>
              <a:spLocks noChangeShapeType="1"/>
            </p:cNvSpPr>
            <p:nvPr/>
          </p:nvSpPr>
          <p:spPr bwMode="auto">
            <a:xfrm>
              <a:off x="4439" y="1248"/>
              <a:ext cx="0" cy="37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5" name="Line 57"/>
            <p:cNvSpPr>
              <a:spLocks noChangeShapeType="1"/>
            </p:cNvSpPr>
            <p:nvPr/>
          </p:nvSpPr>
          <p:spPr bwMode="auto">
            <a:xfrm>
              <a:off x="1259" y="1248"/>
              <a:ext cx="0" cy="55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6" name="Line 58"/>
            <p:cNvSpPr>
              <a:spLocks noChangeShapeType="1"/>
            </p:cNvSpPr>
            <p:nvPr/>
          </p:nvSpPr>
          <p:spPr bwMode="auto">
            <a:xfrm>
              <a:off x="2372" y="1248"/>
              <a:ext cx="0" cy="74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7" name="Line 59"/>
            <p:cNvSpPr>
              <a:spLocks noChangeShapeType="1"/>
            </p:cNvSpPr>
            <p:nvPr/>
          </p:nvSpPr>
          <p:spPr bwMode="auto">
            <a:xfrm>
              <a:off x="1020" y="1248"/>
              <a:ext cx="1431"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8" name="Line 60"/>
            <p:cNvSpPr>
              <a:spLocks noChangeShapeType="1"/>
            </p:cNvSpPr>
            <p:nvPr/>
          </p:nvSpPr>
          <p:spPr bwMode="auto">
            <a:xfrm>
              <a:off x="3485" y="1248"/>
              <a:ext cx="0" cy="55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09" name="Line 61"/>
            <p:cNvSpPr>
              <a:spLocks noChangeShapeType="1"/>
            </p:cNvSpPr>
            <p:nvPr/>
          </p:nvSpPr>
          <p:spPr bwMode="auto">
            <a:xfrm>
              <a:off x="3246" y="1248"/>
              <a:ext cx="398"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0" name="Line 62"/>
            <p:cNvSpPr>
              <a:spLocks noChangeShapeType="1"/>
            </p:cNvSpPr>
            <p:nvPr/>
          </p:nvSpPr>
          <p:spPr bwMode="auto">
            <a:xfrm>
              <a:off x="1259" y="1803"/>
              <a:ext cx="0" cy="504"/>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1" name="Rectangle 63"/>
            <p:cNvSpPr>
              <a:spLocks noChangeArrowheads="1"/>
            </p:cNvSpPr>
            <p:nvPr/>
          </p:nvSpPr>
          <p:spPr bwMode="auto">
            <a:xfrm>
              <a:off x="1577" y="1929"/>
              <a:ext cx="556" cy="378"/>
            </a:xfrm>
            <a:prstGeom prst="rect">
              <a:avLst/>
            </a:prstGeom>
            <a:noFill/>
            <a:ln w="9525">
              <a:solidFill>
                <a:schemeClr val="tx2"/>
              </a:solidFill>
              <a:miter lim="800000"/>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2" name="AutoShape 64"/>
            <p:cNvSpPr>
              <a:spLocks noChangeArrowheads="1"/>
            </p:cNvSpPr>
            <p:nvPr/>
          </p:nvSpPr>
          <p:spPr bwMode="auto">
            <a:xfrm>
              <a:off x="2610" y="1929"/>
              <a:ext cx="636" cy="378"/>
            </a:xfrm>
            <a:prstGeom prst="roundRect">
              <a:avLst>
                <a:gd name="adj" fmla="val 16667"/>
              </a:avLst>
            </a:prstGeom>
            <a:noFill/>
            <a:ln w="9525">
              <a:solidFill>
                <a:schemeClr val="tx2"/>
              </a:solidFill>
              <a:round/>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3" name="Line 65"/>
            <p:cNvSpPr>
              <a:spLocks noChangeShapeType="1"/>
            </p:cNvSpPr>
            <p:nvPr/>
          </p:nvSpPr>
          <p:spPr bwMode="auto">
            <a:xfrm>
              <a:off x="3644" y="1929"/>
              <a:ext cx="636"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4" name="Line 66"/>
            <p:cNvSpPr>
              <a:spLocks noChangeShapeType="1"/>
            </p:cNvSpPr>
            <p:nvPr/>
          </p:nvSpPr>
          <p:spPr bwMode="auto">
            <a:xfrm>
              <a:off x="3644" y="1929"/>
              <a:ext cx="0" cy="14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5" name="Line 67"/>
            <p:cNvSpPr>
              <a:spLocks noChangeShapeType="1"/>
            </p:cNvSpPr>
            <p:nvPr/>
          </p:nvSpPr>
          <p:spPr bwMode="auto">
            <a:xfrm>
              <a:off x="3644" y="2056"/>
              <a:ext cx="636"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6" name="Oval 68"/>
            <p:cNvSpPr>
              <a:spLocks noChangeArrowheads="1"/>
            </p:cNvSpPr>
            <p:nvPr/>
          </p:nvSpPr>
          <p:spPr bwMode="auto">
            <a:xfrm>
              <a:off x="2633" y="2630"/>
              <a:ext cx="588" cy="448"/>
            </a:xfrm>
            <a:prstGeom prst="ellipse">
              <a:avLst/>
            </a:prstGeom>
            <a:noFill/>
            <a:ln w="9525">
              <a:solidFill>
                <a:schemeClr val="tx2"/>
              </a:solidFill>
              <a:round/>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7" name="Line 69"/>
            <p:cNvSpPr>
              <a:spLocks noChangeShapeType="1"/>
            </p:cNvSpPr>
            <p:nvPr/>
          </p:nvSpPr>
          <p:spPr bwMode="auto">
            <a:xfrm>
              <a:off x="3723" y="2686"/>
              <a:ext cx="55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8" name="Line 70"/>
            <p:cNvSpPr>
              <a:spLocks noChangeShapeType="1"/>
            </p:cNvSpPr>
            <p:nvPr/>
          </p:nvSpPr>
          <p:spPr bwMode="auto">
            <a:xfrm>
              <a:off x="3723" y="2938"/>
              <a:ext cx="55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19" name="Line 71"/>
            <p:cNvSpPr>
              <a:spLocks noChangeShapeType="1"/>
            </p:cNvSpPr>
            <p:nvPr/>
          </p:nvSpPr>
          <p:spPr bwMode="auto">
            <a:xfrm>
              <a:off x="3723" y="2938"/>
              <a:ext cx="0" cy="126"/>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0" name="Line 72"/>
            <p:cNvSpPr>
              <a:spLocks noChangeShapeType="1"/>
            </p:cNvSpPr>
            <p:nvPr/>
          </p:nvSpPr>
          <p:spPr bwMode="auto">
            <a:xfrm>
              <a:off x="3723" y="3064"/>
              <a:ext cx="55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1" name="AutoShape 73"/>
            <p:cNvSpPr>
              <a:spLocks noChangeArrowheads="1"/>
            </p:cNvSpPr>
            <p:nvPr/>
          </p:nvSpPr>
          <p:spPr bwMode="auto">
            <a:xfrm>
              <a:off x="1577" y="3443"/>
              <a:ext cx="556" cy="252"/>
            </a:xfrm>
            <a:prstGeom prst="parallelogram">
              <a:avLst>
                <a:gd name="adj" fmla="val 55159"/>
              </a:avLst>
            </a:prstGeom>
            <a:noFill/>
            <a:ln w="9525">
              <a:solidFill>
                <a:schemeClr val="tx2"/>
              </a:solidFill>
              <a:miter lim="800000"/>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2" name="Rectangle 74"/>
            <p:cNvSpPr>
              <a:spLocks noChangeArrowheads="1"/>
            </p:cNvSpPr>
            <p:nvPr/>
          </p:nvSpPr>
          <p:spPr bwMode="auto">
            <a:xfrm>
              <a:off x="2769" y="3317"/>
              <a:ext cx="477" cy="378"/>
            </a:xfrm>
            <a:prstGeom prst="rect">
              <a:avLst/>
            </a:prstGeom>
            <a:noFill/>
            <a:ln w="9525">
              <a:solidFill>
                <a:schemeClr val="tx2"/>
              </a:solidFill>
              <a:miter lim="800000"/>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3" name="Rectangle 75"/>
            <p:cNvSpPr>
              <a:spLocks noChangeArrowheads="1"/>
            </p:cNvSpPr>
            <p:nvPr/>
          </p:nvSpPr>
          <p:spPr bwMode="auto">
            <a:xfrm>
              <a:off x="1497" y="2686"/>
              <a:ext cx="557" cy="252"/>
            </a:xfrm>
            <a:prstGeom prst="rect">
              <a:avLst/>
            </a:prstGeom>
            <a:noFill/>
            <a:ln w="9525">
              <a:solidFill>
                <a:schemeClr val="tx2"/>
              </a:solidFill>
              <a:miter lim="800000"/>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4" name="Line 76"/>
            <p:cNvSpPr>
              <a:spLocks noChangeShapeType="1"/>
            </p:cNvSpPr>
            <p:nvPr/>
          </p:nvSpPr>
          <p:spPr bwMode="auto">
            <a:xfrm>
              <a:off x="2372" y="3317"/>
              <a:ext cx="0" cy="251"/>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5" name="Line 77"/>
            <p:cNvSpPr>
              <a:spLocks noChangeShapeType="1"/>
            </p:cNvSpPr>
            <p:nvPr/>
          </p:nvSpPr>
          <p:spPr bwMode="auto">
            <a:xfrm>
              <a:off x="3485" y="3190"/>
              <a:ext cx="0" cy="505"/>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6" name="Line 78"/>
            <p:cNvSpPr>
              <a:spLocks noChangeShapeType="1"/>
            </p:cNvSpPr>
            <p:nvPr/>
          </p:nvSpPr>
          <p:spPr bwMode="auto">
            <a:xfrm>
              <a:off x="4441" y="3317"/>
              <a:ext cx="0" cy="248"/>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27" name="Line 79"/>
            <p:cNvSpPr>
              <a:spLocks noChangeShapeType="1"/>
            </p:cNvSpPr>
            <p:nvPr/>
          </p:nvSpPr>
          <p:spPr bwMode="auto">
            <a:xfrm>
              <a:off x="3723" y="2560"/>
              <a:ext cx="55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693328" name="Group 80"/>
            <p:cNvGrpSpPr>
              <a:grpSpLocks/>
            </p:cNvGrpSpPr>
            <p:nvPr/>
          </p:nvGrpSpPr>
          <p:grpSpPr bwMode="auto">
            <a:xfrm>
              <a:off x="3564" y="3434"/>
              <a:ext cx="1272" cy="182"/>
              <a:chOff x="5828" y="10625"/>
              <a:chExt cx="1680" cy="428"/>
            </a:xfrm>
          </p:grpSpPr>
          <p:sp>
            <p:nvSpPr>
              <p:cNvPr id="693329" name="Line 81"/>
              <p:cNvSpPr>
                <a:spLocks noChangeShapeType="1"/>
              </p:cNvSpPr>
              <p:nvPr/>
            </p:nvSpPr>
            <p:spPr bwMode="auto">
              <a:xfrm>
                <a:off x="5963" y="10625"/>
                <a:ext cx="96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30" name="Line 82"/>
              <p:cNvSpPr>
                <a:spLocks noChangeShapeType="1"/>
              </p:cNvSpPr>
              <p:nvPr/>
            </p:nvSpPr>
            <p:spPr bwMode="auto">
              <a:xfrm>
                <a:off x="5933" y="11034"/>
                <a:ext cx="967" cy="0"/>
              </a:xfrm>
              <a:prstGeom prst="line">
                <a:avLst/>
              </a:prstGeom>
              <a:noFill/>
              <a:ln w="9525">
                <a:solidFill>
                  <a:schemeClr val="tx2"/>
                </a:solidFill>
                <a:round/>
                <a:headEn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31" name="Arc 83"/>
              <p:cNvSpPr>
                <a:spLocks/>
              </p:cNvSpPr>
              <p:nvPr/>
            </p:nvSpPr>
            <p:spPr bwMode="auto">
              <a:xfrm flipH="1">
                <a:off x="5828" y="10636"/>
                <a:ext cx="735" cy="417"/>
              </a:xfrm>
              <a:custGeom>
                <a:avLst/>
                <a:gdLst>
                  <a:gd name="G0" fmla="+- 0 0 0"/>
                  <a:gd name="G1" fmla="+- 13316 0 0"/>
                  <a:gd name="G2" fmla="+- 21600 0 0"/>
                  <a:gd name="T0" fmla="*/ 17007 w 21600"/>
                  <a:gd name="T1" fmla="*/ 0 h 24848"/>
                  <a:gd name="T2" fmla="*/ 18264 w 21600"/>
                  <a:gd name="T3" fmla="*/ 24848 h 24848"/>
                  <a:gd name="T4" fmla="*/ 0 w 21600"/>
                  <a:gd name="T5" fmla="*/ 13316 h 24848"/>
                </a:gdLst>
                <a:ahLst/>
                <a:cxnLst>
                  <a:cxn ang="0">
                    <a:pos x="T0" y="T1"/>
                  </a:cxn>
                  <a:cxn ang="0">
                    <a:pos x="T2" y="T3"/>
                  </a:cxn>
                  <a:cxn ang="0">
                    <a:pos x="T4" y="T5"/>
                  </a:cxn>
                </a:cxnLst>
                <a:rect l="0" t="0" r="r" b="b"/>
                <a:pathLst>
                  <a:path w="21600" h="24848" fill="none" extrusionOk="0">
                    <a:moveTo>
                      <a:pt x="17007" y="-1"/>
                    </a:moveTo>
                    <a:cubicBezTo>
                      <a:pt x="19983" y="3800"/>
                      <a:pt x="21600" y="8488"/>
                      <a:pt x="21600" y="13316"/>
                    </a:cubicBezTo>
                    <a:cubicBezTo>
                      <a:pt x="21600" y="17397"/>
                      <a:pt x="20443" y="21396"/>
                      <a:pt x="18263" y="24847"/>
                    </a:cubicBezTo>
                  </a:path>
                  <a:path w="21600" h="24848" stroke="0" extrusionOk="0">
                    <a:moveTo>
                      <a:pt x="17007" y="-1"/>
                    </a:moveTo>
                    <a:cubicBezTo>
                      <a:pt x="19983" y="3800"/>
                      <a:pt x="21600" y="8488"/>
                      <a:pt x="21600" y="13316"/>
                    </a:cubicBezTo>
                    <a:cubicBezTo>
                      <a:pt x="21600" y="17397"/>
                      <a:pt x="20443" y="21396"/>
                      <a:pt x="18263" y="24847"/>
                    </a:cubicBezTo>
                    <a:lnTo>
                      <a:pt x="0" y="13316"/>
                    </a:lnTo>
                    <a:close/>
                  </a:path>
                </a:pathLst>
              </a:custGeom>
              <a:noFill/>
              <a:ln w="9525">
                <a:solidFill>
                  <a:schemeClr val="tx2"/>
                </a:solidFill>
                <a:round/>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93332" name="Arc 84"/>
              <p:cNvSpPr>
                <a:spLocks/>
              </p:cNvSpPr>
              <p:nvPr/>
            </p:nvSpPr>
            <p:spPr bwMode="auto">
              <a:xfrm flipH="1">
                <a:off x="6773" y="10625"/>
                <a:ext cx="735" cy="417"/>
              </a:xfrm>
              <a:custGeom>
                <a:avLst/>
                <a:gdLst>
                  <a:gd name="G0" fmla="+- 0 0 0"/>
                  <a:gd name="G1" fmla="+- 13316 0 0"/>
                  <a:gd name="G2" fmla="+- 21600 0 0"/>
                  <a:gd name="T0" fmla="*/ 17007 w 21600"/>
                  <a:gd name="T1" fmla="*/ 0 h 24848"/>
                  <a:gd name="T2" fmla="*/ 18264 w 21600"/>
                  <a:gd name="T3" fmla="*/ 24848 h 24848"/>
                  <a:gd name="T4" fmla="*/ 0 w 21600"/>
                  <a:gd name="T5" fmla="*/ 13316 h 24848"/>
                </a:gdLst>
                <a:ahLst/>
                <a:cxnLst>
                  <a:cxn ang="0">
                    <a:pos x="T0" y="T1"/>
                  </a:cxn>
                  <a:cxn ang="0">
                    <a:pos x="T2" y="T3"/>
                  </a:cxn>
                  <a:cxn ang="0">
                    <a:pos x="T4" y="T5"/>
                  </a:cxn>
                </a:cxnLst>
                <a:rect l="0" t="0" r="r" b="b"/>
                <a:pathLst>
                  <a:path w="21600" h="24848" fill="none" extrusionOk="0">
                    <a:moveTo>
                      <a:pt x="17007" y="-1"/>
                    </a:moveTo>
                    <a:cubicBezTo>
                      <a:pt x="19983" y="3800"/>
                      <a:pt x="21600" y="8488"/>
                      <a:pt x="21600" y="13316"/>
                    </a:cubicBezTo>
                    <a:cubicBezTo>
                      <a:pt x="21600" y="17397"/>
                      <a:pt x="20443" y="21396"/>
                      <a:pt x="18263" y="24847"/>
                    </a:cubicBezTo>
                  </a:path>
                  <a:path w="21600" h="24848" stroke="0" extrusionOk="0">
                    <a:moveTo>
                      <a:pt x="17007" y="-1"/>
                    </a:moveTo>
                    <a:cubicBezTo>
                      <a:pt x="19983" y="3800"/>
                      <a:pt x="21600" y="8488"/>
                      <a:pt x="21600" y="13316"/>
                    </a:cubicBezTo>
                    <a:cubicBezTo>
                      <a:pt x="21600" y="17397"/>
                      <a:pt x="20443" y="21396"/>
                      <a:pt x="18263" y="24847"/>
                    </a:cubicBezTo>
                    <a:lnTo>
                      <a:pt x="0" y="13316"/>
                    </a:lnTo>
                    <a:close/>
                  </a:path>
                </a:pathLst>
              </a:custGeom>
              <a:noFill/>
              <a:ln w="9525">
                <a:solidFill>
                  <a:schemeClr val="tx2"/>
                </a:solidFill>
                <a:round/>
                <a:headEn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693333" name="Line 85"/>
            <p:cNvSpPr>
              <a:spLocks noChangeShapeType="1"/>
            </p:cNvSpPr>
            <p:nvPr/>
          </p:nvSpPr>
          <p:spPr bwMode="auto">
            <a:xfrm>
              <a:off x="1497" y="1877"/>
              <a:ext cx="636"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sp>
          <p:nvSpPr>
            <p:cNvPr id="693334" name="Line 86"/>
            <p:cNvSpPr>
              <a:spLocks noChangeShapeType="1"/>
            </p:cNvSpPr>
            <p:nvPr/>
          </p:nvSpPr>
          <p:spPr bwMode="auto">
            <a:xfrm>
              <a:off x="1497" y="1871"/>
              <a:ext cx="0" cy="37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a:p>
          </p:txBody>
        </p:sp>
      </p:grpSp>
      <p:sp>
        <p:nvSpPr>
          <p:cNvPr id="87" name="Rectangle 2"/>
          <p:cNvSpPr>
            <a:spLocks noGrp="1" noChangeArrowheads="1"/>
          </p:cNvSpPr>
          <p:nvPr>
            <p:ph type="title"/>
          </p:nvPr>
        </p:nvSpPr>
        <p:spPr>
          <a:xfrm>
            <a:off x="0" y="77317"/>
            <a:ext cx="8892480" cy="687387"/>
          </a:xfrm>
        </p:spPr>
        <p:txBody>
          <a:bodyPr/>
          <a:lstStyle/>
          <a:p>
            <a:pPr algn="r"/>
            <a:r>
              <a:rPr lang="en-US" altLang="zh-CN" dirty="0" smtClean="0">
                <a:latin typeface="Times New Roman" pitchFamily="18" charset="0"/>
              </a:rPr>
              <a:t>2</a:t>
            </a:r>
            <a:r>
              <a:rPr lang="zh-CN" altLang="en-US" dirty="0">
                <a:latin typeface="Times New Roman" pitchFamily="18" charset="0"/>
              </a:rPr>
              <a:t>、</a:t>
            </a:r>
            <a:r>
              <a:rPr lang="zh-CN" altLang="en-US" dirty="0" smtClean="0">
                <a:latin typeface="Times New Roman" pitchFamily="18" charset="0"/>
              </a:rPr>
              <a:t>数据流图</a:t>
            </a:r>
            <a:endParaRPr lang="zh-CN" altLang="en-US" dirty="0">
              <a:latin typeface="Times New Roman" pitchFamily="18" charset="0"/>
            </a:endParaRPr>
          </a:p>
        </p:txBody>
      </p:sp>
      <p:sp>
        <p:nvSpPr>
          <p:cNvPr id="88"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数据流图符合</a:t>
            </a:r>
            <a:endParaRPr lang="zh-CN" altLang="en-US" dirty="0"/>
          </a:p>
        </p:txBody>
      </p:sp>
    </p:spTree>
    <p:extLst>
      <p:ext uri="{BB962C8B-B14F-4D97-AF65-F5344CB8AC3E}">
        <p14:creationId xmlns:p14="http://schemas.microsoft.com/office/powerpoint/2010/main" val="3626863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5" name="Text Box 3"/>
          <p:cNvSpPr txBox="1">
            <a:spLocks noChangeArrowheads="1"/>
          </p:cNvSpPr>
          <p:nvPr/>
        </p:nvSpPr>
        <p:spPr bwMode="auto">
          <a:xfrm>
            <a:off x="1187450" y="2672382"/>
            <a:ext cx="3421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基本符号：</a:t>
            </a:r>
          </a:p>
        </p:txBody>
      </p:sp>
      <p:grpSp>
        <p:nvGrpSpPr>
          <p:cNvPr id="694276" name="Group 4"/>
          <p:cNvGrpSpPr>
            <a:grpSpLocks/>
          </p:cNvGrpSpPr>
          <p:nvPr/>
        </p:nvGrpSpPr>
        <p:grpSpPr bwMode="auto">
          <a:xfrm>
            <a:off x="1655316" y="1989162"/>
            <a:ext cx="3060700" cy="2124075"/>
            <a:chOff x="2222" y="2024"/>
            <a:chExt cx="1928" cy="1338"/>
          </a:xfrm>
        </p:grpSpPr>
        <p:sp>
          <p:nvSpPr>
            <p:cNvPr id="694277" name="AutoShape 5"/>
            <p:cNvSpPr>
              <a:spLocks noChangeArrowheads="1"/>
            </p:cNvSpPr>
            <p:nvPr/>
          </p:nvSpPr>
          <p:spPr bwMode="auto">
            <a:xfrm>
              <a:off x="2222" y="2024"/>
              <a:ext cx="1928" cy="1338"/>
            </a:xfrm>
            <a:prstGeom prst="wedgeRoundRectCallout">
              <a:avLst>
                <a:gd name="adj1" fmla="val -58808"/>
                <a:gd name="adj2" fmla="val 25696"/>
                <a:gd name="adj3" fmla="val 16667"/>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a:lstStyle/>
            <a:p>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例：</a:t>
              </a:r>
            </a:p>
          </p:txBody>
        </p:sp>
        <p:grpSp>
          <p:nvGrpSpPr>
            <p:cNvPr id="694278" name="Group 6"/>
            <p:cNvGrpSpPr>
              <a:grpSpLocks/>
            </p:cNvGrpSpPr>
            <p:nvPr/>
          </p:nvGrpSpPr>
          <p:grpSpPr bwMode="auto">
            <a:xfrm>
              <a:off x="2358" y="2523"/>
              <a:ext cx="681" cy="453"/>
              <a:chOff x="861" y="2678"/>
              <a:chExt cx="794" cy="548"/>
            </a:xfrm>
          </p:grpSpPr>
          <p:grpSp>
            <p:nvGrpSpPr>
              <p:cNvPr id="694279" name="Group 7"/>
              <p:cNvGrpSpPr>
                <a:grpSpLocks/>
              </p:cNvGrpSpPr>
              <p:nvPr/>
            </p:nvGrpSpPr>
            <p:grpSpPr bwMode="auto">
              <a:xfrm>
                <a:off x="861" y="2678"/>
                <a:ext cx="636" cy="548"/>
                <a:chOff x="748" y="1820"/>
                <a:chExt cx="567" cy="476"/>
              </a:xfrm>
            </p:grpSpPr>
            <p:sp>
              <p:nvSpPr>
                <p:cNvPr id="694280" name="Rectangle 8"/>
                <p:cNvSpPr>
                  <a:spLocks noChangeArrowheads="1"/>
                </p:cNvSpPr>
                <p:nvPr/>
              </p:nvSpPr>
              <p:spPr bwMode="auto">
                <a:xfrm>
                  <a:off x="816" y="1888"/>
                  <a:ext cx="499" cy="4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281" name="Line 9"/>
                <p:cNvSpPr>
                  <a:spLocks noChangeShapeType="1"/>
                </p:cNvSpPr>
                <p:nvPr/>
              </p:nvSpPr>
              <p:spPr bwMode="auto">
                <a:xfrm>
                  <a:off x="748" y="1820"/>
                  <a:ext cx="4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282" name="Line 10"/>
                <p:cNvSpPr>
                  <a:spLocks noChangeShapeType="1"/>
                </p:cNvSpPr>
                <p:nvPr/>
              </p:nvSpPr>
              <p:spPr bwMode="auto">
                <a:xfrm>
                  <a:off x="748" y="1820"/>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283" name="Text Box 11"/>
              <p:cNvSpPr txBox="1">
                <a:spLocks noChangeArrowheads="1"/>
              </p:cNvSpPr>
              <p:nvPr/>
            </p:nvSpPr>
            <p:spPr bwMode="auto">
              <a:xfrm>
                <a:off x="929" y="2728"/>
                <a:ext cx="4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a:t>
                </a:r>
              </a:p>
            </p:txBody>
          </p:sp>
          <p:sp>
            <p:nvSpPr>
              <p:cNvPr id="694284" name="Text Box 12"/>
              <p:cNvSpPr txBox="1">
                <a:spLocks noChangeArrowheads="1"/>
              </p:cNvSpPr>
              <p:nvPr/>
            </p:nvSpPr>
            <p:spPr bwMode="auto">
              <a:xfrm>
                <a:off x="1065" y="2863"/>
                <a:ext cx="59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顾客</a:t>
                </a:r>
              </a:p>
            </p:txBody>
          </p:sp>
        </p:grpSp>
        <p:grpSp>
          <p:nvGrpSpPr>
            <p:cNvPr id="694285" name="Group 13"/>
            <p:cNvGrpSpPr>
              <a:grpSpLocks/>
            </p:cNvGrpSpPr>
            <p:nvPr/>
          </p:nvGrpSpPr>
          <p:grpSpPr bwMode="auto">
            <a:xfrm>
              <a:off x="3288" y="2137"/>
              <a:ext cx="681" cy="453"/>
              <a:chOff x="793" y="2682"/>
              <a:chExt cx="681" cy="453"/>
            </a:xfrm>
          </p:grpSpPr>
          <p:grpSp>
            <p:nvGrpSpPr>
              <p:cNvPr id="694286" name="Group 14"/>
              <p:cNvGrpSpPr>
                <a:grpSpLocks/>
              </p:cNvGrpSpPr>
              <p:nvPr/>
            </p:nvGrpSpPr>
            <p:grpSpPr bwMode="auto">
              <a:xfrm>
                <a:off x="793" y="2682"/>
                <a:ext cx="681" cy="453"/>
                <a:chOff x="861" y="2678"/>
                <a:chExt cx="794" cy="548"/>
              </a:xfrm>
            </p:grpSpPr>
            <p:grpSp>
              <p:nvGrpSpPr>
                <p:cNvPr id="694287" name="Group 15"/>
                <p:cNvGrpSpPr>
                  <a:grpSpLocks/>
                </p:cNvGrpSpPr>
                <p:nvPr/>
              </p:nvGrpSpPr>
              <p:grpSpPr bwMode="auto">
                <a:xfrm>
                  <a:off x="861" y="2678"/>
                  <a:ext cx="636" cy="548"/>
                  <a:chOff x="748" y="1820"/>
                  <a:chExt cx="567" cy="476"/>
                </a:xfrm>
              </p:grpSpPr>
              <p:sp>
                <p:nvSpPr>
                  <p:cNvPr id="694288" name="Rectangle 16"/>
                  <p:cNvSpPr>
                    <a:spLocks noChangeArrowheads="1"/>
                  </p:cNvSpPr>
                  <p:nvPr/>
                </p:nvSpPr>
                <p:spPr bwMode="auto">
                  <a:xfrm>
                    <a:off x="816" y="1888"/>
                    <a:ext cx="499" cy="4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289" name="Line 17"/>
                  <p:cNvSpPr>
                    <a:spLocks noChangeShapeType="1"/>
                  </p:cNvSpPr>
                  <p:nvPr/>
                </p:nvSpPr>
                <p:spPr bwMode="auto">
                  <a:xfrm>
                    <a:off x="748" y="1820"/>
                    <a:ext cx="4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290" name="Line 18"/>
                  <p:cNvSpPr>
                    <a:spLocks noChangeShapeType="1"/>
                  </p:cNvSpPr>
                  <p:nvPr/>
                </p:nvSpPr>
                <p:spPr bwMode="auto">
                  <a:xfrm>
                    <a:off x="748" y="1820"/>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291" name="Text Box 19"/>
                <p:cNvSpPr txBox="1">
                  <a:spLocks noChangeArrowheads="1"/>
                </p:cNvSpPr>
                <p:nvPr/>
              </p:nvSpPr>
              <p:spPr bwMode="auto">
                <a:xfrm>
                  <a:off x="929" y="2728"/>
                  <a:ext cx="4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a:t>
                  </a:r>
                </a:p>
              </p:txBody>
            </p:sp>
            <p:sp>
              <p:nvSpPr>
                <p:cNvPr id="694292" name="Text Box 20"/>
                <p:cNvSpPr txBox="1">
                  <a:spLocks noChangeArrowheads="1"/>
                </p:cNvSpPr>
                <p:nvPr/>
              </p:nvSpPr>
              <p:spPr bwMode="auto">
                <a:xfrm>
                  <a:off x="1065" y="2863"/>
                  <a:ext cx="59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顾客</a:t>
                  </a:r>
                </a:p>
              </p:txBody>
            </p:sp>
          </p:grpSp>
          <p:sp>
            <p:nvSpPr>
              <p:cNvPr id="694293" name="Line 21"/>
              <p:cNvSpPr>
                <a:spLocks noChangeShapeType="1"/>
              </p:cNvSpPr>
              <p:nvPr/>
            </p:nvSpPr>
            <p:spPr bwMode="auto">
              <a:xfrm flipH="1">
                <a:off x="1224" y="3022"/>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694294" name="Group 22"/>
            <p:cNvGrpSpPr>
              <a:grpSpLocks/>
            </p:cNvGrpSpPr>
            <p:nvPr/>
          </p:nvGrpSpPr>
          <p:grpSpPr bwMode="auto">
            <a:xfrm>
              <a:off x="3265" y="2750"/>
              <a:ext cx="681" cy="514"/>
              <a:chOff x="589" y="2704"/>
              <a:chExt cx="681" cy="514"/>
            </a:xfrm>
          </p:grpSpPr>
          <p:grpSp>
            <p:nvGrpSpPr>
              <p:cNvPr id="694295" name="Group 23"/>
              <p:cNvGrpSpPr>
                <a:grpSpLocks/>
              </p:cNvGrpSpPr>
              <p:nvPr/>
            </p:nvGrpSpPr>
            <p:grpSpPr bwMode="auto">
              <a:xfrm>
                <a:off x="589" y="2704"/>
                <a:ext cx="681" cy="453"/>
                <a:chOff x="793" y="2682"/>
                <a:chExt cx="681" cy="453"/>
              </a:xfrm>
            </p:grpSpPr>
            <p:grpSp>
              <p:nvGrpSpPr>
                <p:cNvPr id="694296" name="Group 24"/>
                <p:cNvGrpSpPr>
                  <a:grpSpLocks/>
                </p:cNvGrpSpPr>
                <p:nvPr/>
              </p:nvGrpSpPr>
              <p:grpSpPr bwMode="auto">
                <a:xfrm>
                  <a:off x="793" y="2682"/>
                  <a:ext cx="681" cy="453"/>
                  <a:chOff x="861" y="2678"/>
                  <a:chExt cx="794" cy="548"/>
                </a:xfrm>
              </p:grpSpPr>
              <p:grpSp>
                <p:nvGrpSpPr>
                  <p:cNvPr id="694297" name="Group 25"/>
                  <p:cNvGrpSpPr>
                    <a:grpSpLocks/>
                  </p:cNvGrpSpPr>
                  <p:nvPr/>
                </p:nvGrpSpPr>
                <p:grpSpPr bwMode="auto">
                  <a:xfrm>
                    <a:off x="861" y="2678"/>
                    <a:ext cx="636" cy="548"/>
                    <a:chOff x="748" y="1820"/>
                    <a:chExt cx="567" cy="476"/>
                  </a:xfrm>
                </p:grpSpPr>
                <p:sp>
                  <p:nvSpPr>
                    <p:cNvPr id="694298" name="Rectangle 26"/>
                    <p:cNvSpPr>
                      <a:spLocks noChangeArrowheads="1"/>
                    </p:cNvSpPr>
                    <p:nvPr/>
                  </p:nvSpPr>
                  <p:spPr bwMode="auto">
                    <a:xfrm>
                      <a:off x="816" y="1888"/>
                      <a:ext cx="499" cy="4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299" name="Line 27"/>
                    <p:cNvSpPr>
                      <a:spLocks noChangeShapeType="1"/>
                    </p:cNvSpPr>
                    <p:nvPr/>
                  </p:nvSpPr>
                  <p:spPr bwMode="auto">
                    <a:xfrm>
                      <a:off x="748" y="1820"/>
                      <a:ext cx="4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00" name="Line 28"/>
                    <p:cNvSpPr>
                      <a:spLocks noChangeShapeType="1"/>
                    </p:cNvSpPr>
                    <p:nvPr/>
                  </p:nvSpPr>
                  <p:spPr bwMode="auto">
                    <a:xfrm>
                      <a:off x="748" y="1820"/>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301" name="Text Box 29"/>
                  <p:cNvSpPr txBox="1">
                    <a:spLocks noChangeArrowheads="1"/>
                  </p:cNvSpPr>
                  <p:nvPr/>
                </p:nvSpPr>
                <p:spPr bwMode="auto">
                  <a:xfrm>
                    <a:off x="929" y="2728"/>
                    <a:ext cx="43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a:t>
                    </a:r>
                  </a:p>
                </p:txBody>
              </p:sp>
              <p:sp>
                <p:nvSpPr>
                  <p:cNvPr id="694302" name="Text Box 30"/>
                  <p:cNvSpPr txBox="1">
                    <a:spLocks noChangeArrowheads="1"/>
                  </p:cNvSpPr>
                  <p:nvPr/>
                </p:nvSpPr>
                <p:spPr bwMode="auto">
                  <a:xfrm>
                    <a:off x="1065" y="2863"/>
                    <a:ext cx="590"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顾客</a:t>
                    </a:r>
                  </a:p>
                </p:txBody>
              </p:sp>
            </p:grpSp>
            <p:sp>
              <p:nvSpPr>
                <p:cNvPr id="694303" name="Line 31"/>
                <p:cNvSpPr>
                  <a:spLocks noChangeShapeType="1"/>
                </p:cNvSpPr>
                <p:nvPr/>
              </p:nvSpPr>
              <p:spPr bwMode="auto">
                <a:xfrm flipH="1">
                  <a:off x="1224" y="3022"/>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304" name="Text Box 32"/>
              <p:cNvSpPr txBox="1">
                <a:spLocks noChangeArrowheads="1"/>
              </p:cNvSpPr>
              <p:nvPr/>
            </p:nvSpPr>
            <p:spPr bwMode="auto">
              <a:xfrm>
                <a:off x="998" y="3045"/>
                <a:ext cx="22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2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p>
            </p:txBody>
          </p:sp>
        </p:grpSp>
      </p:grpSp>
      <p:grpSp>
        <p:nvGrpSpPr>
          <p:cNvPr id="694305" name="Group 33"/>
          <p:cNvGrpSpPr>
            <a:grpSpLocks/>
          </p:cNvGrpSpPr>
          <p:nvPr/>
        </p:nvGrpSpPr>
        <p:grpSpPr bwMode="auto">
          <a:xfrm>
            <a:off x="5830888" y="1557114"/>
            <a:ext cx="3313112" cy="2124075"/>
            <a:chOff x="1292" y="2455"/>
            <a:chExt cx="2087" cy="1338"/>
          </a:xfrm>
        </p:grpSpPr>
        <p:sp>
          <p:nvSpPr>
            <p:cNvPr id="694306" name="AutoShape 34"/>
            <p:cNvSpPr>
              <a:spLocks noChangeArrowheads="1"/>
            </p:cNvSpPr>
            <p:nvPr/>
          </p:nvSpPr>
          <p:spPr bwMode="auto">
            <a:xfrm>
              <a:off x="1292" y="2455"/>
              <a:ext cx="1928" cy="1338"/>
            </a:xfrm>
            <a:prstGeom prst="wedgeRoundRectCallout">
              <a:avLst>
                <a:gd name="adj1" fmla="val -44866"/>
                <a:gd name="adj2" fmla="val 66593"/>
                <a:gd name="adj3" fmla="val 16667"/>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a:lstStyle/>
            <a:p>
              <a:endParaRPr lang="zh-CN"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694307" name="Group 35"/>
            <p:cNvGrpSpPr>
              <a:grpSpLocks/>
            </p:cNvGrpSpPr>
            <p:nvPr/>
          </p:nvGrpSpPr>
          <p:grpSpPr bwMode="auto">
            <a:xfrm>
              <a:off x="1338" y="2682"/>
              <a:ext cx="2041" cy="885"/>
              <a:chOff x="3787" y="2863"/>
              <a:chExt cx="2268" cy="885"/>
            </a:xfrm>
          </p:grpSpPr>
          <p:sp>
            <p:nvSpPr>
              <p:cNvPr id="694308" name="Rectangle 36"/>
              <p:cNvSpPr>
                <a:spLocks noChangeArrowheads="1"/>
              </p:cNvSpPr>
              <p:nvPr/>
            </p:nvSpPr>
            <p:spPr bwMode="auto">
              <a:xfrm>
                <a:off x="3787" y="2886"/>
                <a:ext cx="794" cy="8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09" name="Line 37"/>
              <p:cNvSpPr>
                <a:spLocks noChangeShapeType="1"/>
              </p:cNvSpPr>
              <p:nvPr/>
            </p:nvSpPr>
            <p:spPr bwMode="auto">
              <a:xfrm>
                <a:off x="3787" y="3067"/>
                <a:ext cx="7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10" name="Line 38"/>
              <p:cNvSpPr>
                <a:spLocks noChangeShapeType="1"/>
              </p:cNvSpPr>
              <p:nvPr/>
            </p:nvSpPr>
            <p:spPr bwMode="auto">
              <a:xfrm>
                <a:off x="3787" y="3543"/>
                <a:ext cx="79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11" name="Line 39"/>
              <p:cNvSpPr>
                <a:spLocks noChangeShapeType="1"/>
              </p:cNvSpPr>
              <p:nvPr/>
            </p:nvSpPr>
            <p:spPr bwMode="auto">
              <a:xfrm flipH="1">
                <a:off x="4400" y="2976"/>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12" name="Text Box 40"/>
              <p:cNvSpPr txBox="1">
                <a:spLocks noChangeArrowheads="1"/>
              </p:cNvSpPr>
              <p:nvPr/>
            </p:nvSpPr>
            <p:spPr bwMode="auto">
              <a:xfrm>
                <a:off x="4830" y="2863"/>
                <a:ext cx="9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标识部分</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a:t>
                </a: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数字</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p:txBody>
          </p:sp>
          <p:sp>
            <p:nvSpPr>
              <p:cNvPr id="694313" name="Line 41"/>
              <p:cNvSpPr>
                <a:spLocks noChangeShapeType="1"/>
              </p:cNvSpPr>
              <p:nvPr/>
            </p:nvSpPr>
            <p:spPr bwMode="auto">
              <a:xfrm flipH="1">
                <a:off x="4400" y="3312"/>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14" name="Text Box 42"/>
              <p:cNvSpPr txBox="1">
                <a:spLocks noChangeArrowheads="1"/>
              </p:cNvSpPr>
              <p:nvPr/>
            </p:nvSpPr>
            <p:spPr bwMode="auto">
              <a:xfrm>
                <a:off x="4830" y="3199"/>
                <a:ext cx="11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功能描述部分</a:t>
                </a:r>
              </a:p>
            </p:txBody>
          </p:sp>
          <p:sp>
            <p:nvSpPr>
              <p:cNvPr id="694315" name="Line 43"/>
              <p:cNvSpPr>
                <a:spLocks noChangeShapeType="1"/>
              </p:cNvSpPr>
              <p:nvPr/>
            </p:nvSpPr>
            <p:spPr bwMode="auto">
              <a:xfrm flipH="1">
                <a:off x="4400" y="3630"/>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16" name="Text Box 44"/>
              <p:cNvSpPr txBox="1">
                <a:spLocks noChangeArrowheads="1"/>
              </p:cNvSpPr>
              <p:nvPr/>
            </p:nvSpPr>
            <p:spPr bwMode="auto">
              <a:xfrm>
                <a:off x="4830" y="3517"/>
                <a:ext cx="12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功能执行部分</a:t>
                </a:r>
              </a:p>
            </p:txBody>
          </p:sp>
        </p:grpSp>
      </p:grpSp>
      <p:sp>
        <p:nvSpPr>
          <p:cNvPr id="694317" name="AutoShape 45"/>
          <p:cNvSpPr>
            <a:spLocks noChangeArrowheads="1"/>
          </p:cNvSpPr>
          <p:nvPr/>
        </p:nvSpPr>
        <p:spPr bwMode="auto">
          <a:xfrm>
            <a:off x="1943100" y="4473277"/>
            <a:ext cx="2665413" cy="2124075"/>
          </a:xfrm>
          <a:prstGeom prst="wedgeRoundRectCallout">
            <a:avLst>
              <a:gd name="adj1" fmla="val -60304"/>
              <a:gd name="adj2" fmla="val 30001"/>
              <a:gd name="adj3" fmla="val 16667"/>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a:lstStyle/>
          <a:p>
            <a:r>
              <a:rPr lang="en-US" altLang="zh-CN" sz="19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19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处理功能的输入和输出。箭头指向数据流动方向，数据流可以是信件、票据、也可以是电话等</a:t>
            </a:r>
          </a:p>
        </p:txBody>
      </p:sp>
      <p:grpSp>
        <p:nvGrpSpPr>
          <p:cNvPr id="694318" name="Group 46"/>
          <p:cNvGrpSpPr>
            <a:grpSpLocks/>
          </p:cNvGrpSpPr>
          <p:nvPr/>
        </p:nvGrpSpPr>
        <p:grpSpPr bwMode="auto">
          <a:xfrm>
            <a:off x="411536" y="3033117"/>
            <a:ext cx="6034089" cy="3421063"/>
            <a:chOff x="554" y="1774"/>
            <a:chExt cx="3801" cy="2155"/>
          </a:xfrm>
        </p:grpSpPr>
        <p:grpSp>
          <p:nvGrpSpPr>
            <p:cNvPr id="694319" name="Group 47"/>
            <p:cNvGrpSpPr>
              <a:grpSpLocks/>
            </p:cNvGrpSpPr>
            <p:nvPr/>
          </p:nvGrpSpPr>
          <p:grpSpPr bwMode="auto">
            <a:xfrm>
              <a:off x="680" y="1820"/>
              <a:ext cx="953" cy="707"/>
              <a:chOff x="680" y="1820"/>
              <a:chExt cx="953" cy="707"/>
            </a:xfrm>
          </p:grpSpPr>
          <p:grpSp>
            <p:nvGrpSpPr>
              <p:cNvPr id="694320" name="Group 48"/>
              <p:cNvGrpSpPr>
                <a:grpSpLocks/>
              </p:cNvGrpSpPr>
              <p:nvPr/>
            </p:nvGrpSpPr>
            <p:grpSpPr bwMode="auto">
              <a:xfrm>
                <a:off x="748" y="1820"/>
                <a:ext cx="567" cy="476"/>
                <a:chOff x="748" y="1820"/>
                <a:chExt cx="567" cy="476"/>
              </a:xfrm>
            </p:grpSpPr>
            <p:sp>
              <p:nvSpPr>
                <p:cNvPr id="694321" name="Rectangle 49"/>
                <p:cNvSpPr>
                  <a:spLocks noChangeArrowheads="1"/>
                </p:cNvSpPr>
                <p:nvPr/>
              </p:nvSpPr>
              <p:spPr bwMode="auto">
                <a:xfrm>
                  <a:off x="816" y="1888"/>
                  <a:ext cx="499" cy="4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22" name="Line 50"/>
                <p:cNvSpPr>
                  <a:spLocks noChangeShapeType="1"/>
                </p:cNvSpPr>
                <p:nvPr/>
              </p:nvSpPr>
              <p:spPr bwMode="auto">
                <a:xfrm>
                  <a:off x="748" y="1820"/>
                  <a:ext cx="4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23" name="Line 51"/>
                <p:cNvSpPr>
                  <a:spLocks noChangeShapeType="1"/>
                </p:cNvSpPr>
                <p:nvPr/>
              </p:nvSpPr>
              <p:spPr bwMode="auto">
                <a:xfrm>
                  <a:off x="748" y="1820"/>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324" name="Text Box 52"/>
              <p:cNvSpPr txBox="1">
                <a:spLocks noChangeArrowheads="1"/>
              </p:cNvSpPr>
              <p:nvPr/>
            </p:nvSpPr>
            <p:spPr bwMode="auto">
              <a:xfrm>
                <a:off x="680" y="2296"/>
                <a:ext cx="9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外部实体</a:t>
                </a:r>
              </a:p>
            </p:txBody>
          </p:sp>
        </p:grpSp>
        <p:grpSp>
          <p:nvGrpSpPr>
            <p:cNvPr id="694325" name="Group 53"/>
            <p:cNvGrpSpPr>
              <a:grpSpLocks/>
            </p:cNvGrpSpPr>
            <p:nvPr/>
          </p:nvGrpSpPr>
          <p:grpSpPr bwMode="auto">
            <a:xfrm>
              <a:off x="3311" y="1774"/>
              <a:ext cx="863" cy="889"/>
              <a:chOff x="3469" y="1820"/>
              <a:chExt cx="863" cy="889"/>
            </a:xfrm>
          </p:grpSpPr>
          <p:grpSp>
            <p:nvGrpSpPr>
              <p:cNvPr id="694326" name="Group 54"/>
              <p:cNvGrpSpPr>
                <a:grpSpLocks/>
              </p:cNvGrpSpPr>
              <p:nvPr/>
            </p:nvGrpSpPr>
            <p:grpSpPr bwMode="auto">
              <a:xfrm>
                <a:off x="3469" y="1820"/>
                <a:ext cx="636" cy="612"/>
                <a:chOff x="1315" y="2772"/>
                <a:chExt cx="907" cy="771"/>
              </a:xfrm>
            </p:grpSpPr>
            <p:sp>
              <p:nvSpPr>
                <p:cNvPr id="694327" name="Rectangle 55"/>
                <p:cNvSpPr>
                  <a:spLocks noChangeArrowheads="1"/>
                </p:cNvSpPr>
                <p:nvPr/>
              </p:nvSpPr>
              <p:spPr bwMode="auto">
                <a:xfrm>
                  <a:off x="1315" y="2772"/>
                  <a:ext cx="907" cy="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28" name="Line 56"/>
                <p:cNvSpPr>
                  <a:spLocks noChangeShapeType="1"/>
                </p:cNvSpPr>
                <p:nvPr/>
              </p:nvSpPr>
              <p:spPr bwMode="auto">
                <a:xfrm>
                  <a:off x="1315" y="2886"/>
                  <a:ext cx="9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29" name="Line 57"/>
                <p:cNvSpPr>
                  <a:spLocks noChangeShapeType="1"/>
                </p:cNvSpPr>
                <p:nvPr/>
              </p:nvSpPr>
              <p:spPr bwMode="auto">
                <a:xfrm>
                  <a:off x="1315" y="3407"/>
                  <a:ext cx="9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330" name="Text Box 58"/>
              <p:cNvSpPr txBox="1">
                <a:spLocks noChangeArrowheads="1"/>
              </p:cNvSpPr>
              <p:nvPr/>
            </p:nvSpPr>
            <p:spPr bwMode="auto">
              <a:xfrm>
                <a:off x="3493" y="2478"/>
                <a:ext cx="8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处理过程</a:t>
                </a:r>
              </a:p>
            </p:txBody>
          </p:sp>
        </p:grpSp>
        <p:grpSp>
          <p:nvGrpSpPr>
            <p:cNvPr id="694331" name="Group 59"/>
            <p:cNvGrpSpPr>
              <a:grpSpLocks/>
            </p:cNvGrpSpPr>
            <p:nvPr/>
          </p:nvGrpSpPr>
          <p:grpSpPr bwMode="auto">
            <a:xfrm>
              <a:off x="554" y="3565"/>
              <a:ext cx="1102" cy="364"/>
              <a:chOff x="554" y="3479"/>
              <a:chExt cx="1102" cy="364"/>
            </a:xfrm>
          </p:grpSpPr>
          <p:sp>
            <p:nvSpPr>
              <p:cNvPr id="694332" name="Line 60"/>
              <p:cNvSpPr>
                <a:spLocks noChangeShapeType="1"/>
              </p:cNvSpPr>
              <p:nvPr/>
            </p:nvSpPr>
            <p:spPr bwMode="auto">
              <a:xfrm>
                <a:off x="554" y="3479"/>
                <a:ext cx="108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33" name="Text Box 61"/>
              <p:cNvSpPr txBox="1">
                <a:spLocks noChangeArrowheads="1"/>
              </p:cNvSpPr>
              <p:nvPr/>
            </p:nvSpPr>
            <p:spPr bwMode="auto">
              <a:xfrm>
                <a:off x="635" y="3612"/>
                <a:ext cx="10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数据流</a:t>
                </a:r>
              </a:p>
            </p:txBody>
          </p:sp>
        </p:grpSp>
        <p:grpSp>
          <p:nvGrpSpPr>
            <p:cNvPr id="694334" name="Group 62"/>
            <p:cNvGrpSpPr>
              <a:grpSpLocks/>
            </p:cNvGrpSpPr>
            <p:nvPr/>
          </p:nvGrpSpPr>
          <p:grpSpPr bwMode="auto">
            <a:xfrm>
              <a:off x="3266" y="3449"/>
              <a:ext cx="1089" cy="480"/>
              <a:chOff x="3424" y="3317"/>
              <a:chExt cx="1089" cy="480"/>
            </a:xfrm>
          </p:grpSpPr>
          <p:sp>
            <p:nvSpPr>
              <p:cNvPr id="694335" name="Line 63"/>
              <p:cNvSpPr>
                <a:spLocks noChangeShapeType="1"/>
              </p:cNvSpPr>
              <p:nvPr/>
            </p:nvSpPr>
            <p:spPr bwMode="auto">
              <a:xfrm>
                <a:off x="3424" y="3317"/>
                <a:ext cx="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36" name="Line 64"/>
              <p:cNvSpPr>
                <a:spLocks noChangeShapeType="1"/>
              </p:cNvSpPr>
              <p:nvPr/>
            </p:nvSpPr>
            <p:spPr bwMode="auto">
              <a:xfrm>
                <a:off x="3424" y="3317"/>
                <a:ext cx="0"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37" name="Line 65"/>
              <p:cNvSpPr>
                <a:spLocks noChangeShapeType="1"/>
              </p:cNvSpPr>
              <p:nvPr/>
            </p:nvSpPr>
            <p:spPr bwMode="auto">
              <a:xfrm>
                <a:off x="3628" y="3317"/>
                <a:ext cx="0"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38" name="Line 66"/>
              <p:cNvSpPr>
                <a:spLocks noChangeShapeType="1"/>
              </p:cNvSpPr>
              <p:nvPr/>
            </p:nvSpPr>
            <p:spPr bwMode="auto">
              <a:xfrm>
                <a:off x="3424" y="3566"/>
                <a:ext cx="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39" name="Text Box 67"/>
              <p:cNvSpPr txBox="1">
                <a:spLocks noChangeArrowheads="1"/>
              </p:cNvSpPr>
              <p:nvPr/>
            </p:nvSpPr>
            <p:spPr bwMode="auto">
              <a:xfrm>
                <a:off x="3515" y="3566"/>
                <a:ext cx="9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数据存储</a:t>
                </a:r>
              </a:p>
            </p:txBody>
          </p:sp>
        </p:grpSp>
      </p:grpSp>
      <p:grpSp>
        <p:nvGrpSpPr>
          <p:cNvPr id="694340" name="Group 68"/>
          <p:cNvGrpSpPr>
            <a:grpSpLocks/>
          </p:cNvGrpSpPr>
          <p:nvPr/>
        </p:nvGrpSpPr>
        <p:grpSpPr bwMode="auto">
          <a:xfrm>
            <a:off x="6106312" y="4040807"/>
            <a:ext cx="2858176" cy="2124075"/>
            <a:chOff x="3469" y="2069"/>
            <a:chExt cx="1928" cy="1338"/>
          </a:xfrm>
        </p:grpSpPr>
        <p:sp>
          <p:nvSpPr>
            <p:cNvPr id="694341" name="AutoShape 69"/>
            <p:cNvSpPr>
              <a:spLocks noChangeArrowheads="1"/>
            </p:cNvSpPr>
            <p:nvPr/>
          </p:nvSpPr>
          <p:spPr bwMode="auto">
            <a:xfrm>
              <a:off x="3469" y="2069"/>
              <a:ext cx="1928" cy="1338"/>
            </a:xfrm>
            <a:prstGeom prst="wedgeRoundRectCallout">
              <a:avLst>
                <a:gd name="adj1" fmla="val -44866"/>
                <a:gd name="adj2" fmla="val 66593"/>
                <a:gd name="adj3" fmla="val 16667"/>
              </a:avLst>
            </a:prstGeom>
            <a:solidFill>
              <a:schemeClr val="accent1"/>
            </a:solidFill>
            <a:ln w="9525">
              <a:solidFill>
                <a:schemeClr val="tx1"/>
              </a:solidFill>
              <a:miter lim="800000"/>
              <a:headEnd/>
              <a:tailEnd/>
            </a:ln>
            <a:effectLst>
              <a:outerShdw dist="107763" dir="2700000" algn="ctr" rotWithShape="0">
                <a:schemeClr val="bg2">
                  <a:alpha val="50000"/>
                </a:schemeClr>
              </a:outerShdw>
            </a:effectLst>
          </p:spPr>
          <p:txBody>
            <a:bodyPr/>
            <a:lstStyle/>
            <a:p>
              <a:r>
                <a:rPr lang="en-US" altLang="zh-CN" sz="19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19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数据保存的地方（数据存储的逻辑描述）为了区分和引用方便加上标识（</a:t>
              </a:r>
              <a:r>
                <a:rPr lang="en-US" altLang="zh-CN" sz="19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a:t>
              </a:r>
              <a:r>
                <a:rPr lang="zh-CN" altLang="en-US" sz="19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＋数字）。</a:t>
              </a:r>
            </a:p>
          </p:txBody>
        </p:sp>
        <p:grpSp>
          <p:nvGrpSpPr>
            <p:cNvPr id="694342" name="Group 70"/>
            <p:cNvGrpSpPr>
              <a:grpSpLocks/>
            </p:cNvGrpSpPr>
            <p:nvPr/>
          </p:nvGrpSpPr>
          <p:grpSpPr bwMode="auto">
            <a:xfrm>
              <a:off x="3878" y="2976"/>
              <a:ext cx="1088" cy="249"/>
              <a:chOff x="2018" y="3589"/>
              <a:chExt cx="1088" cy="249"/>
            </a:xfrm>
          </p:grpSpPr>
          <p:grpSp>
            <p:nvGrpSpPr>
              <p:cNvPr id="694343" name="Group 71"/>
              <p:cNvGrpSpPr>
                <a:grpSpLocks/>
              </p:cNvGrpSpPr>
              <p:nvPr/>
            </p:nvGrpSpPr>
            <p:grpSpPr bwMode="auto">
              <a:xfrm>
                <a:off x="2040" y="3589"/>
                <a:ext cx="885" cy="249"/>
                <a:chOff x="2041" y="3748"/>
                <a:chExt cx="885" cy="249"/>
              </a:xfrm>
            </p:grpSpPr>
            <p:sp>
              <p:nvSpPr>
                <p:cNvPr id="694344" name="Line 72"/>
                <p:cNvSpPr>
                  <a:spLocks noChangeShapeType="1"/>
                </p:cNvSpPr>
                <p:nvPr/>
              </p:nvSpPr>
              <p:spPr bwMode="auto">
                <a:xfrm>
                  <a:off x="2041" y="3748"/>
                  <a:ext cx="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45" name="Line 73"/>
                <p:cNvSpPr>
                  <a:spLocks noChangeShapeType="1"/>
                </p:cNvSpPr>
                <p:nvPr/>
              </p:nvSpPr>
              <p:spPr bwMode="auto">
                <a:xfrm>
                  <a:off x="2041" y="3748"/>
                  <a:ext cx="0"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46" name="Line 74"/>
                <p:cNvSpPr>
                  <a:spLocks noChangeShapeType="1"/>
                </p:cNvSpPr>
                <p:nvPr/>
              </p:nvSpPr>
              <p:spPr bwMode="auto">
                <a:xfrm>
                  <a:off x="2245" y="3748"/>
                  <a:ext cx="0" cy="2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94347" name="Line 75"/>
                <p:cNvSpPr>
                  <a:spLocks noChangeShapeType="1"/>
                </p:cNvSpPr>
                <p:nvPr/>
              </p:nvSpPr>
              <p:spPr bwMode="auto">
                <a:xfrm>
                  <a:off x="2041" y="3997"/>
                  <a:ext cx="88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694348" name="Text Box 76"/>
              <p:cNvSpPr txBox="1">
                <a:spLocks noChangeArrowheads="1"/>
              </p:cNvSpPr>
              <p:nvPr/>
            </p:nvSpPr>
            <p:spPr bwMode="auto">
              <a:xfrm>
                <a:off x="2018" y="3607"/>
                <a:ext cx="10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D1  </a:t>
                </a: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产品记录</a:t>
                </a:r>
              </a:p>
            </p:txBody>
          </p:sp>
        </p:grpSp>
      </p:grpSp>
      <p:sp>
        <p:nvSpPr>
          <p:cNvPr id="78"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
        <p:nvSpPr>
          <p:cNvPr id="79"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数据流图符合</a:t>
            </a:r>
            <a:endParaRPr lang="zh-CN" altLang="en-US" dirty="0"/>
          </a:p>
        </p:txBody>
      </p:sp>
    </p:spTree>
    <p:extLst>
      <p:ext uri="{BB962C8B-B14F-4D97-AF65-F5344CB8AC3E}">
        <p14:creationId xmlns:p14="http://schemas.microsoft.com/office/powerpoint/2010/main" val="4141122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4275"/>
                                        </p:tgtEl>
                                        <p:attrNameLst>
                                          <p:attrName>style.visibility</p:attrName>
                                        </p:attrNameLst>
                                      </p:cBhvr>
                                      <p:to>
                                        <p:strVal val="visible"/>
                                      </p:to>
                                    </p:set>
                                    <p:anim calcmode="lin" valueType="num">
                                      <p:cBhvr additive="base">
                                        <p:cTn id="7" dur="500" fill="hold"/>
                                        <p:tgtEl>
                                          <p:spTgt spid="694275"/>
                                        </p:tgtEl>
                                        <p:attrNameLst>
                                          <p:attrName>ppt_x</p:attrName>
                                        </p:attrNameLst>
                                      </p:cBhvr>
                                      <p:tavLst>
                                        <p:tav tm="0">
                                          <p:val>
                                            <p:strVal val="#ppt_x"/>
                                          </p:val>
                                        </p:tav>
                                        <p:tav tm="100000">
                                          <p:val>
                                            <p:strVal val="#ppt_x"/>
                                          </p:val>
                                        </p:tav>
                                      </p:tavLst>
                                    </p:anim>
                                    <p:anim calcmode="lin" valueType="num">
                                      <p:cBhvr additive="base">
                                        <p:cTn id="8" dur="500" fill="hold"/>
                                        <p:tgtEl>
                                          <p:spTgt spid="6942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694318"/>
                                        </p:tgtEl>
                                        <p:attrNameLst>
                                          <p:attrName>style.visibility</p:attrName>
                                        </p:attrNameLst>
                                      </p:cBhvr>
                                      <p:to>
                                        <p:strVal val="visible"/>
                                      </p:to>
                                    </p:set>
                                    <p:animEffect transition="in" filter="dissolve">
                                      <p:cBhvr>
                                        <p:cTn id="13" dur="500"/>
                                        <p:tgtEl>
                                          <p:spTgt spid="69431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694276"/>
                                        </p:tgtEl>
                                        <p:attrNameLst>
                                          <p:attrName>style.visibility</p:attrName>
                                        </p:attrNameLst>
                                      </p:cBhvr>
                                      <p:to>
                                        <p:strVal val="visible"/>
                                      </p:to>
                                    </p:set>
                                    <p:animEffect transition="in" filter="dissolve">
                                      <p:cBhvr>
                                        <p:cTn id="18" dur="500"/>
                                        <p:tgtEl>
                                          <p:spTgt spid="69427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694305"/>
                                        </p:tgtEl>
                                        <p:attrNameLst>
                                          <p:attrName>style.visibility</p:attrName>
                                        </p:attrNameLst>
                                      </p:cBhvr>
                                      <p:to>
                                        <p:strVal val="visible"/>
                                      </p:to>
                                    </p:set>
                                    <p:animEffect transition="in" filter="dissolve">
                                      <p:cBhvr>
                                        <p:cTn id="23" dur="500"/>
                                        <p:tgtEl>
                                          <p:spTgt spid="69430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94317"/>
                                        </p:tgtEl>
                                        <p:attrNameLst>
                                          <p:attrName>style.visibility</p:attrName>
                                        </p:attrNameLst>
                                      </p:cBhvr>
                                      <p:to>
                                        <p:strVal val="visible"/>
                                      </p:to>
                                    </p:set>
                                    <p:animEffect transition="in" filter="dissolve">
                                      <p:cBhvr>
                                        <p:cTn id="28" dur="500"/>
                                        <p:tgtEl>
                                          <p:spTgt spid="69431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694340"/>
                                        </p:tgtEl>
                                        <p:attrNameLst>
                                          <p:attrName>style.visibility</p:attrName>
                                        </p:attrNameLst>
                                      </p:cBhvr>
                                      <p:to>
                                        <p:strVal val="visible"/>
                                      </p:to>
                                    </p:set>
                                    <p:animEffect transition="in" filter="dissolve">
                                      <p:cBhvr>
                                        <p:cTn id="33" dur="500"/>
                                        <p:tgtEl>
                                          <p:spTgt spid="69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5" grpId="0"/>
      <p:bldP spid="69431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68313" y="1484784"/>
            <a:ext cx="8135937" cy="4721076"/>
          </a:xfrm>
        </p:spPr>
        <p:txBody>
          <a:bodyPr/>
          <a:lstStyle/>
          <a:p>
            <a:r>
              <a:rPr lang="zh-CN" altLang="en-US" dirty="0"/>
              <a:t>数据流图支持用结构化、分层和自上而下的方法来描述系统的</a:t>
            </a:r>
            <a:r>
              <a:rPr lang="zh-CN" altLang="en-US" dirty="0">
                <a:solidFill>
                  <a:srgbClr val="FF0000"/>
                </a:solidFill>
              </a:rPr>
              <a:t>功能需求</a:t>
            </a:r>
          </a:p>
          <a:p>
            <a:r>
              <a:rPr lang="zh-CN" altLang="en-US" dirty="0" smtClean="0"/>
              <a:t>步骤：</a:t>
            </a:r>
            <a:endParaRPr lang="en-US" altLang="zh-CN" dirty="0" smtClean="0"/>
          </a:p>
          <a:p>
            <a:pPr lvl="1" eaLnBrk="1" hangingPunct="1">
              <a:buSzPct val="120000"/>
            </a:pPr>
            <a:r>
              <a:rPr lang="zh-CN" altLang="en-US" sz="2400" kern="1200" dirty="0" smtClean="0">
                <a:solidFill>
                  <a:srgbClr val="FF0000"/>
                </a:solidFill>
              </a:rPr>
              <a:t>顶层图。</a:t>
            </a:r>
            <a:r>
              <a:rPr lang="zh-CN" altLang="en-US" sz="2400" kern="1200" dirty="0" smtClean="0"/>
              <a:t>从</a:t>
            </a:r>
            <a:r>
              <a:rPr lang="zh-CN" altLang="en-US" sz="2400" kern="1200" dirty="0"/>
              <a:t>系统的角度，粗线条的概略描写系统的输入数据流和输出数据流，以及各数据流对应的外部实体，作为系统最高层次的处理，生成</a:t>
            </a:r>
            <a:r>
              <a:rPr lang="zh-CN" altLang="en-US" sz="2400" kern="1200" dirty="0">
                <a:solidFill>
                  <a:srgbClr val="FF0000"/>
                </a:solidFill>
              </a:rPr>
              <a:t>顶层数据流图</a:t>
            </a:r>
            <a:r>
              <a:rPr lang="zh-CN" altLang="en-US" sz="2400" kern="1200" dirty="0"/>
              <a:t>。在系统可行性分析中，通常都会使用到顶层数据流图。</a:t>
            </a:r>
          </a:p>
          <a:p>
            <a:pPr lvl="1" eaLnBrk="1" hangingPunct="1">
              <a:buSzPct val="120000"/>
            </a:pPr>
            <a:r>
              <a:rPr lang="zh-CN" altLang="en-US" sz="2400" kern="1200" dirty="0">
                <a:solidFill>
                  <a:srgbClr val="FF0000"/>
                </a:solidFill>
              </a:rPr>
              <a:t>分层图。</a:t>
            </a:r>
            <a:r>
              <a:rPr lang="zh-CN" altLang="en-US" sz="2400" kern="1200" dirty="0" smtClean="0"/>
              <a:t>分析</a:t>
            </a:r>
            <a:r>
              <a:rPr lang="zh-CN" altLang="en-US" sz="2400" kern="1200" dirty="0"/>
              <a:t>师就可以自上而下、逐层将系统细分为一连串的</a:t>
            </a:r>
            <a:r>
              <a:rPr lang="zh-CN" altLang="en-US" sz="2400" kern="1200" dirty="0" smtClean="0"/>
              <a:t>处理</a:t>
            </a:r>
            <a:endParaRPr lang="en-US" altLang="zh-CN" sz="2400" kern="1200" dirty="0" smtClean="0"/>
          </a:p>
        </p:txBody>
      </p:sp>
      <p:sp>
        <p:nvSpPr>
          <p:cNvPr id="4"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创建数据流图</a:t>
            </a:r>
            <a:endParaRPr lang="zh-CN" altLang="en-US" dirty="0"/>
          </a:p>
        </p:txBody>
      </p:sp>
      <p:sp>
        <p:nvSpPr>
          <p:cNvPr id="6"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1461456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323850" y="1700808"/>
            <a:ext cx="8569325" cy="4607917"/>
          </a:xfrm>
        </p:spPr>
        <p:txBody>
          <a:bodyPr/>
          <a:lstStyle/>
          <a:p>
            <a:pPr>
              <a:lnSpc>
                <a:spcPct val="90000"/>
              </a:lnSpc>
            </a:pPr>
            <a:r>
              <a:rPr lang="zh-CN" altLang="en-US" sz="2800" dirty="0">
                <a:solidFill>
                  <a:srgbClr val="0000FF"/>
                </a:solidFill>
              </a:rPr>
              <a:t>系统顶层</a:t>
            </a:r>
            <a:r>
              <a:rPr lang="zh-CN" altLang="en-US" sz="2800" dirty="0" smtClean="0">
                <a:solidFill>
                  <a:srgbClr val="0000FF"/>
                </a:solidFill>
              </a:rPr>
              <a:t>数据流图</a:t>
            </a:r>
            <a:endParaRPr lang="zh-CN" altLang="en-US" sz="2800" dirty="0">
              <a:solidFill>
                <a:srgbClr val="0000FF"/>
              </a:solidFill>
            </a:endParaRPr>
          </a:p>
          <a:p>
            <a:pPr lvl="1">
              <a:lnSpc>
                <a:spcPct val="100000"/>
              </a:lnSpc>
            </a:pPr>
            <a:r>
              <a:rPr lang="zh-CN" altLang="en-US" sz="2400" dirty="0" smtClean="0">
                <a:solidFill>
                  <a:srgbClr val="FF0000"/>
                </a:solidFill>
              </a:rPr>
              <a:t>方法</a:t>
            </a:r>
            <a:r>
              <a:rPr lang="zh-CN" altLang="en-US" sz="2400" dirty="0">
                <a:solidFill>
                  <a:srgbClr val="FF0000"/>
                </a:solidFill>
              </a:rPr>
              <a:t>：</a:t>
            </a:r>
            <a:r>
              <a:rPr lang="zh-CN" altLang="en-US" sz="2400" dirty="0" smtClean="0"/>
              <a:t>是</a:t>
            </a:r>
            <a:r>
              <a:rPr lang="zh-CN" altLang="en-US" sz="2400" dirty="0"/>
              <a:t>将整个系统看着是一个大</a:t>
            </a:r>
            <a:r>
              <a:rPr lang="zh-CN" altLang="en-US" sz="2400" dirty="0" smtClean="0"/>
              <a:t>的过程（加工，处理逻辑），</a:t>
            </a:r>
            <a:r>
              <a:rPr lang="zh-CN" altLang="en-US" sz="2400" dirty="0"/>
              <a:t>然后根据系统从外界的哪些源接受哪些数据流，以及系统的哪些数据流送到外界的哪些目的地，就可以得到系统的输入</a:t>
            </a:r>
            <a:r>
              <a:rPr lang="en-US" altLang="zh-CN" sz="2400" dirty="0"/>
              <a:t>/</a:t>
            </a:r>
            <a:r>
              <a:rPr lang="zh-CN" altLang="en-US" sz="2400" dirty="0"/>
              <a:t>输出</a:t>
            </a:r>
            <a:r>
              <a:rPr lang="zh-CN" altLang="en-US" sz="2400" dirty="0" smtClean="0"/>
              <a:t>图，</a:t>
            </a:r>
            <a:r>
              <a:rPr lang="zh-CN" altLang="en-US" sz="2400" dirty="0" smtClean="0">
                <a:ea typeface="黑体" pitchFamily="49" charset="-122"/>
              </a:rPr>
              <a:t>得到</a:t>
            </a:r>
            <a:r>
              <a:rPr lang="en-US" altLang="zh-CN" sz="2400" dirty="0">
                <a:ea typeface="黑体" pitchFamily="49" charset="-122"/>
              </a:rPr>
              <a:t>0</a:t>
            </a:r>
            <a:r>
              <a:rPr lang="zh-CN" altLang="en-US" sz="2400" dirty="0">
                <a:ea typeface="黑体" pitchFamily="49" charset="-122"/>
              </a:rPr>
              <a:t>层</a:t>
            </a:r>
            <a:r>
              <a:rPr lang="zh-CN" altLang="en-US" sz="2400" dirty="0" smtClean="0">
                <a:ea typeface="黑体" pitchFamily="49" charset="-122"/>
              </a:rPr>
              <a:t>图</a:t>
            </a:r>
            <a:r>
              <a:rPr lang="zh-CN" altLang="en-US" sz="2400" dirty="0"/>
              <a:t>；</a:t>
            </a:r>
            <a:endParaRPr lang="en-US" altLang="zh-CN" sz="2400" dirty="0" smtClean="0">
              <a:ea typeface="黑体" pitchFamily="49" charset="-122"/>
            </a:endParaRPr>
          </a:p>
          <a:p>
            <a:pPr lvl="1">
              <a:lnSpc>
                <a:spcPct val="100000"/>
              </a:lnSpc>
            </a:pPr>
            <a:r>
              <a:rPr lang="zh-CN" altLang="en-US" sz="2400" dirty="0" smtClean="0"/>
              <a:t>顶层</a:t>
            </a:r>
            <a:r>
              <a:rPr lang="zh-CN" altLang="en-US" sz="2400" dirty="0"/>
              <a:t>图只包含一</a:t>
            </a:r>
            <a:r>
              <a:rPr lang="zh-CN" altLang="en-US" sz="2400" dirty="0" smtClean="0"/>
              <a:t>个过程（过程名</a:t>
            </a:r>
            <a:r>
              <a:rPr lang="zh-CN" altLang="en-US" sz="2400" dirty="0"/>
              <a:t>即为系统名）</a:t>
            </a:r>
            <a:r>
              <a:rPr lang="en-US" altLang="zh-CN" sz="2400" dirty="0"/>
              <a:t>;</a:t>
            </a:r>
          </a:p>
          <a:p>
            <a:pPr lvl="1">
              <a:lnSpc>
                <a:spcPct val="100000"/>
              </a:lnSpc>
            </a:pPr>
            <a:r>
              <a:rPr lang="zh-CN" altLang="en-US" sz="2400" dirty="0" smtClean="0"/>
              <a:t>顶层</a:t>
            </a:r>
            <a:r>
              <a:rPr lang="zh-CN" altLang="en-US" sz="2400" dirty="0"/>
              <a:t>图描述系统与外部实体之间的数据流；</a:t>
            </a:r>
          </a:p>
          <a:p>
            <a:pPr lvl="1">
              <a:lnSpc>
                <a:spcPct val="100000"/>
              </a:lnSpc>
            </a:pPr>
            <a:r>
              <a:rPr lang="zh-CN" altLang="en-US" sz="2400" dirty="0" smtClean="0"/>
              <a:t>顶层</a:t>
            </a:r>
            <a:r>
              <a:rPr lang="zh-CN" altLang="en-US" sz="2400" dirty="0"/>
              <a:t>图只有一张</a:t>
            </a:r>
            <a:r>
              <a:rPr lang="zh-CN" altLang="en-US" sz="2400" dirty="0" smtClean="0"/>
              <a:t>。</a:t>
            </a:r>
            <a:endParaRPr lang="en-US" altLang="zh-CN" sz="2400" dirty="0" smtClean="0"/>
          </a:p>
          <a:p>
            <a:pPr lvl="1">
              <a:lnSpc>
                <a:spcPct val="100000"/>
              </a:lnSpc>
            </a:pPr>
            <a:r>
              <a:rPr lang="zh-CN" altLang="en-US" sz="2400" dirty="0" smtClean="0">
                <a:solidFill>
                  <a:srgbClr val="FF0000"/>
                </a:solidFill>
              </a:rPr>
              <a:t>关联图</a:t>
            </a:r>
            <a:endParaRPr lang="zh-CN" altLang="en-US" sz="2400" dirty="0">
              <a:solidFill>
                <a:srgbClr val="FF0000"/>
              </a:solidFill>
            </a:endParaRPr>
          </a:p>
          <a:p>
            <a:pPr lvl="1">
              <a:lnSpc>
                <a:spcPct val="90000"/>
              </a:lnSpc>
            </a:pPr>
            <a:endParaRPr lang="en-US" altLang="zh-CN" dirty="0" smtClean="0"/>
          </a:p>
          <a:p>
            <a:pPr marL="1260475" lvl="2" indent="0">
              <a:lnSpc>
                <a:spcPct val="90000"/>
              </a:lnSpc>
              <a:buNone/>
            </a:pPr>
            <a:endParaRPr lang="zh-CN" altLang="en-US" sz="2000" dirty="0"/>
          </a:p>
        </p:txBody>
      </p:sp>
      <p:sp>
        <p:nvSpPr>
          <p:cNvPr id="5"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创建数据流图</a:t>
            </a:r>
            <a:endParaRPr lang="zh-CN" altLang="en-US" dirty="0"/>
          </a:p>
        </p:txBody>
      </p:sp>
      <p:sp>
        <p:nvSpPr>
          <p:cNvPr id="6"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3968689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97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323850" y="1556792"/>
            <a:ext cx="8569325" cy="4464348"/>
          </a:xfrm>
        </p:spPr>
        <p:txBody>
          <a:bodyPr/>
          <a:lstStyle/>
          <a:p>
            <a:pPr algn="just">
              <a:lnSpc>
                <a:spcPct val="90000"/>
              </a:lnSpc>
            </a:pPr>
            <a:r>
              <a:rPr lang="zh-CN" altLang="en-US" sz="2800" dirty="0">
                <a:solidFill>
                  <a:srgbClr val="0000FF"/>
                </a:solidFill>
                <a:ea typeface="黑体" pitchFamily="49" charset="-122"/>
              </a:rPr>
              <a:t>系统分层数据流图</a:t>
            </a:r>
          </a:p>
          <a:p>
            <a:pPr lvl="1" algn="just">
              <a:lnSpc>
                <a:spcPct val="90000"/>
              </a:lnSpc>
            </a:pPr>
            <a:r>
              <a:rPr lang="en-US" altLang="zh-CN" sz="2400" dirty="0">
                <a:solidFill>
                  <a:srgbClr val="FF0000"/>
                </a:solidFill>
                <a:ea typeface="黑体" pitchFamily="49" charset="-122"/>
              </a:rPr>
              <a:t>1</a:t>
            </a:r>
            <a:r>
              <a:rPr lang="zh-CN" altLang="en-US" sz="2400" dirty="0" smtClean="0">
                <a:solidFill>
                  <a:srgbClr val="FF0000"/>
                </a:solidFill>
                <a:ea typeface="黑体" pitchFamily="49" charset="-122"/>
              </a:rPr>
              <a:t>层</a:t>
            </a:r>
            <a:r>
              <a:rPr lang="zh-CN" altLang="en-US" sz="2400" dirty="0">
                <a:solidFill>
                  <a:srgbClr val="FF0000"/>
                </a:solidFill>
                <a:ea typeface="黑体" pitchFamily="49" charset="-122"/>
              </a:rPr>
              <a:t>图</a:t>
            </a:r>
          </a:p>
          <a:p>
            <a:pPr lvl="2" algn="just">
              <a:lnSpc>
                <a:spcPct val="90000"/>
              </a:lnSpc>
            </a:pPr>
            <a:r>
              <a:rPr lang="zh-CN" altLang="en-US" dirty="0"/>
              <a:t>从系统顶层图开始，</a:t>
            </a:r>
            <a:r>
              <a:rPr kumimoji="1" lang="zh-CN" altLang="en-US" dirty="0" smtClean="0"/>
              <a:t>分解</a:t>
            </a:r>
            <a:r>
              <a:rPr kumimoji="1" lang="zh-CN" altLang="en-US" dirty="0"/>
              <a:t>顶层图为若干</a:t>
            </a:r>
            <a:r>
              <a:rPr kumimoji="1" lang="zh-CN" altLang="en-US" dirty="0" smtClean="0"/>
              <a:t>个过程，</a:t>
            </a:r>
            <a:r>
              <a:rPr kumimoji="1" lang="zh-CN" altLang="en-US" dirty="0"/>
              <a:t>系统有几个功能，就分解为几</a:t>
            </a:r>
            <a:r>
              <a:rPr kumimoji="1" lang="zh-CN" altLang="en-US" dirty="0" smtClean="0"/>
              <a:t>个过程（加工）；</a:t>
            </a:r>
            <a:endParaRPr kumimoji="1" lang="zh-CN" altLang="en-US" dirty="0"/>
          </a:p>
          <a:p>
            <a:pPr lvl="2" algn="just">
              <a:lnSpc>
                <a:spcPct val="90000"/>
              </a:lnSpc>
            </a:pPr>
            <a:r>
              <a:rPr lang="zh-CN" altLang="en-US" dirty="0" smtClean="0"/>
              <a:t>用</a:t>
            </a:r>
            <a:r>
              <a:rPr lang="zh-CN" altLang="en-US" dirty="0"/>
              <a:t>数据流将这些</a:t>
            </a:r>
            <a:r>
              <a:rPr lang="zh-CN" altLang="en-US" dirty="0" smtClean="0"/>
              <a:t>子过程连接</a:t>
            </a:r>
            <a:r>
              <a:rPr lang="zh-CN" altLang="en-US" dirty="0"/>
              <a:t>起来，使得顶层图中的输入数据流在流经这一连串的</a:t>
            </a:r>
            <a:r>
              <a:rPr lang="zh-CN" altLang="en-US" dirty="0" smtClean="0"/>
              <a:t>子过程处理</a:t>
            </a:r>
            <a:r>
              <a:rPr lang="zh-CN" altLang="en-US" dirty="0"/>
              <a:t>后，变换成顶层图中的输出数据流</a:t>
            </a:r>
          </a:p>
          <a:p>
            <a:pPr lvl="2" algn="just">
              <a:lnSpc>
                <a:spcPct val="90000"/>
              </a:lnSpc>
            </a:pPr>
            <a:r>
              <a:rPr lang="zh-CN" altLang="en-US" dirty="0"/>
              <a:t>这张经过第一次分解的数据流图</a:t>
            </a:r>
            <a:r>
              <a:rPr lang="zh-CN" altLang="en-US" dirty="0" smtClean="0"/>
              <a:t>成为</a:t>
            </a:r>
            <a:r>
              <a:rPr lang="en-US" altLang="zh-CN" dirty="0"/>
              <a:t>1</a:t>
            </a:r>
            <a:r>
              <a:rPr lang="zh-CN" altLang="en-US" dirty="0" smtClean="0"/>
              <a:t>层图</a:t>
            </a:r>
            <a:endParaRPr lang="en-US" altLang="zh-CN" dirty="0" smtClean="0"/>
          </a:p>
          <a:p>
            <a:pPr lvl="2" algn="just">
              <a:lnSpc>
                <a:spcPct val="90000"/>
              </a:lnSpc>
            </a:pPr>
            <a:r>
              <a:rPr kumimoji="1" lang="zh-CN" altLang="en-US" dirty="0"/>
              <a:t>第二层图只有一张</a:t>
            </a:r>
            <a:r>
              <a:rPr kumimoji="1" lang="en-US" altLang="zh-CN" dirty="0"/>
              <a:t>, </a:t>
            </a:r>
            <a:r>
              <a:rPr kumimoji="1" lang="zh-CN" altLang="en-US" dirty="0"/>
              <a:t>图中的加工号为“１</a:t>
            </a:r>
            <a:r>
              <a:rPr kumimoji="1" lang="en-US" altLang="zh-CN" dirty="0"/>
              <a:t>,</a:t>
            </a:r>
            <a:r>
              <a:rPr kumimoji="1" lang="zh-CN" altLang="en-US" dirty="0"/>
              <a:t>２</a:t>
            </a:r>
            <a:r>
              <a:rPr kumimoji="1" lang="en-US" altLang="zh-CN" dirty="0"/>
              <a:t>,…</a:t>
            </a:r>
            <a:r>
              <a:rPr kumimoji="1" lang="zh-CN" altLang="en-US" dirty="0"/>
              <a:t>，</a:t>
            </a:r>
            <a:r>
              <a:rPr kumimoji="1" lang="en-US" altLang="zh-CN" dirty="0"/>
              <a:t>n ”</a:t>
            </a:r>
            <a:endParaRPr lang="zh-CN" altLang="en-US" dirty="0" smtClean="0"/>
          </a:p>
          <a:p>
            <a:pPr lvl="1" algn="just">
              <a:lnSpc>
                <a:spcPct val="90000"/>
              </a:lnSpc>
            </a:pPr>
            <a:r>
              <a:rPr lang="en-US" altLang="zh-CN" sz="2400" dirty="0">
                <a:solidFill>
                  <a:srgbClr val="FF0000"/>
                </a:solidFill>
              </a:rPr>
              <a:t>n</a:t>
            </a:r>
            <a:r>
              <a:rPr lang="zh-CN" altLang="en-US" sz="2400" dirty="0" smtClean="0">
                <a:solidFill>
                  <a:srgbClr val="FF0000"/>
                </a:solidFill>
              </a:rPr>
              <a:t>层图</a:t>
            </a:r>
          </a:p>
          <a:p>
            <a:pPr lvl="2" algn="just">
              <a:lnSpc>
                <a:spcPct val="90000"/>
              </a:lnSpc>
            </a:pPr>
            <a:r>
              <a:rPr lang="zh-CN" altLang="en-US" dirty="0" smtClean="0"/>
              <a:t>从某个层次的数据流图开始，通过对该层数据流图的</a:t>
            </a:r>
            <a:r>
              <a:rPr lang="zh-CN" altLang="en-US" dirty="0"/>
              <a:t>过程</a:t>
            </a:r>
            <a:r>
              <a:rPr lang="zh-CN" altLang="en-US" dirty="0" smtClean="0"/>
              <a:t>进行分解，就可以得到下一层的数据流图</a:t>
            </a:r>
          </a:p>
          <a:p>
            <a:pPr lvl="2" algn="just">
              <a:lnSpc>
                <a:spcPct val="90000"/>
              </a:lnSpc>
            </a:pPr>
            <a:r>
              <a:rPr lang="zh-CN" altLang="en-US" dirty="0" smtClean="0"/>
              <a:t>下一层数据流图中的过程也比上一层图中的过程小</a:t>
            </a:r>
          </a:p>
          <a:p>
            <a:pPr marL="1260475" lvl="2" indent="0" algn="just">
              <a:lnSpc>
                <a:spcPct val="90000"/>
              </a:lnSpc>
              <a:buNone/>
            </a:pPr>
            <a:endParaRPr lang="zh-CN" altLang="en-US" dirty="0" smtClean="0">
              <a:ea typeface="黑体" pitchFamily="49" charset="-122"/>
            </a:endParaRPr>
          </a:p>
        </p:txBody>
      </p:sp>
      <p:sp>
        <p:nvSpPr>
          <p:cNvPr id="5"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创建数据流图</a:t>
            </a:r>
            <a:endParaRPr lang="zh-CN" altLang="en-US" dirty="0"/>
          </a:p>
        </p:txBody>
      </p:sp>
      <p:sp>
        <p:nvSpPr>
          <p:cNvPr id="6"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1817484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01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60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0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60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6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828501"/>
            <a:ext cx="8305800"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6819" name="Text Box 3"/>
          <p:cNvSpPr txBox="1">
            <a:spLocks noChangeArrowheads="1"/>
          </p:cNvSpPr>
          <p:nvPr/>
        </p:nvSpPr>
        <p:spPr bwMode="auto">
          <a:xfrm>
            <a:off x="3284538" y="6322838"/>
            <a:ext cx="2570162" cy="49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78872" tIns="39436" rIns="78872" bIns="39436">
            <a:spAutoFit/>
          </a:bodyPr>
          <a:lstStyle>
            <a:lvl1pPr algn="l" defTabSz="787400">
              <a:defRPr kumimoji="1" sz="2400">
                <a:solidFill>
                  <a:schemeClr val="tx1"/>
                </a:solidFill>
                <a:latin typeface="Times New Roman" pitchFamily="18" charset="0"/>
                <a:ea typeface="宋体" pitchFamily="2" charset="-122"/>
              </a:defRPr>
            </a:lvl1pPr>
            <a:lvl2pPr marL="393700" algn="l" defTabSz="787400">
              <a:defRPr kumimoji="1" sz="2400">
                <a:solidFill>
                  <a:schemeClr val="tx1"/>
                </a:solidFill>
                <a:latin typeface="Times New Roman" pitchFamily="18" charset="0"/>
                <a:ea typeface="宋体" pitchFamily="2" charset="-122"/>
              </a:defRPr>
            </a:lvl2pPr>
            <a:lvl3pPr marL="787400" algn="l" defTabSz="787400">
              <a:defRPr kumimoji="1" sz="2400">
                <a:solidFill>
                  <a:schemeClr val="tx1"/>
                </a:solidFill>
                <a:latin typeface="Times New Roman" pitchFamily="18" charset="0"/>
                <a:ea typeface="宋体" pitchFamily="2" charset="-122"/>
              </a:defRPr>
            </a:lvl3pPr>
            <a:lvl4pPr marL="1182688" algn="l" defTabSz="787400">
              <a:defRPr kumimoji="1" sz="2400">
                <a:solidFill>
                  <a:schemeClr val="tx1"/>
                </a:solidFill>
                <a:latin typeface="Times New Roman" pitchFamily="18" charset="0"/>
                <a:ea typeface="宋体" pitchFamily="2" charset="-122"/>
              </a:defRPr>
            </a:lvl4pPr>
            <a:lvl5pPr marL="1577975" algn="l" defTabSz="787400">
              <a:defRPr kumimoji="1" sz="2400">
                <a:solidFill>
                  <a:schemeClr val="tx1"/>
                </a:solidFill>
                <a:latin typeface="Times New Roman" pitchFamily="18" charset="0"/>
                <a:ea typeface="宋体" pitchFamily="2" charset="-122"/>
              </a:defRPr>
            </a:lvl5pPr>
            <a:lvl6pPr marL="2035175" defTabSz="787400" fontAlgn="base">
              <a:spcBef>
                <a:spcPct val="0"/>
              </a:spcBef>
              <a:spcAft>
                <a:spcPct val="0"/>
              </a:spcAft>
              <a:defRPr kumimoji="1" sz="2400">
                <a:solidFill>
                  <a:schemeClr val="tx1"/>
                </a:solidFill>
                <a:latin typeface="Times New Roman" pitchFamily="18" charset="0"/>
                <a:ea typeface="宋体" pitchFamily="2" charset="-122"/>
              </a:defRPr>
            </a:lvl6pPr>
            <a:lvl7pPr marL="2492375" defTabSz="787400" fontAlgn="base">
              <a:spcBef>
                <a:spcPct val="0"/>
              </a:spcBef>
              <a:spcAft>
                <a:spcPct val="0"/>
              </a:spcAft>
              <a:defRPr kumimoji="1" sz="2400">
                <a:solidFill>
                  <a:schemeClr val="tx1"/>
                </a:solidFill>
                <a:latin typeface="Times New Roman" pitchFamily="18" charset="0"/>
                <a:ea typeface="宋体" pitchFamily="2" charset="-122"/>
              </a:defRPr>
            </a:lvl7pPr>
            <a:lvl8pPr marL="2949575" defTabSz="787400" fontAlgn="base">
              <a:spcBef>
                <a:spcPct val="0"/>
              </a:spcBef>
              <a:spcAft>
                <a:spcPct val="0"/>
              </a:spcAft>
              <a:defRPr kumimoji="1" sz="2400">
                <a:solidFill>
                  <a:schemeClr val="tx1"/>
                </a:solidFill>
                <a:latin typeface="Times New Roman" pitchFamily="18" charset="0"/>
                <a:ea typeface="宋体" pitchFamily="2" charset="-122"/>
              </a:defRPr>
            </a:lvl8pPr>
            <a:lvl9pPr marL="3406775" defTabSz="787400" fontAlgn="base">
              <a:spcBef>
                <a:spcPct val="0"/>
              </a:spcBef>
              <a:spcAft>
                <a:spcPct val="0"/>
              </a:spcAft>
              <a:defRPr kumimoji="1" sz="2400">
                <a:solidFill>
                  <a:schemeClr val="tx1"/>
                </a:solidFill>
                <a:latin typeface="Times New Roman" pitchFamily="18" charset="0"/>
                <a:ea typeface="宋体" pitchFamily="2" charset="-122"/>
              </a:defRPr>
            </a:lvl9pPr>
          </a:lstStyle>
          <a:p>
            <a:pPr algn="r"/>
            <a:r>
              <a:rPr lang="zh-CN" altLang="en-US" sz="2700" b="1" dirty="0">
                <a:solidFill>
                  <a:srgbClr val="002060"/>
                </a:solidFill>
                <a:effectLst>
                  <a:outerShdw blurRad="38100" dist="38100" dir="2700000" algn="tl">
                    <a:srgbClr val="C0C0C0"/>
                  </a:outerShdw>
                </a:effectLst>
                <a:ea typeface="+mn-ea"/>
                <a:cs typeface="Times New Roman" pitchFamily="18" charset="0"/>
              </a:rPr>
              <a:t>分层的数据流图</a:t>
            </a:r>
            <a:endParaRPr lang="zh-CN" altLang="en-US" sz="2700" dirty="0">
              <a:solidFill>
                <a:srgbClr val="002060"/>
              </a:solidFill>
              <a:effectLst/>
              <a:ea typeface="+mn-ea"/>
              <a:cs typeface="Times New Roman" pitchFamily="18" charset="0"/>
            </a:endParaRPr>
          </a:p>
        </p:txBody>
      </p:sp>
      <p:sp>
        <p:nvSpPr>
          <p:cNvPr id="4"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38993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创建数据流图</a:t>
            </a:r>
            <a:endParaRPr lang="zh-CN" altLang="en-US" dirty="0"/>
          </a:p>
        </p:txBody>
      </p:sp>
      <p:sp>
        <p:nvSpPr>
          <p:cNvPr id="6"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grpSp>
        <p:nvGrpSpPr>
          <p:cNvPr id="9" name="Group 3"/>
          <p:cNvGrpSpPr>
            <a:grpSpLocks/>
          </p:cNvGrpSpPr>
          <p:nvPr/>
        </p:nvGrpSpPr>
        <p:grpSpPr bwMode="auto">
          <a:xfrm>
            <a:off x="1066800" y="2519363"/>
            <a:ext cx="2590800" cy="838200"/>
            <a:chOff x="480" y="1704"/>
            <a:chExt cx="1632" cy="528"/>
          </a:xfrm>
        </p:grpSpPr>
        <p:sp>
          <p:nvSpPr>
            <p:cNvPr id="10" name="Oval 4"/>
            <p:cNvSpPr>
              <a:spLocks noChangeArrowheads="1"/>
            </p:cNvSpPr>
            <p:nvPr/>
          </p:nvSpPr>
          <p:spPr bwMode="auto">
            <a:xfrm>
              <a:off x="1152" y="1800"/>
              <a:ext cx="336" cy="336"/>
            </a:xfrm>
            <a:prstGeom prst="ellipse">
              <a:avLst/>
            </a:prstGeom>
            <a:solidFill>
              <a:schemeClr val="folHlink"/>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1400" b="1">
                  <a:solidFill>
                    <a:schemeClr val="tx2"/>
                  </a:solidFill>
                  <a:latin typeface="楷体_GB2312" pitchFamily="49" charset="-122"/>
                  <a:ea typeface="楷体_GB2312" pitchFamily="49" charset="-122"/>
                </a:rPr>
                <a:t>系统</a:t>
              </a:r>
            </a:p>
          </p:txBody>
        </p:sp>
        <p:sp>
          <p:nvSpPr>
            <p:cNvPr id="11" name="Text Box 5"/>
            <p:cNvSpPr txBox="1">
              <a:spLocks noChangeArrowheads="1"/>
            </p:cNvSpPr>
            <p:nvPr/>
          </p:nvSpPr>
          <p:spPr bwMode="auto">
            <a:xfrm>
              <a:off x="480" y="1704"/>
              <a:ext cx="4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输入</a:t>
              </a:r>
              <a:r>
                <a:rPr lang="en-US" altLang="zh-CN" sz="1400" b="1">
                  <a:solidFill>
                    <a:schemeClr val="tx2"/>
                  </a:solidFill>
                  <a:latin typeface="楷体_GB2312" pitchFamily="49" charset="-122"/>
                  <a:ea typeface="楷体_GB2312" pitchFamily="49" charset="-122"/>
                </a:rPr>
                <a:t>1</a:t>
              </a:r>
            </a:p>
          </p:txBody>
        </p:sp>
        <p:sp>
          <p:nvSpPr>
            <p:cNvPr id="12" name="Text Box 6"/>
            <p:cNvSpPr txBox="1">
              <a:spLocks noChangeArrowheads="1"/>
            </p:cNvSpPr>
            <p:nvPr/>
          </p:nvSpPr>
          <p:spPr bwMode="auto">
            <a:xfrm>
              <a:off x="480" y="2040"/>
              <a:ext cx="4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输入</a:t>
              </a:r>
              <a:r>
                <a:rPr lang="en-US" altLang="zh-CN" sz="1400" b="1">
                  <a:solidFill>
                    <a:schemeClr val="tx2"/>
                  </a:solidFill>
                  <a:latin typeface="楷体_GB2312" pitchFamily="49" charset="-122"/>
                  <a:ea typeface="楷体_GB2312" pitchFamily="49" charset="-122"/>
                </a:rPr>
                <a:t>n</a:t>
              </a:r>
            </a:p>
          </p:txBody>
        </p:sp>
        <p:sp>
          <p:nvSpPr>
            <p:cNvPr id="13" name="Text Box 7"/>
            <p:cNvSpPr txBox="1">
              <a:spLocks noChangeArrowheads="1"/>
            </p:cNvSpPr>
            <p:nvPr/>
          </p:nvSpPr>
          <p:spPr bwMode="auto">
            <a:xfrm>
              <a:off x="1632" y="1704"/>
              <a:ext cx="4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输出</a:t>
              </a:r>
              <a:r>
                <a:rPr lang="en-US" altLang="zh-CN" sz="1400" b="1">
                  <a:solidFill>
                    <a:schemeClr val="tx2"/>
                  </a:solidFill>
                  <a:latin typeface="楷体_GB2312" pitchFamily="49" charset="-122"/>
                  <a:ea typeface="楷体_GB2312" pitchFamily="49" charset="-122"/>
                </a:rPr>
                <a:t>1</a:t>
              </a:r>
            </a:p>
          </p:txBody>
        </p:sp>
        <p:sp>
          <p:nvSpPr>
            <p:cNvPr id="14" name="Text Box 8"/>
            <p:cNvSpPr txBox="1">
              <a:spLocks noChangeArrowheads="1"/>
            </p:cNvSpPr>
            <p:nvPr/>
          </p:nvSpPr>
          <p:spPr bwMode="auto">
            <a:xfrm>
              <a:off x="1632" y="2040"/>
              <a:ext cx="4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输出</a:t>
              </a:r>
              <a:r>
                <a:rPr lang="en-US" altLang="zh-CN" sz="1400" b="1">
                  <a:solidFill>
                    <a:schemeClr val="tx2"/>
                  </a:solidFill>
                  <a:latin typeface="楷体_GB2312" pitchFamily="49" charset="-122"/>
                  <a:ea typeface="楷体_GB2312" pitchFamily="49" charset="-122"/>
                </a:rPr>
                <a:t>n</a:t>
              </a:r>
            </a:p>
          </p:txBody>
        </p:sp>
        <p:cxnSp>
          <p:nvCxnSpPr>
            <p:cNvPr id="15" name="AutoShape 9"/>
            <p:cNvCxnSpPr>
              <a:cxnSpLocks noChangeShapeType="1"/>
              <a:stCxn id="12" idx="3"/>
              <a:endCxn id="10" idx="3"/>
            </p:cNvCxnSpPr>
            <p:nvPr/>
          </p:nvCxnSpPr>
          <p:spPr bwMode="auto">
            <a:xfrm flipV="1">
              <a:off x="960" y="2087"/>
              <a:ext cx="241" cy="49"/>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0"/>
            <p:cNvCxnSpPr>
              <a:cxnSpLocks noChangeShapeType="1"/>
              <a:stCxn id="11" idx="3"/>
              <a:endCxn id="10" idx="1"/>
            </p:cNvCxnSpPr>
            <p:nvPr/>
          </p:nvCxnSpPr>
          <p:spPr bwMode="auto">
            <a:xfrm>
              <a:off x="960" y="1800"/>
              <a:ext cx="241" cy="49"/>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1"/>
            <p:cNvCxnSpPr>
              <a:cxnSpLocks noChangeShapeType="1"/>
              <a:stCxn id="10" idx="7"/>
              <a:endCxn id="13" idx="1"/>
            </p:cNvCxnSpPr>
            <p:nvPr/>
          </p:nvCxnSpPr>
          <p:spPr bwMode="auto">
            <a:xfrm flipV="1">
              <a:off x="1439" y="1800"/>
              <a:ext cx="193" cy="49"/>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2"/>
            <p:cNvCxnSpPr>
              <a:cxnSpLocks noChangeShapeType="1"/>
              <a:stCxn id="10" idx="5"/>
              <a:endCxn id="14" idx="1"/>
            </p:cNvCxnSpPr>
            <p:nvPr/>
          </p:nvCxnSpPr>
          <p:spPr bwMode="auto">
            <a:xfrm>
              <a:off x="1439" y="2087"/>
              <a:ext cx="193" cy="49"/>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Group 13"/>
          <p:cNvGrpSpPr>
            <a:grpSpLocks/>
          </p:cNvGrpSpPr>
          <p:nvPr/>
        </p:nvGrpSpPr>
        <p:grpSpPr bwMode="auto">
          <a:xfrm>
            <a:off x="1143000" y="3840163"/>
            <a:ext cx="2590800" cy="850900"/>
            <a:chOff x="720" y="2536"/>
            <a:chExt cx="1632" cy="536"/>
          </a:xfrm>
        </p:grpSpPr>
        <p:sp>
          <p:nvSpPr>
            <p:cNvPr id="20" name="Oval 14"/>
            <p:cNvSpPr>
              <a:spLocks noChangeArrowheads="1"/>
            </p:cNvSpPr>
            <p:nvPr/>
          </p:nvSpPr>
          <p:spPr bwMode="auto">
            <a:xfrm>
              <a:off x="1392" y="2632"/>
              <a:ext cx="336" cy="336"/>
            </a:xfrm>
            <a:prstGeom prst="ellipse">
              <a:avLst/>
            </a:prstGeom>
            <a:solidFill>
              <a:schemeClr val="accent1"/>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400" b="1">
                  <a:solidFill>
                    <a:schemeClr val="tx2"/>
                  </a:solidFill>
                  <a:latin typeface="楷体_GB2312" pitchFamily="49" charset="-122"/>
                  <a:ea typeface="楷体_GB2312" pitchFamily="49" charset="-122"/>
                </a:rPr>
                <a:t>G</a:t>
              </a:r>
            </a:p>
          </p:txBody>
        </p:sp>
        <p:sp>
          <p:nvSpPr>
            <p:cNvPr id="21" name="Text Box 15"/>
            <p:cNvSpPr txBox="1">
              <a:spLocks noChangeArrowheads="1"/>
            </p:cNvSpPr>
            <p:nvPr/>
          </p:nvSpPr>
          <p:spPr bwMode="auto">
            <a:xfrm>
              <a:off x="720" y="2536"/>
              <a:ext cx="480" cy="200"/>
            </a:xfrm>
            <a:prstGeom prst="rect">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源点</a:t>
              </a:r>
              <a:r>
                <a:rPr lang="en-US" altLang="zh-CN" sz="1400" b="1">
                  <a:solidFill>
                    <a:schemeClr val="tx2"/>
                  </a:solidFill>
                  <a:latin typeface="楷体_GB2312" pitchFamily="49" charset="-122"/>
                  <a:ea typeface="楷体_GB2312" pitchFamily="49" charset="-122"/>
                </a:rPr>
                <a:t>1</a:t>
              </a:r>
            </a:p>
          </p:txBody>
        </p:sp>
        <p:sp>
          <p:nvSpPr>
            <p:cNvPr id="22" name="Text Box 16"/>
            <p:cNvSpPr txBox="1">
              <a:spLocks noChangeArrowheads="1"/>
            </p:cNvSpPr>
            <p:nvPr/>
          </p:nvSpPr>
          <p:spPr bwMode="auto">
            <a:xfrm>
              <a:off x="720" y="2872"/>
              <a:ext cx="480" cy="200"/>
            </a:xfrm>
            <a:prstGeom prst="rect">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源点</a:t>
              </a:r>
              <a:r>
                <a:rPr lang="en-US" altLang="zh-CN" sz="1400" b="1">
                  <a:solidFill>
                    <a:schemeClr val="tx2"/>
                  </a:solidFill>
                  <a:latin typeface="楷体_GB2312" pitchFamily="49" charset="-122"/>
                  <a:ea typeface="楷体_GB2312" pitchFamily="49" charset="-122"/>
                </a:rPr>
                <a:t>2</a:t>
              </a:r>
            </a:p>
          </p:txBody>
        </p:sp>
        <p:sp>
          <p:nvSpPr>
            <p:cNvPr id="23" name="Text Box 17"/>
            <p:cNvSpPr txBox="1">
              <a:spLocks noChangeArrowheads="1"/>
            </p:cNvSpPr>
            <p:nvPr/>
          </p:nvSpPr>
          <p:spPr bwMode="auto">
            <a:xfrm>
              <a:off x="1872" y="2536"/>
              <a:ext cx="480" cy="200"/>
            </a:xfrm>
            <a:prstGeom prst="rect">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终点</a:t>
              </a:r>
              <a:r>
                <a:rPr lang="en-US" altLang="zh-CN" sz="1400" b="1">
                  <a:solidFill>
                    <a:schemeClr val="tx2"/>
                  </a:solidFill>
                  <a:latin typeface="楷体_GB2312" pitchFamily="49" charset="-122"/>
                  <a:ea typeface="楷体_GB2312" pitchFamily="49" charset="-122"/>
                </a:rPr>
                <a:t>1</a:t>
              </a:r>
            </a:p>
          </p:txBody>
        </p:sp>
        <p:sp>
          <p:nvSpPr>
            <p:cNvPr id="24" name="Text Box 18"/>
            <p:cNvSpPr txBox="1">
              <a:spLocks noChangeArrowheads="1"/>
            </p:cNvSpPr>
            <p:nvPr/>
          </p:nvSpPr>
          <p:spPr bwMode="auto">
            <a:xfrm>
              <a:off x="1872" y="2872"/>
              <a:ext cx="480" cy="200"/>
            </a:xfrm>
            <a:prstGeom prst="rect">
              <a:avLst/>
            </a:prstGeom>
            <a:solidFill>
              <a:schemeClr val="accent1"/>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1400" b="1">
                  <a:solidFill>
                    <a:schemeClr val="tx2"/>
                  </a:solidFill>
                  <a:latin typeface="楷体_GB2312" pitchFamily="49" charset="-122"/>
                  <a:ea typeface="楷体_GB2312" pitchFamily="49" charset="-122"/>
                </a:rPr>
                <a:t>终点</a:t>
              </a:r>
              <a:r>
                <a:rPr lang="en-US" altLang="zh-CN" sz="1400" b="1">
                  <a:solidFill>
                    <a:schemeClr val="tx2"/>
                  </a:solidFill>
                  <a:latin typeface="楷体_GB2312" pitchFamily="49" charset="-122"/>
                  <a:ea typeface="楷体_GB2312" pitchFamily="49" charset="-122"/>
                </a:rPr>
                <a:t>2</a:t>
              </a:r>
            </a:p>
          </p:txBody>
        </p:sp>
        <p:cxnSp>
          <p:nvCxnSpPr>
            <p:cNvPr id="25" name="AutoShape 19"/>
            <p:cNvCxnSpPr>
              <a:cxnSpLocks noChangeShapeType="1"/>
              <a:stCxn id="22" idx="3"/>
              <a:endCxn id="20" idx="3"/>
            </p:cNvCxnSpPr>
            <p:nvPr/>
          </p:nvCxnSpPr>
          <p:spPr bwMode="auto">
            <a:xfrm flipV="1">
              <a:off x="1200" y="2919"/>
              <a:ext cx="241" cy="53"/>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0"/>
            <p:cNvCxnSpPr>
              <a:cxnSpLocks noChangeShapeType="1"/>
              <a:stCxn id="21" idx="3"/>
              <a:endCxn id="20" idx="1"/>
            </p:cNvCxnSpPr>
            <p:nvPr/>
          </p:nvCxnSpPr>
          <p:spPr bwMode="auto">
            <a:xfrm>
              <a:off x="1200" y="2636"/>
              <a:ext cx="241" cy="45"/>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1"/>
            <p:cNvCxnSpPr>
              <a:cxnSpLocks noChangeShapeType="1"/>
              <a:stCxn id="20" idx="7"/>
              <a:endCxn id="23" idx="1"/>
            </p:cNvCxnSpPr>
            <p:nvPr/>
          </p:nvCxnSpPr>
          <p:spPr bwMode="auto">
            <a:xfrm flipV="1">
              <a:off x="1679" y="2636"/>
              <a:ext cx="193" cy="45"/>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2"/>
            <p:cNvCxnSpPr>
              <a:cxnSpLocks noChangeShapeType="1"/>
              <a:stCxn id="20" idx="5"/>
              <a:endCxn id="24" idx="1"/>
            </p:cNvCxnSpPr>
            <p:nvPr/>
          </p:nvCxnSpPr>
          <p:spPr bwMode="auto">
            <a:xfrm>
              <a:off x="1679" y="2919"/>
              <a:ext cx="193" cy="53"/>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 Box 23"/>
          <p:cNvSpPr txBox="1">
            <a:spLocks noChangeArrowheads="1"/>
          </p:cNvSpPr>
          <p:nvPr/>
        </p:nvSpPr>
        <p:spPr bwMode="auto">
          <a:xfrm>
            <a:off x="1371600" y="3319463"/>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基本系统模型</a:t>
            </a:r>
          </a:p>
        </p:txBody>
      </p:sp>
      <p:sp>
        <p:nvSpPr>
          <p:cNvPr id="30" name="Text Box 24"/>
          <p:cNvSpPr txBox="1">
            <a:spLocks noChangeArrowheads="1"/>
          </p:cNvSpPr>
          <p:nvPr/>
        </p:nvSpPr>
        <p:spPr bwMode="auto">
          <a:xfrm>
            <a:off x="1384300" y="4703763"/>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顶层数据流图</a:t>
            </a:r>
          </a:p>
        </p:txBody>
      </p:sp>
      <p:sp>
        <p:nvSpPr>
          <p:cNvPr id="31" name="Text Box 25"/>
          <p:cNvSpPr txBox="1">
            <a:spLocks noChangeArrowheads="1"/>
          </p:cNvSpPr>
          <p:nvPr/>
        </p:nvSpPr>
        <p:spPr bwMode="auto">
          <a:xfrm>
            <a:off x="1371600" y="6164263"/>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一层数据流图</a:t>
            </a:r>
          </a:p>
        </p:txBody>
      </p:sp>
      <p:sp>
        <p:nvSpPr>
          <p:cNvPr id="32" name="Text Box 26"/>
          <p:cNvSpPr txBox="1">
            <a:spLocks noChangeArrowheads="1"/>
          </p:cNvSpPr>
          <p:nvPr/>
        </p:nvSpPr>
        <p:spPr bwMode="auto">
          <a:xfrm>
            <a:off x="6705600" y="4221163"/>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二层数据流图</a:t>
            </a:r>
          </a:p>
        </p:txBody>
      </p:sp>
      <p:grpSp>
        <p:nvGrpSpPr>
          <p:cNvPr id="33" name="Group 27"/>
          <p:cNvGrpSpPr>
            <a:grpSpLocks/>
          </p:cNvGrpSpPr>
          <p:nvPr/>
        </p:nvGrpSpPr>
        <p:grpSpPr bwMode="auto">
          <a:xfrm>
            <a:off x="4419600" y="4843463"/>
            <a:ext cx="4495800" cy="1247775"/>
            <a:chOff x="2784" y="3168"/>
            <a:chExt cx="2832" cy="786"/>
          </a:xfrm>
        </p:grpSpPr>
        <p:sp>
          <p:nvSpPr>
            <p:cNvPr id="34" name="Oval 28"/>
            <p:cNvSpPr>
              <a:spLocks noChangeArrowheads="1"/>
            </p:cNvSpPr>
            <p:nvPr/>
          </p:nvSpPr>
          <p:spPr bwMode="auto">
            <a:xfrm>
              <a:off x="3248" y="3168"/>
              <a:ext cx="218" cy="218"/>
            </a:xfrm>
            <a:prstGeom prst="ellipse">
              <a:avLst/>
            </a:prstGeom>
            <a:solidFill>
              <a:srgbClr val="B4F2D6"/>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1.1</a:t>
              </a:r>
            </a:p>
          </p:txBody>
        </p:sp>
        <p:cxnSp>
          <p:nvCxnSpPr>
            <p:cNvPr id="35" name="AutoShape 29"/>
            <p:cNvCxnSpPr>
              <a:cxnSpLocks noChangeShapeType="1"/>
              <a:endCxn id="34" idx="2"/>
            </p:cNvCxnSpPr>
            <p:nvPr/>
          </p:nvCxnSpPr>
          <p:spPr bwMode="auto">
            <a:xfrm>
              <a:off x="3088" y="3276"/>
              <a:ext cx="160" cy="1"/>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30"/>
            <p:cNvSpPr>
              <a:spLocks noChangeArrowheads="1"/>
            </p:cNvSpPr>
            <p:nvPr/>
          </p:nvSpPr>
          <p:spPr bwMode="auto">
            <a:xfrm>
              <a:off x="3664" y="3168"/>
              <a:ext cx="218" cy="218"/>
            </a:xfrm>
            <a:prstGeom prst="ellipse">
              <a:avLst/>
            </a:prstGeom>
            <a:solidFill>
              <a:srgbClr val="B4F2D6"/>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1.2</a:t>
              </a:r>
            </a:p>
          </p:txBody>
        </p:sp>
        <p:cxnSp>
          <p:nvCxnSpPr>
            <p:cNvPr id="37" name="AutoShape 31"/>
            <p:cNvCxnSpPr>
              <a:cxnSpLocks noChangeShapeType="1"/>
              <a:stCxn id="34" idx="6"/>
              <a:endCxn id="36" idx="2"/>
            </p:cNvCxnSpPr>
            <p:nvPr/>
          </p:nvCxnSpPr>
          <p:spPr bwMode="auto">
            <a:xfrm>
              <a:off x="3466" y="3277"/>
              <a:ext cx="198"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32"/>
            <p:cNvCxnSpPr>
              <a:cxnSpLocks noChangeShapeType="1"/>
              <a:stCxn id="36" idx="6"/>
              <a:endCxn id="47" idx="1"/>
            </p:cNvCxnSpPr>
            <p:nvPr/>
          </p:nvCxnSpPr>
          <p:spPr bwMode="auto">
            <a:xfrm>
              <a:off x="3882" y="3277"/>
              <a:ext cx="254" cy="195"/>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Oval 33"/>
            <p:cNvSpPr>
              <a:spLocks noChangeArrowheads="1"/>
            </p:cNvSpPr>
            <p:nvPr/>
          </p:nvSpPr>
          <p:spPr bwMode="auto">
            <a:xfrm>
              <a:off x="3256" y="3736"/>
              <a:ext cx="218" cy="218"/>
            </a:xfrm>
            <a:prstGeom prst="ellipse">
              <a:avLst/>
            </a:prstGeom>
            <a:solidFill>
              <a:srgbClr val="33CCCC"/>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2.1</a:t>
              </a:r>
            </a:p>
          </p:txBody>
        </p:sp>
        <p:cxnSp>
          <p:nvCxnSpPr>
            <p:cNvPr id="40" name="AutoShape 34"/>
            <p:cNvCxnSpPr>
              <a:cxnSpLocks noChangeShapeType="1"/>
              <a:endCxn id="39" idx="2"/>
            </p:cNvCxnSpPr>
            <p:nvPr/>
          </p:nvCxnSpPr>
          <p:spPr bwMode="auto">
            <a:xfrm>
              <a:off x="3096" y="3844"/>
              <a:ext cx="160" cy="1"/>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Oval 35"/>
            <p:cNvSpPr>
              <a:spLocks noChangeArrowheads="1"/>
            </p:cNvSpPr>
            <p:nvPr/>
          </p:nvSpPr>
          <p:spPr bwMode="auto">
            <a:xfrm>
              <a:off x="3696" y="3736"/>
              <a:ext cx="218" cy="218"/>
            </a:xfrm>
            <a:prstGeom prst="ellipse">
              <a:avLst/>
            </a:prstGeom>
            <a:solidFill>
              <a:srgbClr val="33CCCC"/>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2.2</a:t>
              </a:r>
            </a:p>
          </p:txBody>
        </p:sp>
        <p:cxnSp>
          <p:nvCxnSpPr>
            <p:cNvPr id="42" name="AutoShape 36"/>
            <p:cNvCxnSpPr>
              <a:cxnSpLocks noChangeShapeType="1"/>
              <a:stCxn id="39" idx="6"/>
              <a:endCxn id="41" idx="2"/>
            </p:cNvCxnSpPr>
            <p:nvPr/>
          </p:nvCxnSpPr>
          <p:spPr bwMode="auto">
            <a:xfrm>
              <a:off x="3474" y="3845"/>
              <a:ext cx="222"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37"/>
            <p:cNvCxnSpPr>
              <a:cxnSpLocks noChangeShapeType="1"/>
              <a:stCxn id="41" idx="6"/>
              <a:endCxn id="48" idx="2"/>
            </p:cNvCxnSpPr>
            <p:nvPr/>
          </p:nvCxnSpPr>
          <p:spPr bwMode="auto">
            <a:xfrm>
              <a:off x="3914" y="3845"/>
              <a:ext cx="190"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Oval 38"/>
            <p:cNvSpPr>
              <a:spLocks noChangeArrowheads="1"/>
            </p:cNvSpPr>
            <p:nvPr/>
          </p:nvSpPr>
          <p:spPr bwMode="auto">
            <a:xfrm>
              <a:off x="3456" y="3464"/>
              <a:ext cx="218" cy="218"/>
            </a:xfrm>
            <a:prstGeom prst="ellipse">
              <a:avLst/>
            </a:prstGeom>
            <a:solidFill>
              <a:srgbClr val="33CCCC"/>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2.1</a:t>
              </a:r>
            </a:p>
          </p:txBody>
        </p:sp>
        <p:cxnSp>
          <p:nvCxnSpPr>
            <p:cNvPr id="45" name="AutoShape 39"/>
            <p:cNvCxnSpPr>
              <a:cxnSpLocks noChangeShapeType="1"/>
              <a:stCxn id="39" idx="7"/>
              <a:endCxn id="44" idx="3"/>
            </p:cNvCxnSpPr>
            <p:nvPr/>
          </p:nvCxnSpPr>
          <p:spPr bwMode="auto">
            <a:xfrm flipV="1">
              <a:off x="3442" y="3650"/>
              <a:ext cx="46" cy="118"/>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AutoShape 40"/>
            <p:cNvCxnSpPr>
              <a:cxnSpLocks noChangeShapeType="1"/>
              <a:stCxn id="44" idx="5"/>
              <a:endCxn id="41" idx="1"/>
            </p:cNvCxnSpPr>
            <p:nvPr/>
          </p:nvCxnSpPr>
          <p:spPr bwMode="auto">
            <a:xfrm>
              <a:off x="3642" y="3650"/>
              <a:ext cx="86" cy="118"/>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Oval 41"/>
            <p:cNvSpPr>
              <a:spLocks noChangeArrowheads="1"/>
            </p:cNvSpPr>
            <p:nvPr/>
          </p:nvSpPr>
          <p:spPr bwMode="auto">
            <a:xfrm>
              <a:off x="4104" y="3440"/>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3.1</a:t>
              </a:r>
            </a:p>
          </p:txBody>
        </p:sp>
        <p:sp>
          <p:nvSpPr>
            <p:cNvPr id="48" name="Oval 42"/>
            <p:cNvSpPr>
              <a:spLocks noChangeArrowheads="1"/>
            </p:cNvSpPr>
            <p:nvPr/>
          </p:nvSpPr>
          <p:spPr bwMode="auto">
            <a:xfrm>
              <a:off x="4104" y="3736"/>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3.2</a:t>
              </a:r>
            </a:p>
          </p:txBody>
        </p:sp>
        <p:sp>
          <p:nvSpPr>
            <p:cNvPr id="49" name="Oval 43"/>
            <p:cNvSpPr>
              <a:spLocks noChangeArrowheads="1"/>
            </p:cNvSpPr>
            <p:nvPr/>
          </p:nvSpPr>
          <p:spPr bwMode="auto">
            <a:xfrm>
              <a:off x="4472" y="3592"/>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3.3</a:t>
              </a:r>
            </a:p>
          </p:txBody>
        </p:sp>
        <p:cxnSp>
          <p:nvCxnSpPr>
            <p:cNvPr id="50" name="AutoShape 44"/>
            <p:cNvCxnSpPr>
              <a:cxnSpLocks noChangeShapeType="1"/>
              <a:stCxn id="47" idx="6"/>
              <a:endCxn id="49" idx="1"/>
            </p:cNvCxnSpPr>
            <p:nvPr/>
          </p:nvCxnSpPr>
          <p:spPr bwMode="auto">
            <a:xfrm>
              <a:off x="4322" y="3549"/>
              <a:ext cx="182" cy="75"/>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45"/>
            <p:cNvCxnSpPr>
              <a:cxnSpLocks noChangeShapeType="1"/>
              <a:stCxn id="48" idx="6"/>
              <a:endCxn id="49" idx="3"/>
            </p:cNvCxnSpPr>
            <p:nvPr/>
          </p:nvCxnSpPr>
          <p:spPr bwMode="auto">
            <a:xfrm flipV="1">
              <a:off x="4322" y="3778"/>
              <a:ext cx="182" cy="6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46"/>
            <p:cNvCxnSpPr>
              <a:cxnSpLocks noChangeShapeType="1"/>
              <a:stCxn id="49" idx="7"/>
            </p:cNvCxnSpPr>
            <p:nvPr/>
          </p:nvCxnSpPr>
          <p:spPr bwMode="auto">
            <a:xfrm flipV="1">
              <a:off x="4658" y="3524"/>
              <a:ext cx="174" cy="10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47"/>
            <p:cNvCxnSpPr>
              <a:cxnSpLocks noChangeShapeType="1"/>
              <a:stCxn id="49" idx="5"/>
              <a:endCxn id="54" idx="2"/>
            </p:cNvCxnSpPr>
            <p:nvPr/>
          </p:nvCxnSpPr>
          <p:spPr bwMode="auto">
            <a:xfrm>
              <a:off x="4658" y="3778"/>
              <a:ext cx="214" cy="6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Oval 48"/>
            <p:cNvSpPr>
              <a:spLocks noChangeArrowheads="1"/>
            </p:cNvSpPr>
            <p:nvPr/>
          </p:nvSpPr>
          <p:spPr bwMode="auto">
            <a:xfrm>
              <a:off x="4872" y="3736"/>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3.3</a:t>
              </a:r>
            </a:p>
          </p:txBody>
        </p:sp>
        <p:cxnSp>
          <p:nvCxnSpPr>
            <p:cNvPr id="55" name="AutoShape 49"/>
            <p:cNvCxnSpPr>
              <a:cxnSpLocks noChangeShapeType="1"/>
              <a:stCxn id="54" idx="6"/>
            </p:cNvCxnSpPr>
            <p:nvPr/>
          </p:nvCxnSpPr>
          <p:spPr bwMode="auto">
            <a:xfrm>
              <a:off x="5090" y="3845"/>
              <a:ext cx="214" cy="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50"/>
            <p:cNvSpPr txBox="1">
              <a:spLocks noChangeArrowheads="1"/>
            </p:cNvSpPr>
            <p:nvPr/>
          </p:nvSpPr>
          <p:spPr bwMode="auto">
            <a:xfrm>
              <a:off x="2792" y="3760"/>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源点</a:t>
              </a:r>
              <a:r>
                <a:rPr lang="en-US" altLang="zh-CN" sz="1200" b="1">
                  <a:latin typeface="楷体_GB2312" pitchFamily="49" charset="-122"/>
                  <a:ea typeface="楷体_GB2312" pitchFamily="49" charset="-122"/>
                </a:rPr>
                <a:t>2</a:t>
              </a:r>
            </a:p>
          </p:txBody>
        </p:sp>
        <p:sp>
          <p:nvSpPr>
            <p:cNvPr id="57" name="Text Box 51"/>
            <p:cNvSpPr txBox="1">
              <a:spLocks noChangeArrowheads="1"/>
            </p:cNvSpPr>
            <p:nvPr/>
          </p:nvSpPr>
          <p:spPr bwMode="auto">
            <a:xfrm>
              <a:off x="2784" y="3195"/>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源点</a:t>
              </a:r>
              <a:r>
                <a:rPr lang="en-US" altLang="zh-CN" sz="1200" b="1">
                  <a:latin typeface="楷体_GB2312" pitchFamily="49" charset="-122"/>
                  <a:ea typeface="楷体_GB2312" pitchFamily="49" charset="-122"/>
                </a:rPr>
                <a:t>1</a:t>
              </a:r>
            </a:p>
          </p:txBody>
        </p:sp>
        <p:sp>
          <p:nvSpPr>
            <p:cNvPr id="58" name="Text Box 52"/>
            <p:cNvSpPr txBox="1">
              <a:spLocks noChangeArrowheads="1"/>
            </p:cNvSpPr>
            <p:nvPr/>
          </p:nvSpPr>
          <p:spPr bwMode="auto">
            <a:xfrm>
              <a:off x="4856" y="3432"/>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终点</a:t>
              </a:r>
              <a:r>
                <a:rPr lang="en-US" altLang="zh-CN" sz="1200" b="1">
                  <a:latin typeface="楷体_GB2312" pitchFamily="49" charset="-122"/>
                  <a:ea typeface="楷体_GB2312" pitchFamily="49" charset="-122"/>
                </a:rPr>
                <a:t>1</a:t>
              </a:r>
            </a:p>
          </p:txBody>
        </p:sp>
        <p:sp>
          <p:nvSpPr>
            <p:cNvPr id="59" name="Text Box 53"/>
            <p:cNvSpPr txBox="1">
              <a:spLocks noChangeArrowheads="1"/>
            </p:cNvSpPr>
            <p:nvPr/>
          </p:nvSpPr>
          <p:spPr bwMode="auto">
            <a:xfrm>
              <a:off x="5312" y="3760"/>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终点</a:t>
              </a:r>
              <a:r>
                <a:rPr lang="en-US" altLang="zh-CN" sz="1200" b="1">
                  <a:latin typeface="楷体_GB2312" pitchFamily="49" charset="-122"/>
                  <a:ea typeface="楷体_GB2312" pitchFamily="49" charset="-122"/>
                </a:rPr>
                <a:t>2</a:t>
              </a:r>
            </a:p>
          </p:txBody>
        </p:sp>
      </p:grpSp>
      <p:sp>
        <p:nvSpPr>
          <p:cNvPr id="60" name="Text Box 54"/>
          <p:cNvSpPr txBox="1">
            <a:spLocks noChangeArrowheads="1"/>
          </p:cNvSpPr>
          <p:nvPr/>
        </p:nvSpPr>
        <p:spPr bwMode="auto">
          <a:xfrm>
            <a:off x="5664200" y="6189663"/>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系统</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G</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的总图</a:t>
            </a:r>
          </a:p>
        </p:txBody>
      </p:sp>
      <p:grpSp>
        <p:nvGrpSpPr>
          <p:cNvPr id="61" name="Group 55"/>
          <p:cNvGrpSpPr>
            <a:grpSpLocks/>
          </p:cNvGrpSpPr>
          <p:nvPr/>
        </p:nvGrpSpPr>
        <p:grpSpPr bwMode="auto">
          <a:xfrm>
            <a:off x="977900" y="2417763"/>
            <a:ext cx="8013700" cy="3962400"/>
            <a:chOff x="424" y="1640"/>
            <a:chExt cx="5048" cy="2496"/>
          </a:xfrm>
        </p:grpSpPr>
        <p:sp>
          <p:nvSpPr>
            <p:cNvPr id="62" name="Line 56"/>
            <p:cNvSpPr>
              <a:spLocks noChangeShapeType="1"/>
            </p:cNvSpPr>
            <p:nvPr/>
          </p:nvSpPr>
          <p:spPr bwMode="auto">
            <a:xfrm>
              <a:off x="432" y="2448"/>
              <a:ext cx="1920" cy="0"/>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7"/>
            <p:cNvSpPr>
              <a:spLocks noChangeShapeType="1"/>
            </p:cNvSpPr>
            <p:nvPr/>
          </p:nvSpPr>
          <p:spPr bwMode="auto">
            <a:xfrm>
              <a:off x="2352" y="3120"/>
              <a:ext cx="3120" cy="0"/>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8"/>
            <p:cNvSpPr>
              <a:spLocks noChangeShapeType="1"/>
            </p:cNvSpPr>
            <p:nvPr/>
          </p:nvSpPr>
          <p:spPr bwMode="auto">
            <a:xfrm>
              <a:off x="2352" y="1640"/>
              <a:ext cx="0" cy="2496"/>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9"/>
            <p:cNvSpPr>
              <a:spLocks noChangeShapeType="1"/>
            </p:cNvSpPr>
            <p:nvPr/>
          </p:nvSpPr>
          <p:spPr bwMode="auto">
            <a:xfrm>
              <a:off x="2352" y="1968"/>
              <a:ext cx="3120" cy="0"/>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0"/>
            <p:cNvSpPr>
              <a:spLocks noChangeShapeType="1"/>
            </p:cNvSpPr>
            <p:nvPr/>
          </p:nvSpPr>
          <p:spPr bwMode="auto">
            <a:xfrm>
              <a:off x="424" y="1648"/>
              <a:ext cx="1920" cy="0"/>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1"/>
            <p:cNvSpPr>
              <a:spLocks noChangeShapeType="1"/>
            </p:cNvSpPr>
            <p:nvPr/>
          </p:nvSpPr>
          <p:spPr bwMode="auto">
            <a:xfrm>
              <a:off x="432" y="3360"/>
              <a:ext cx="1920" cy="0"/>
            </a:xfrm>
            <a:prstGeom prst="line">
              <a:avLst/>
            </a:prstGeom>
            <a:noFill/>
            <a:ln w="1270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8" name="Group 62"/>
          <p:cNvGrpSpPr>
            <a:grpSpLocks/>
          </p:cNvGrpSpPr>
          <p:nvPr/>
        </p:nvGrpSpPr>
        <p:grpSpPr bwMode="auto">
          <a:xfrm>
            <a:off x="1104900" y="5238750"/>
            <a:ext cx="2590800" cy="976313"/>
            <a:chOff x="696" y="3417"/>
            <a:chExt cx="1632" cy="615"/>
          </a:xfrm>
        </p:grpSpPr>
        <p:grpSp>
          <p:nvGrpSpPr>
            <p:cNvPr id="69" name="Group 63"/>
            <p:cNvGrpSpPr>
              <a:grpSpLocks/>
            </p:cNvGrpSpPr>
            <p:nvPr/>
          </p:nvGrpSpPr>
          <p:grpSpPr bwMode="auto">
            <a:xfrm>
              <a:off x="768" y="3417"/>
              <a:ext cx="1488" cy="615"/>
              <a:chOff x="768" y="3417"/>
              <a:chExt cx="1488" cy="615"/>
            </a:xfrm>
          </p:grpSpPr>
          <p:sp>
            <p:nvSpPr>
              <p:cNvPr id="74" name="Oval 64"/>
              <p:cNvSpPr>
                <a:spLocks noChangeArrowheads="1"/>
              </p:cNvSpPr>
              <p:nvPr/>
            </p:nvSpPr>
            <p:spPr bwMode="auto">
              <a:xfrm>
                <a:off x="1200" y="3441"/>
                <a:ext cx="218" cy="218"/>
              </a:xfrm>
              <a:prstGeom prst="ellipse">
                <a:avLst/>
              </a:prstGeom>
              <a:solidFill>
                <a:srgbClr val="B4F2D6"/>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solidFill>
                      <a:schemeClr val="tx2"/>
                    </a:solidFill>
                    <a:latin typeface="楷体_GB2312" pitchFamily="49" charset="-122"/>
                    <a:ea typeface="楷体_GB2312" pitchFamily="49" charset="-122"/>
                  </a:rPr>
                  <a:t>1</a:t>
                </a:r>
              </a:p>
            </p:txBody>
          </p:sp>
          <p:sp>
            <p:nvSpPr>
              <p:cNvPr id="75" name="Oval 65"/>
              <p:cNvSpPr>
                <a:spLocks noChangeArrowheads="1"/>
              </p:cNvSpPr>
              <p:nvPr/>
            </p:nvSpPr>
            <p:spPr bwMode="auto">
              <a:xfrm>
                <a:off x="1200" y="3793"/>
                <a:ext cx="218" cy="218"/>
              </a:xfrm>
              <a:prstGeom prst="ellipse">
                <a:avLst/>
              </a:prstGeom>
              <a:solidFill>
                <a:srgbClr val="33CCCC"/>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solidFill>
                      <a:schemeClr val="tx2"/>
                    </a:solidFill>
                    <a:latin typeface="楷体_GB2312" pitchFamily="49" charset="-122"/>
                    <a:ea typeface="楷体_GB2312" pitchFamily="49" charset="-122"/>
                  </a:rPr>
                  <a:t>2</a:t>
                </a:r>
              </a:p>
            </p:txBody>
          </p:sp>
          <p:sp>
            <p:nvSpPr>
              <p:cNvPr id="76" name="Oval 66"/>
              <p:cNvSpPr>
                <a:spLocks noChangeArrowheads="1"/>
              </p:cNvSpPr>
              <p:nvPr/>
            </p:nvSpPr>
            <p:spPr bwMode="auto">
              <a:xfrm>
                <a:off x="1584" y="3601"/>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solidFill>
                      <a:schemeClr val="tx2"/>
                    </a:solidFill>
                    <a:latin typeface="楷体_GB2312" pitchFamily="49" charset="-122"/>
                    <a:ea typeface="楷体_GB2312" pitchFamily="49" charset="-122"/>
                  </a:rPr>
                  <a:t>3</a:t>
                </a:r>
              </a:p>
            </p:txBody>
          </p:sp>
          <p:sp>
            <p:nvSpPr>
              <p:cNvPr id="77" name="Text Box 67"/>
              <p:cNvSpPr txBox="1">
                <a:spLocks noChangeArrowheads="1"/>
              </p:cNvSpPr>
              <p:nvPr/>
            </p:nvSpPr>
            <p:spPr bwMode="auto">
              <a:xfrm>
                <a:off x="768" y="3433"/>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solidFill>
                    <a:schemeClr val="tx2"/>
                  </a:solidFill>
                  <a:latin typeface="楷体_GB2312" pitchFamily="49" charset="-122"/>
                  <a:ea typeface="楷体_GB2312" pitchFamily="49" charset="-122"/>
                </a:endParaRPr>
              </a:p>
            </p:txBody>
          </p:sp>
          <p:sp>
            <p:nvSpPr>
              <p:cNvPr id="78" name="Text Box 68"/>
              <p:cNvSpPr txBox="1">
                <a:spLocks noChangeArrowheads="1"/>
              </p:cNvSpPr>
              <p:nvPr/>
            </p:nvSpPr>
            <p:spPr bwMode="auto">
              <a:xfrm>
                <a:off x="768" y="3793"/>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solidFill>
                    <a:schemeClr val="tx2"/>
                  </a:solidFill>
                  <a:latin typeface="楷体_GB2312" pitchFamily="49" charset="-122"/>
                  <a:ea typeface="楷体_GB2312" pitchFamily="49" charset="-122"/>
                </a:endParaRPr>
              </a:p>
            </p:txBody>
          </p:sp>
          <p:sp>
            <p:nvSpPr>
              <p:cNvPr id="79" name="Text Box 69"/>
              <p:cNvSpPr txBox="1">
                <a:spLocks noChangeArrowheads="1"/>
              </p:cNvSpPr>
              <p:nvPr/>
            </p:nvSpPr>
            <p:spPr bwMode="auto">
              <a:xfrm>
                <a:off x="2016" y="3417"/>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solidFill>
                    <a:schemeClr val="tx2"/>
                  </a:solidFill>
                  <a:latin typeface="楷体_GB2312" pitchFamily="49" charset="-122"/>
                  <a:ea typeface="楷体_GB2312" pitchFamily="49" charset="-122"/>
                </a:endParaRPr>
              </a:p>
            </p:txBody>
          </p:sp>
          <p:sp>
            <p:nvSpPr>
              <p:cNvPr id="80" name="Text Box 70"/>
              <p:cNvSpPr txBox="1">
                <a:spLocks noChangeArrowheads="1"/>
              </p:cNvSpPr>
              <p:nvPr/>
            </p:nvSpPr>
            <p:spPr bwMode="auto">
              <a:xfrm>
                <a:off x="2016" y="3801"/>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solidFill>
                    <a:schemeClr val="tx2"/>
                  </a:solidFill>
                  <a:latin typeface="楷体_GB2312" pitchFamily="49" charset="-122"/>
                  <a:ea typeface="楷体_GB2312" pitchFamily="49" charset="-122"/>
                </a:endParaRPr>
              </a:p>
            </p:txBody>
          </p:sp>
          <p:cxnSp>
            <p:nvCxnSpPr>
              <p:cNvPr id="81" name="AutoShape 71"/>
              <p:cNvCxnSpPr>
                <a:cxnSpLocks noChangeShapeType="1"/>
                <a:stCxn id="77" idx="3"/>
                <a:endCxn id="74" idx="2"/>
              </p:cNvCxnSpPr>
              <p:nvPr/>
            </p:nvCxnSpPr>
            <p:spPr bwMode="auto">
              <a:xfrm>
                <a:off x="1008" y="3549"/>
                <a:ext cx="192" cy="1"/>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AutoShape 72"/>
              <p:cNvCxnSpPr>
                <a:cxnSpLocks noChangeShapeType="1"/>
                <a:stCxn id="78" idx="3"/>
                <a:endCxn id="75" idx="2"/>
              </p:cNvCxnSpPr>
              <p:nvPr/>
            </p:nvCxnSpPr>
            <p:spPr bwMode="auto">
              <a:xfrm flipV="1">
                <a:off x="1008" y="3902"/>
                <a:ext cx="192" cy="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AutoShape 73"/>
              <p:cNvCxnSpPr>
                <a:cxnSpLocks noChangeShapeType="1"/>
                <a:stCxn id="74" idx="6"/>
                <a:endCxn id="76" idx="1"/>
              </p:cNvCxnSpPr>
              <p:nvPr/>
            </p:nvCxnSpPr>
            <p:spPr bwMode="auto">
              <a:xfrm>
                <a:off x="1418" y="3550"/>
                <a:ext cx="198" cy="83"/>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AutoShape 74"/>
              <p:cNvCxnSpPr>
                <a:cxnSpLocks noChangeShapeType="1"/>
                <a:stCxn id="75" idx="6"/>
                <a:endCxn id="76" idx="3"/>
              </p:cNvCxnSpPr>
              <p:nvPr/>
            </p:nvCxnSpPr>
            <p:spPr bwMode="auto">
              <a:xfrm flipV="1">
                <a:off x="1418" y="3787"/>
                <a:ext cx="198" cy="115"/>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AutoShape 75"/>
              <p:cNvCxnSpPr>
                <a:cxnSpLocks noChangeShapeType="1"/>
                <a:stCxn id="76" idx="7"/>
                <a:endCxn id="79" idx="1"/>
              </p:cNvCxnSpPr>
              <p:nvPr/>
            </p:nvCxnSpPr>
            <p:spPr bwMode="auto">
              <a:xfrm flipV="1">
                <a:off x="1770" y="3533"/>
                <a:ext cx="246" cy="10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AutoShape 76"/>
              <p:cNvCxnSpPr>
                <a:cxnSpLocks noChangeShapeType="1"/>
                <a:stCxn id="76" idx="5"/>
                <a:endCxn id="80" idx="1"/>
              </p:cNvCxnSpPr>
              <p:nvPr/>
            </p:nvCxnSpPr>
            <p:spPr bwMode="auto">
              <a:xfrm>
                <a:off x="1770" y="3787"/>
                <a:ext cx="246" cy="13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0" name="Text Box 77"/>
            <p:cNvSpPr txBox="1">
              <a:spLocks noChangeArrowheads="1"/>
            </p:cNvSpPr>
            <p:nvPr/>
          </p:nvSpPr>
          <p:spPr bwMode="auto">
            <a:xfrm>
              <a:off x="704" y="3465"/>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solidFill>
                    <a:schemeClr val="tx2"/>
                  </a:solidFill>
                  <a:latin typeface="楷体_GB2312" pitchFamily="49" charset="-122"/>
                  <a:ea typeface="楷体_GB2312" pitchFamily="49" charset="-122"/>
                </a:rPr>
                <a:t>源点</a:t>
              </a:r>
              <a:r>
                <a:rPr lang="en-US" altLang="zh-CN" sz="1200" b="1">
                  <a:solidFill>
                    <a:schemeClr val="tx2"/>
                  </a:solidFill>
                  <a:latin typeface="楷体_GB2312" pitchFamily="49" charset="-122"/>
                  <a:ea typeface="楷体_GB2312" pitchFamily="49" charset="-122"/>
                </a:rPr>
                <a:t>1</a:t>
              </a:r>
            </a:p>
          </p:txBody>
        </p:sp>
        <p:sp>
          <p:nvSpPr>
            <p:cNvPr id="71" name="Text Box 78"/>
            <p:cNvSpPr txBox="1">
              <a:spLocks noChangeArrowheads="1"/>
            </p:cNvSpPr>
            <p:nvPr/>
          </p:nvSpPr>
          <p:spPr bwMode="auto">
            <a:xfrm>
              <a:off x="696" y="3817"/>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solidFill>
                    <a:schemeClr val="tx2"/>
                  </a:solidFill>
                  <a:latin typeface="楷体_GB2312" pitchFamily="49" charset="-122"/>
                  <a:ea typeface="楷体_GB2312" pitchFamily="49" charset="-122"/>
                </a:rPr>
                <a:t>源点</a:t>
              </a:r>
              <a:r>
                <a:rPr lang="en-US" altLang="zh-CN" sz="1200" b="1">
                  <a:solidFill>
                    <a:schemeClr val="tx2"/>
                  </a:solidFill>
                  <a:latin typeface="楷体_GB2312" pitchFamily="49" charset="-122"/>
                  <a:ea typeface="楷体_GB2312" pitchFamily="49" charset="-122"/>
                </a:rPr>
                <a:t>2</a:t>
              </a:r>
            </a:p>
          </p:txBody>
        </p:sp>
        <p:sp>
          <p:nvSpPr>
            <p:cNvPr id="72" name="Text Box 79"/>
            <p:cNvSpPr txBox="1">
              <a:spLocks noChangeArrowheads="1"/>
            </p:cNvSpPr>
            <p:nvPr/>
          </p:nvSpPr>
          <p:spPr bwMode="auto">
            <a:xfrm>
              <a:off x="2024" y="3457"/>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solidFill>
                    <a:schemeClr val="tx2"/>
                  </a:solidFill>
                  <a:latin typeface="楷体_GB2312" pitchFamily="49" charset="-122"/>
                  <a:ea typeface="楷体_GB2312" pitchFamily="49" charset="-122"/>
                </a:rPr>
                <a:t>终点</a:t>
              </a:r>
              <a:r>
                <a:rPr lang="en-US" altLang="zh-CN" sz="1200" b="1">
                  <a:solidFill>
                    <a:schemeClr val="tx2"/>
                  </a:solidFill>
                  <a:latin typeface="楷体_GB2312" pitchFamily="49" charset="-122"/>
                  <a:ea typeface="楷体_GB2312" pitchFamily="49" charset="-122"/>
                </a:rPr>
                <a:t>1</a:t>
              </a:r>
            </a:p>
          </p:txBody>
        </p:sp>
        <p:sp>
          <p:nvSpPr>
            <p:cNvPr id="73" name="Text Box 80"/>
            <p:cNvSpPr txBox="1">
              <a:spLocks noChangeArrowheads="1"/>
            </p:cNvSpPr>
            <p:nvPr/>
          </p:nvSpPr>
          <p:spPr bwMode="auto">
            <a:xfrm>
              <a:off x="2016" y="3817"/>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solidFill>
                    <a:schemeClr val="tx2"/>
                  </a:solidFill>
                  <a:latin typeface="楷体_GB2312" pitchFamily="49" charset="-122"/>
                  <a:ea typeface="楷体_GB2312" pitchFamily="49" charset="-122"/>
                </a:rPr>
                <a:t>终点</a:t>
              </a:r>
              <a:r>
                <a:rPr lang="en-US" altLang="zh-CN" sz="1200" b="1">
                  <a:solidFill>
                    <a:schemeClr val="tx2"/>
                  </a:solidFill>
                  <a:latin typeface="楷体_GB2312" pitchFamily="49" charset="-122"/>
                  <a:ea typeface="楷体_GB2312" pitchFamily="49" charset="-122"/>
                </a:rPr>
                <a:t>2</a:t>
              </a:r>
            </a:p>
          </p:txBody>
        </p:sp>
      </p:grpSp>
      <p:grpSp>
        <p:nvGrpSpPr>
          <p:cNvPr id="87" name="Group 81"/>
          <p:cNvGrpSpPr>
            <a:grpSpLocks/>
          </p:cNvGrpSpPr>
          <p:nvPr/>
        </p:nvGrpSpPr>
        <p:grpSpPr bwMode="auto">
          <a:xfrm>
            <a:off x="4241800" y="3244850"/>
            <a:ext cx="2260600" cy="366713"/>
            <a:chOff x="2672" y="2161"/>
            <a:chExt cx="1424" cy="231"/>
          </a:xfrm>
        </p:grpSpPr>
        <p:sp>
          <p:nvSpPr>
            <p:cNvPr id="88" name="Oval 82"/>
            <p:cNvSpPr>
              <a:spLocks noChangeArrowheads="1"/>
            </p:cNvSpPr>
            <p:nvPr/>
          </p:nvSpPr>
          <p:spPr bwMode="auto">
            <a:xfrm>
              <a:off x="3136" y="2168"/>
              <a:ext cx="218" cy="218"/>
            </a:xfrm>
            <a:prstGeom prst="ellipse">
              <a:avLst/>
            </a:prstGeom>
            <a:solidFill>
              <a:srgbClr val="B4F2D6"/>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1.1</a:t>
              </a:r>
            </a:p>
          </p:txBody>
        </p:sp>
        <p:cxnSp>
          <p:nvCxnSpPr>
            <p:cNvPr id="89" name="AutoShape 83"/>
            <p:cNvCxnSpPr>
              <a:cxnSpLocks noChangeShapeType="1"/>
              <a:endCxn id="88" idx="2"/>
            </p:cNvCxnSpPr>
            <p:nvPr/>
          </p:nvCxnSpPr>
          <p:spPr bwMode="auto">
            <a:xfrm>
              <a:off x="2976" y="2276"/>
              <a:ext cx="160" cy="1"/>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Oval 84"/>
            <p:cNvSpPr>
              <a:spLocks noChangeArrowheads="1"/>
            </p:cNvSpPr>
            <p:nvPr/>
          </p:nvSpPr>
          <p:spPr bwMode="auto">
            <a:xfrm>
              <a:off x="3504" y="2168"/>
              <a:ext cx="218" cy="218"/>
            </a:xfrm>
            <a:prstGeom prst="ellipse">
              <a:avLst/>
            </a:prstGeom>
            <a:solidFill>
              <a:srgbClr val="B4F2D6"/>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1.2</a:t>
              </a:r>
            </a:p>
          </p:txBody>
        </p:sp>
        <p:cxnSp>
          <p:nvCxnSpPr>
            <p:cNvPr id="91" name="AutoShape 85"/>
            <p:cNvCxnSpPr>
              <a:cxnSpLocks noChangeShapeType="1"/>
              <a:stCxn id="88" idx="6"/>
              <a:endCxn id="90" idx="2"/>
            </p:cNvCxnSpPr>
            <p:nvPr/>
          </p:nvCxnSpPr>
          <p:spPr bwMode="auto">
            <a:xfrm>
              <a:off x="3354" y="2277"/>
              <a:ext cx="150"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Text Box 86"/>
            <p:cNvSpPr txBox="1">
              <a:spLocks noChangeArrowheads="1"/>
            </p:cNvSpPr>
            <p:nvPr/>
          </p:nvSpPr>
          <p:spPr bwMode="auto">
            <a:xfrm>
              <a:off x="3856" y="2161"/>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latin typeface="楷体_GB2312" pitchFamily="49" charset="-122"/>
                <a:ea typeface="楷体_GB2312" pitchFamily="49" charset="-122"/>
              </a:endParaRPr>
            </a:p>
          </p:txBody>
        </p:sp>
        <p:cxnSp>
          <p:nvCxnSpPr>
            <p:cNvPr id="93" name="AutoShape 87"/>
            <p:cNvCxnSpPr>
              <a:cxnSpLocks noChangeShapeType="1"/>
              <a:stCxn id="90" idx="6"/>
              <a:endCxn id="92" idx="1"/>
            </p:cNvCxnSpPr>
            <p:nvPr/>
          </p:nvCxnSpPr>
          <p:spPr bwMode="auto">
            <a:xfrm>
              <a:off x="3722" y="2277"/>
              <a:ext cx="134"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Text Box 88"/>
            <p:cNvSpPr txBox="1">
              <a:spLocks noChangeArrowheads="1"/>
            </p:cNvSpPr>
            <p:nvPr/>
          </p:nvSpPr>
          <p:spPr bwMode="auto">
            <a:xfrm>
              <a:off x="2672" y="2192"/>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源点</a:t>
              </a:r>
              <a:r>
                <a:rPr lang="en-US" altLang="zh-CN" sz="1200" b="1">
                  <a:latin typeface="楷体_GB2312" pitchFamily="49" charset="-122"/>
                  <a:ea typeface="楷体_GB2312" pitchFamily="49" charset="-122"/>
                </a:rPr>
                <a:t>1</a:t>
              </a:r>
            </a:p>
          </p:txBody>
        </p:sp>
      </p:grpSp>
      <p:grpSp>
        <p:nvGrpSpPr>
          <p:cNvPr id="95" name="Group 89"/>
          <p:cNvGrpSpPr>
            <a:grpSpLocks/>
          </p:cNvGrpSpPr>
          <p:nvPr/>
        </p:nvGrpSpPr>
        <p:grpSpPr bwMode="auto">
          <a:xfrm>
            <a:off x="4216400" y="3802063"/>
            <a:ext cx="2438400" cy="787400"/>
            <a:chOff x="2656" y="2512"/>
            <a:chExt cx="1536" cy="496"/>
          </a:xfrm>
        </p:grpSpPr>
        <p:sp>
          <p:nvSpPr>
            <p:cNvPr id="96" name="Oval 90"/>
            <p:cNvSpPr>
              <a:spLocks noChangeArrowheads="1"/>
            </p:cNvSpPr>
            <p:nvPr/>
          </p:nvSpPr>
          <p:spPr bwMode="auto">
            <a:xfrm>
              <a:off x="3104" y="2784"/>
              <a:ext cx="218" cy="218"/>
            </a:xfrm>
            <a:prstGeom prst="ellipse">
              <a:avLst/>
            </a:prstGeom>
            <a:solidFill>
              <a:srgbClr val="33CCCC"/>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2.1</a:t>
              </a:r>
            </a:p>
          </p:txBody>
        </p:sp>
        <p:cxnSp>
          <p:nvCxnSpPr>
            <p:cNvPr id="97" name="AutoShape 91"/>
            <p:cNvCxnSpPr>
              <a:cxnSpLocks noChangeShapeType="1"/>
              <a:stCxn id="105" idx="3"/>
              <a:endCxn id="96" idx="2"/>
            </p:cNvCxnSpPr>
            <p:nvPr/>
          </p:nvCxnSpPr>
          <p:spPr bwMode="auto">
            <a:xfrm flipV="1">
              <a:off x="2960" y="2893"/>
              <a:ext cx="144" cy="2"/>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Oval 92"/>
            <p:cNvSpPr>
              <a:spLocks noChangeArrowheads="1"/>
            </p:cNvSpPr>
            <p:nvPr/>
          </p:nvSpPr>
          <p:spPr bwMode="auto">
            <a:xfrm>
              <a:off x="3544" y="2784"/>
              <a:ext cx="218" cy="218"/>
            </a:xfrm>
            <a:prstGeom prst="ellipse">
              <a:avLst/>
            </a:prstGeom>
            <a:solidFill>
              <a:srgbClr val="33CCCC"/>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2.2</a:t>
              </a:r>
            </a:p>
          </p:txBody>
        </p:sp>
        <p:cxnSp>
          <p:nvCxnSpPr>
            <p:cNvPr id="99" name="AutoShape 93"/>
            <p:cNvCxnSpPr>
              <a:cxnSpLocks noChangeShapeType="1"/>
              <a:stCxn id="96" idx="6"/>
              <a:endCxn id="98" idx="2"/>
            </p:cNvCxnSpPr>
            <p:nvPr/>
          </p:nvCxnSpPr>
          <p:spPr bwMode="auto">
            <a:xfrm>
              <a:off x="3322" y="2893"/>
              <a:ext cx="222"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 Box 94"/>
            <p:cNvSpPr txBox="1">
              <a:spLocks noChangeArrowheads="1"/>
            </p:cNvSpPr>
            <p:nvPr/>
          </p:nvSpPr>
          <p:spPr bwMode="auto">
            <a:xfrm>
              <a:off x="3952" y="2777"/>
              <a:ext cx="240" cy="231"/>
            </a:xfrm>
            <a:prstGeom prst="rect">
              <a:avLst/>
            </a:prstGeom>
            <a:noFill/>
            <a:ln>
              <a:noFill/>
            </a:ln>
            <a:effectLst/>
            <a:extLst>
              <a:ext uri="{909E8E84-426E-40DD-AFC4-6F175D3DCCD1}">
                <a14:hiddenFill xmlns:a14="http://schemas.microsoft.com/office/drawing/2010/main">
                  <a:solidFill>
                    <a:srgbClr val="008080"/>
                  </a:solidFill>
                </a14:hiddenFill>
              </a:ex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latin typeface="楷体_GB2312" pitchFamily="49" charset="-122"/>
                <a:ea typeface="楷体_GB2312" pitchFamily="49" charset="-122"/>
              </a:endParaRPr>
            </a:p>
          </p:txBody>
        </p:sp>
        <p:cxnSp>
          <p:nvCxnSpPr>
            <p:cNvPr id="101" name="AutoShape 95"/>
            <p:cNvCxnSpPr>
              <a:cxnSpLocks noChangeShapeType="1"/>
              <a:stCxn id="98" idx="6"/>
              <a:endCxn id="100" idx="1"/>
            </p:cNvCxnSpPr>
            <p:nvPr/>
          </p:nvCxnSpPr>
          <p:spPr bwMode="auto">
            <a:xfrm>
              <a:off x="3762" y="2893"/>
              <a:ext cx="190" cy="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 name="Oval 96"/>
            <p:cNvSpPr>
              <a:spLocks noChangeArrowheads="1"/>
            </p:cNvSpPr>
            <p:nvPr/>
          </p:nvSpPr>
          <p:spPr bwMode="auto">
            <a:xfrm>
              <a:off x="3304" y="2512"/>
              <a:ext cx="218" cy="218"/>
            </a:xfrm>
            <a:prstGeom prst="ellipse">
              <a:avLst/>
            </a:prstGeom>
            <a:solidFill>
              <a:srgbClr val="33CCCC"/>
            </a:solidFill>
            <a:ln w="127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2.1</a:t>
              </a:r>
            </a:p>
          </p:txBody>
        </p:sp>
        <p:cxnSp>
          <p:nvCxnSpPr>
            <p:cNvPr id="103" name="AutoShape 97"/>
            <p:cNvCxnSpPr>
              <a:cxnSpLocks noChangeShapeType="1"/>
              <a:stCxn id="96" idx="7"/>
              <a:endCxn id="102" idx="3"/>
            </p:cNvCxnSpPr>
            <p:nvPr/>
          </p:nvCxnSpPr>
          <p:spPr bwMode="auto">
            <a:xfrm flipV="1">
              <a:off x="3290" y="2698"/>
              <a:ext cx="46" cy="118"/>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AutoShape 98"/>
            <p:cNvCxnSpPr>
              <a:cxnSpLocks noChangeShapeType="1"/>
              <a:stCxn id="102" idx="5"/>
              <a:endCxn id="98" idx="1"/>
            </p:cNvCxnSpPr>
            <p:nvPr/>
          </p:nvCxnSpPr>
          <p:spPr bwMode="auto">
            <a:xfrm>
              <a:off x="3490" y="2698"/>
              <a:ext cx="86" cy="118"/>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Text Box 99"/>
            <p:cNvSpPr txBox="1">
              <a:spLocks noChangeArrowheads="1"/>
            </p:cNvSpPr>
            <p:nvPr/>
          </p:nvSpPr>
          <p:spPr bwMode="auto">
            <a:xfrm>
              <a:off x="2656" y="2808"/>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源点</a:t>
              </a:r>
              <a:r>
                <a:rPr lang="en-US" altLang="zh-CN" sz="1200" b="1">
                  <a:latin typeface="楷体_GB2312" pitchFamily="49" charset="-122"/>
                  <a:ea typeface="楷体_GB2312" pitchFamily="49" charset="-122"/>
                </a:rPr>
                <a:t>2</a:t>
              </a:r>
            </a:p>
          </p:txBody>
        </p:sp>
      </p:grpSp>
      <p:grpSp>
        <p:nvGrpSpPr>
          <p:cNvPr id="106" name="Group 100"/>
          <p:cNvGrpSpPr>
            <a:grpSpLocks/>
          </p:cNvGrpSpPr>
          <p:nvPr/>
        </p:nvGrpSpPr>
        <p:grpSpPr bwMode="auto">
          <a:xfrm>
            <a:off x="6261100" y="3179763"/>
            <a:ext cx="2705100" cy="887412"/>
            <a:chOff x="3944" y="2120"/>
            <a:chExt cx="1704" cy="559"/>
          </a:xfrm>
        </p:grpSpPr>
        <p:grpSp>
          <p:nvGrpSpPr>
            <p:cNvPr id="107" name="Group 101"/>
            <p:cNvGrpSpPr>
              <a:grpSpLocks/>
            </p:cNvGrpSpPr>
            <p:nvPr/>
          </p:nvGrpSpPr>
          <p:grpSpPr bwMode="auto">
            <a:xfrm>
              <a:off x="3944" y="2120"/>
              <a:ext cx="1632" cy="559"/>
              <a:chOff x="3944" y="2120"/>
              <a:chExt cx="1632" cy="559"/>
            </a:xfrm>
          </p:grpSpPr>
          <p:sp>
            <p:nvSpPr>
              <p:cNvPr id="110" name="Oval 102"/>
              <p:cNvSpPr>
                <a:spLocks noChangeArrowheads="1"/>
              </p:cNvSpPr>
              <p:nvPr/>
            </p:nvSpPr>
            <p:spPr bwMode="auto">
              <a:xfrm>
                <a:off x="4136" y="2152"/>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3.1</a:t>
                </a:r>
              </a:p>
            </p:txBody>
          </p:sp>
          <p:sp>
            <p:nvSpPr>
              <p:cNvPr id="111" name="Oval 103"/>
              <p:cNvSpPr>
                <a:spLocks noChangeArrowheads="1"/>
              </p:cNvSpPr>
              <p:nvPr/>
            </p:nvSpPr>
            <p:spPr bwMode="auto">
              <a:xfrm>
                <a:off x="4136" y="2448"/>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3.2</a:t>
                </a:r>
              </a:p>
            </p:txBody>
          </p:sp>
          <p:sp>
            <p:nvSpPr>
              <p:cNvPr id="112" name="Oval 104"/>
              <p:cNvSpPr>
                <a:spLocks noChangeArrowheads="1"/>
              </p:cNvSpPr>
              <p:nvPr/>
            </p:nvSpPr>
            <p:spPr bwMode="auto">
              <a:xfrm>
                <a:off x="4504" y="2304"/>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3.3</a:t>
                </a:r>
              </a:p>
            </p:txBody>
          </p:sp>
          <p:sp>
            <p:nvSpPr>
              <p:cNvPr id="113" name="Text Box 105"/>
              <p:cNvSpPr txBox="1">
                <a:spLocks noChangeArrowheads="1"/>
              </p:cNvSpPr>
              <p:nvPr/>
            </p:nvSpPr>
            <p:spPr bwMode="auto">
              <a:xfrm>
                <a:off x="4912" y="2120"/>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latin typeface="楷体_GB2312" pitchFamily="49" charset="-122"/>
                  <a:ea typeface="楷体_GB2312" pitchFamily="49" charset="-122"/>
                </a:endParaRPr>
              </a:p>
            </p:txBody>
          </p:sp>
          <p:cxnSp>
            <p:nvCxnSpPr>
              <p:cNvPr id="114" name="AutoShape 106"/>
              <p:cNvCxnSpPr>
                <a:cxnSpLocks noChangeShapeType="1"/>
                <a:endCxn id="110" idx="2"/>
              </p:cNvCxnSpPr>
              <p:nvPr/>
            </p:nvCxnSpPr>
            <p:spPr bwMode="auto">
              <a:xfrm>
                <a:off x="3944" y="2260"/>
                <a:ext cx="192" cy="1"/>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AutoShape 107"/>
              <p:cNvCxnSpPr>
                <a:cxnSpLocks noChangeShapeType="1"/>
                <a:endCxn id="111" idx="2"/>
              </p:cNvCxnSpPr>
              <p:nvPr/>
            </p:nvCxnSpPr>
            <p:spPr bwMode="auto">
              <a:xfrm flipV="1">
                <a:off x="3944" y="2557"/>
                <a:ext cx="192" cy="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AutoShape 108"/>
              <p:cNvCxnSpPr>
                <a:cxnSpLocks noChangeShapeType="1"/>
                <a:stCxn id="110" idx="6"/>
                <a:endCxn id="112" idx="1"/>
              </p:cNvCxnSpPr>
              <p:nvPr/>
            </p:nvCxnSpPr>
            <p:spPr bwMode="auto">
              <a:xfrm>
                <a:off x="4354" y="2261"/>
                <a:ext cx="182" cy="75"/>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AutoShape 109"/>
              <p:cNvCxnSpPr>
                <a:cxnSpLocks noChangeShapeType="1"/>
                <a:stCxn id="111" idx="6"/>
                <a:endCxn id="112" idx="3"/>
              </p:cNvCxnSpPr>
              <p:nvPr/>
            </p:nvCxnSpPr>
            <p:spPr bwMode="auto">
              <a:xfrm flipV="1">
                <a:off x="4354" y="2490"/>
                <a:ext cx="182" cy="6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AutoShape 110"/>
              <p:cNvCxnSpPr>
                <a:cxnSpLocks noChangeShapeType="1"/>
                <a:stCxn id="112" idx="7"/>
                <a:endCxn id="113" idx="1"/>
              </p:cNvCxnSpPr>
              <p:nvPr/>
            </p:nvCxnSpPr>
            <p:spPr bwMode="auto">
              <a:xfrm flipV="1">
                <a:off x="4690" y="2236"/>
                <a:ext cx="222" cy="100"/>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AutoShape 111"/>
              <p:cNvCxnSpPr>
                <a:cxnSpLocks noChangeShapeType="1"/>
                <a:stCxn id="112" idx="5"/>
                <a:endCxn id="120" idx="2"/>
              </p:cNvCxnSpPr>
              <p:nvPr/>
            </p:nvCxnSpPr>
            <p:spPr bwMode="auto">
              <a:xfrm>
                <a:off x="4690" y="2490"/>
                <a:ext cx="214" cy="6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Oval 112"/>
              <p:cNvSpPr>
                <a:spLocks noChangeArrowheads="1"/>
              </p:cNvSpPr>
              <p:nvPr/>
            </p:nvSpPr>
            <p:spPr bwMode="auto">
              <a:xfrm>
                <a:off x="4904" y="2448"/>
                <a:ext cx="218" cy="218"/>
              </a:xfrm>
              <a:prstGeom prst="ellipse">
                <a:avLst/>
              </a:prstGeom>
              <a:solidFill>
                <a:srgbClr val="CC99FF"/>
              </a:solidFill>
              <a:ln>
                <a:noFill/>
              </a:ln>
              <a:effectLst/>
              <a:extLst>
                <a:ext uri="{91240B29-F687-4F45-9708-019B960494DF}">
                  <a14:hiddenLine xmlns:a14="http://schemas.microsoft.com/office/drawing/2010/main" w="12700">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sz="1200" b="1">
                    <a:latin typeface="楷体_GB2312" pitchFamily="49" charset="-122"/>
                    <a:ea typeface="楷体_GB2312" pitchFamily="49" charset="-122"/>
                  </a:rPr>
                  <a:t>3.3</a:t>
                </a:r>
              </a:p>
            </p:txBody>
          </p:sp>
          <p:cxnSp>
            <p:nvCxnSpPr>
              <p:cNvPr id="121" name="AutoShape 113"/>
              <p:cNvCxnSpPr>
                <a:cxnSpLocks noChangeShapeType="1"/>
                <a:stCxn id="120" idx="6"/>
                <a:endCxn id="122" idx="1"/>
              </p:cNvCxnSpPr>
              <p:nvPr/>
            </p:nvCxnSpPr>
            <p:spPr bwMode="auto">
              <a:xfrm>
                <a:off x="5122" y="2557"/>
                <a:ext cx="214" cy="7"/>
              </a:xfrm>
              <a:prstGeom prst="straightConnector1">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Text Box 114"/>
              <p:cNvSpPr txBox="1">
                <a:spLocks noChangeArrowheads="1"/>
              </p:cNvSpPr>
              <p:nvPr/>
            </p:nvSpPr>
            <p:spPr bwMode="auto">
              <a:xfrm>
                <a:off x="5336" y="2448"/>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zh-CN" altLang="zh-CN" b="1">
                  <a:latin typeface="楷体_GB2312" pitchFamily="49" charset="-122"/>
                  <a:ea typeface="楷体_GB2312" pitchFamily="49" charset="-122"/>
                </a:endParaRPr>
              </a:p>
            </p:txBody>
          </p:sp>
        </p:grpSp>
        <p:sp>
          <p:nvSpPr>
            <p:cNvPr id="108" name="Text Box 115"/>
            <p:cNvSpPr txBox="1">
              <a:spLocks noChangeArrowheads="1"/>
            </p:cNvSpPr>
            <p:nvPr/>
          </p:nvSpPr>
          <p:spPr bwMode="auto">
            <a:xfrm>
              <a:off x="4912" y="2160"/>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终点</a:t>
              </a:r>
              <a:r>
                <a:rPr lang="en-US" altLang="zh-CN" sz="1200" b="1">
                  <a:latin typeface="楷体_GB2312" pitchFamily="49" charset="-122"/>
                  <a:ea typeface="楷体_GB2312" pitchFamily="49" charset="-122"/>
                </a:rPr>
                <a:t>1</a:t>
              </a:r>
            </a:p>
          </p:txBody>
        </p:sp>
        <p:sp>
          <p:nvSpPr>
            <p:cNvPr id="109" name="Text Box 116"/>
            <p:cNvSpPr txBox="1">
              <a:spLocks noChangeArrowheads="1"/>
            </p:cNvSpPr>
            <p:nvPr/>
          </p:nvSpPr>
          <p:spPr bwMode="auto">
            <a:xfrm>
              <a:off x="5344" y="2472"/>
              <a:ext cx="304" cy="173"/>
            </a:xfrm>
            <a:prstGeom prst="rect">
              <a:avLst/>
            </a:prstGeom>
            <a:solidFill>
              <a:schemeClr val="accent1"/>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ctr" eaLnBrk="0" hangingPunct="0">
                <a:spcBef>
                  <a:spcPct val="50000"/>
                </a:spcBef>
              </a:pPr>
              <a:r>
                <a:rPr lang="zh-CN" altLang="en-US" sz="1200" b="1">
                  <a:latin typeface="楷体_GB2312" pitchFamily="49" charset="-122"/>
                  <a:ea typeface="楷体_GB2312" pitchFamily="49" charset="-122"/>
                </a:rPr>
                <a:t>终点</a:t>
              </a:r>
              <a:r>
                <a:rPr lang="en-US" altLang="zh-CN" sz="1200" b="1">
                  <a:latin typeface="楷体_GB2312" pitchFamily="49" charset="-122"/>
                  <a:ea typeface="楷体_GB2312" pitchFamily="49" charset="-122"/>
                </a:rPr>
                <a:t>2</a:t>
              </a:r>
            </a:p>
          </p:txBody>
        </p:sp>
      </p:grpSp>
      <p:sp>
        <p:nvSpPr>
          <p:cNvPr id="123" name="Text Box 2"/>
          <p:cNvSpPr txBox="1">
            <a:spLocks noChangeArrowheads="1"/>
          </p:cNvSpPr>
          <p:nvPr/>
        </p:nvSpPr>
        <p:spPr bwMode="auto">
          <a:xfrm>
            <a:off x="4572000" y="1543666"/>
            <a:ext cx="3937000" cy="123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4650" indent="-374650">
              <a:tabLst>
                <a:tab pos="288925" algn="l"/>
              </a:tabLst>
              <a:defRPr>
                <a:solidFill>
                  <a:schemeClr val="tx1"/>
                </a:solidFill>
                <a:latin typeface="Arial" charset="0"/>
                <a:ea typeface="宋体" charset="-122"/>
              </a:defRPr>
            </a:lvl1pPr>
            <a:lvl2pPr marL="565150">
              <a:tabLst>
                <a:tab pos="288925" algn="l"/>
              </a:tabLst>
              <a:defRPr>
                <a:solidFill>
                  <a:schemeClr val="tx1"/>
                </a:solidFill>
                <a:latin typeface="Arial" charset="0"/>
                <a:ea typeface="宋体" charset="-122"/>
              </a:defRPr>
            </a:lvl2pPr>
            <a:lvl3pPr>
              <a:tabLst>
                <a:tab pos="288925" algn="l"/>
              </a:tabLst>
              <a:defRPr>
                <a:solidFill>
                  <a:schemeClr val="tx1"/>
                </a:solidFill>
                <a:latin typeface="Arial" charset="0"/>
                <a:ea typeface="宋体" charset="-122"/>
              </a:defRPr>
            </a:lvl3pPr>
            <a:lvl4pPr>
              <a:tabLst>
                <a:tab pos="288925" algn="l"/>
              </a:tabLst>
              <a:defRPr>
                <a:solidFill>
                  <a:schemeClr val="tx1"/>
                </a:solidFill>
                <a:latin typeface="Arial" charset="0"/>
                <a:ea typeface="宋体" charset="-122"/>
              </a:defRPr>
            </a:lvl4pPr>
            <a:lvl5pPr>
              <a:tabLst>
                <a:tab pos="288925" algn="l"/>
              </a:tabLst>
              <a:defRPr>
                <a:solidFill>
                  <a:schemeClr val="tx1"/>
                </a:solidFill>
                <a:latin typeface="Arial" charset="0"/>
                <a:ea typeface="宋体" charset="-122"/>
              </a:defRPr>
            </a:lvl5pPr>
            <a:lvl6pPr fontAlgn="base">
              <a:spcBef>
                <a:spcPct val="0"/>
              </a:spcBef>
              <a:spcAft>
                <a:spcPct val="0"/>
              </a:spcAft>
              <a:tabLst>
                <a:tab pos="288925" algn="l"/>
              </a:tabLst>
              <a:defRPr>
                <a:solidFill>
                  <a:schemeClr val="tx1"/>
                </a:solidFill>
                <a:latin typeface="Arial" charset="0"/>
                <a:ea typeface="宋体" charset="-122"/>
              </a:defRPr>
            </a:lvl6pPr>
            <a:lvl7pPr fontAlgn="base">
              <a:spcBef>
                <a:spcPct val="0"/>
              </a:spcBef>
              <a:spcAft>
                <a:spcPct val="0"/>
              </a:spcAft>
              <a:tabLst>
                <a:tab pos="288925" algn="l"/>
              </a:tabLst>
              <a:defRPr>
                <a:solidFill>
                  <a:schemeClr val="tx1"/>
                </a:solidFill>
                <a:latin typeface="Arial" charset="0"/>
                <a:ea typeface="宋体" charset="-122"/>
              </a:defRPr>
            </a:lvl7pPr>
            <a:lvl8pPr fontAlgn="base">
              <a:spcBef>
                <a:spcPct val="0"/>
              </a:spcBef>
              <a:spcAft>
                <a:spcPct val="0"/>
              </a:spcAft>
              <a:tabLst>
                <a:tab pos="288925" algn="l"/>
              </a:tabLst>
              <a:defRPr>
                <a:solidFill>
                  <a:schemeClr val="tx1"/>
                </a:solidFill>
                <a:latin typeface="Arial" charset="0"/>
                <a:ea typeface="宋体" charset="-122"/>
              </a:defRPr>
            </a:lvl8pPr>
            <a:lvl9pPr fontAlgn="base">
              <a:spcBef>
                <a:spcPct val="0"/>
              </a:spcBef>
              <a:spcAft>
                <a:spcPct val="0"/>
              </a:spcAft>
              <a:tabLst>
                <a:tab pos="288925" algn="l"/>
              </a:tabLst>
              <a:defRPr>
                <a:solidFill>
                  <a:schemeClr val="tx1"/>
                </a:solidFill>
                <a:latin typeface="Arial" charset="0"/>
                <a:ea typeface="宋体" charset="-122"/>
              </a:defRPr>
            </a:lvl9pPr>
          </a:lstStyle>
          <a:p>
            <a:pPr algn="l" eaLnBrk="0" hangingPunct="0">
              <a:lnSpc>
                <a:spcPct val="70000"/>
              </a:lnSpc>
              <a:spcBef>
                <a:spcPct val="50000"/>
              </a:spcBef>
              <a:buClr>
                <a:schemeClr val="tx2"/>
              </a:buClr>
              <a:buFont typeface="Wingdings" pitchFamily="2" charset="2"/>
              <a:buChar char="Ø"/>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画出顶层数据流图</a:t>
            </a:r>
          </a:p>
          <a:p>
            <a:pPr algn="l" eaLnBrk="0" hangingPunct="0">
              <a:lnSpc>
                <a:spcPct val="70000"/>
              </a:lnSpc>
              <a:spcBef>
                <a:spcPct val="50000"/>
              </a:spcBef>
              <a:buClr>
                <a:schemeClr val="tx2"/>
              </a:buClr>
              <a:buFont typeface="Wingdings" pitchFamily="2" charset="2"/>
              <a:buChar char="Ø"/>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画出其余各层数据流图</a:t>
            </a:r>
          </a:p>
          <a:p>
            <a:pPr algn="l" eaLnBrk="0" hangingPunct="0">
              <a:lnSpc>
                <a:spcPct val="70000"/>
              </a:lnSpc>
              <a:spcBef>
                <a:spcPct val="50000"/>
              </a:spcBef>
              <a:buClr>
                <a:schemeClr val="tx2"/>
              </a:buClr>
              <a:buFont typeface="Wingdings" pitchFamily="2" charset="2"/>
              <a:buChar char="Ø"/>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画出总的数据流图</a:t>
            </a:r>
            <a:endPar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24" name="Rectangle 118"/>
          <p:cNvSpPr>
            <a:spLocks noChangeArrowheads="1"/>
          </p:cNvSpPr>
          <p:nvPr/>
        </p:nvSpPr>
        <p:spPr bwMode="auto">
          <a:xfrm>
            <a:off x="1068388" y="1455440"/>
            <a:ext cx="42894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9263" indent="-449263" algn="l" eaLnBrk="0" hangingPunct="0">
              <a:lnSpc>
                <a:spcPct val="90000"/>
              </a:lnSpc>
              <a:spcBef>
                <a:spcPct val="20000"/>
              </a:spcBef>
              <a:buClr>
                <a:schemeClr val="tx2"/>
              </a:buClr>
              <a:buSzPct val="120000"/>
              <a:buBlip>
                <a:blip r:embed="rId3"/>
              </a:buBlip>
            </a:pPr>
            <a:r>
              <a:rPr lang="en-US" altLang="zh-CN"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数据流图的形成</a:t>
            </a:r>
          </a:p>
        </p:txBody>
      </p:sp>
    </p:spTree>
    <p:extLst>
      <p:ext uri="{BB962C8B-B14F-4D97-AF65-F5344CB8AC3E}">
        <p14:creationId xmlns:p14="http://schemas.microsoft.com/office/powerpoint/2010/main" val="31902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0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4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0" grpId="0" autoUpdateAnimBg="0"/>
      <p:bldP spid="31" grpId="0" autoUpdateAnimBg="0"/>
      <p:bldP spid="32" grpId="0" autoUpdateAnimBg="0"/>
      <p:bldP spid="60" grpId="0" autoUpdateAnimBg="0"/>
      <p:bldP spid="123"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3730" name="Group 2"/>
          <p:cNvGrpSpPr>
            <a:grpSpLocks/>
          </p:cNvGrpSpPr>
          <p:nvPr/>
        </p:nvGrpSpPr>
        <p:grpSpPr bwMode="auto">
          <a:xfrm>
            <a:off x="2638425" y="2754313"/>
            <a:ext cx="4572000" cy="884237"/>
            <a:chOff x="2208" y="1891"/>
            <a:chExt cx="2880" cy="557"/>
          </a:xfrm>
        </p:grpSpPr>
        <p:sp>
          <p:nvSpPr>
            <p:cNvPr id="713731" name="Rectangle 3"/>
            <p:cNvSpPr>
              <a:spLocks noChangeArrowheads="1"/>
            </p:cNvSpPr>
            <p:nvPr/>
          </p:nvSpPr>
          <p:spPr bwMode="auto">
            <a:xfrm>
              <a:off x="2208" y="2014"/>
              <a:ext cx="576" cy="213"/>
            </a:xfrm>
            <a:prstGeom prst="rect">
              <a:avLst/>
            </a:prstGeom>
            <a:solidFill>
              <a:schemeClr val="accent2"/>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flatTx/>
            </a:bodyPr>
            <a:lstStyle/>
            <a:p>
              <a:pPr eaLnBrk="0" hangingPunct="0"/>
              <a:r>
                <a:rPr lang="zh-CN" altLang="en-US" sz="1400" b="1">
                  <a:solidFill>
                    <a:srgbClr val="FFFF00"/>
                  </a:solidFill>
                  <a:latin typeface="Times New Roman" pitchFamily="18" charset="0"/>
                  <a:ea typeface="楷体_GB2312" pitchFamily="49" charset="-122"/>
                </a:rPr>
                <a:t>仓库管理员</a:t>
              </a:r>
            </a:p>
          </p:txBody>
        </p:sp>
        <p:sp>
          <p:nvSpPr>
            <p:cNvPr id="713732" name="Rectangle 4"/>
            <p:cNvSpPr>
              <a:spLocks noChangeArrowheads="1"/>
            </p:cNvSpPr>
            <p:nvPr/>
          </p:nvSpPr>
          <p:spPr bwMode="auto">
            <a:xfrm>
              <a:off x="4512" y="2014"/>
              <a:ext cx="576" cy="213"/>
            </a:xfrm>
            <a:prstGeom prst="rect">
              <a:avLst/>
            </a:prstGeom>
            <a:solidFill>
              <a:schemeClr val="accent2"/>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flatTx/>
            </a:bodyPr>
            <a:lstStyle/>
            <a:p>
              <a:pPr eaLnBrk="0" hangingPunct="0"/>
              <a:r>
                <a:rPr lang="en-US" altLang="zh-CN" sz="1400">
                  <a:solidFill>
                    <a:srgbClr val="FFFF00"/>
                  </a:solidFill>
                  <a:latin typeface="Times New Roman" pitchFamily="18" charset="0"/>
                </a:rPr>
                <a:t>   </a:t>
              </a:r>
              <a:r>
                <a:rPr lang="zh-CN" altLang="en-US" sz="1400" b="1">
                  <a:solidFill>
                    <a:srgbClr val="FFFF00"/>
                  </a:solidFill>
                  <a:latin typeface="Times New Roman" pitchFamily="18" charset="0"/>
                  <a:ea typeface="楷体_GB2312" pitchFamily="49" charset="-122"/>
                </a:rPr>
                <a:t>采购员</a:t>
              </a:r>
            </a:p>
          </p:txBody>
        </p:sp>
        <p:sp>
          <p:nvSpPr>
            <p:cNvPr id="713733" name="Oval 5"/>
            <p:cNvSpPr>
              <a:spLocks noChangeArrowheads="1"/>
            </p:cNvSpPr>
            <p:nvPr/>
          </p:nvSpPr>
          <p:spPr bwMode="auto">
            <a:xfrm>
              <a:off x="3360" y="1891"/>
              <a:ext cx="576" cy="557"/>
            </a:xfrm>
            <a:prstGeom prst="ellipse">
              <a:avLst/>
            </a:prstGeom>
            <a:solidFill>
              <a:schemeClr val="accent1"/>
            </a:solidFill>
            <a:ln w="9525">
              <a:solidFill>
                <a:schemeClr val="accent1"/>
              </a:solidFill>
              <a:round/>
              <a:headEnd/>
              <a:tailEnd/>
            </a:ln>
          </p:spPr>
          <p:txBody>
            <a:bodyPr lIns="0" tIns="100800" rIns="0"/>
            <a:lstStyle/>
            <a:p>
              <a:pPr algn="ctr" eaLnBrk="0" hangingPunct="0"/>
              <a:r>
                <a:rPr lang="zh-CN" altLang="en-US" sz="1400" b="1">
                  <a:solidFill>
                    <a:schemeClr val="tx2"/>
                  </a:solidFill>
                  <a:latin typeface="楷体_GB2312" pitchFamily="49" charset="-122"/>
                  <a:ea typeface="楷体_GB2312" pitchFamily="49" charset="-122"/>
                </a:rPr>
                <a:t>定货</a:t>
              </a:r>
            </a:p>
            <a:p>
              <a:pPr algn="ctr" eaLnBrk="0" hangingPunct="0"/>
              <a:r>
                <a:rPr lang="zh-CN" altLang="en-US" sz="1400" b="1">
                  <a:solidFill>
                    <a:schemeClr val="tx2"/>
                  </a:solidFill>
                  <a:latin typeface="楷体_GB2312" pitchFamily="49" charset="-122"/>
                  <a:ea typeface="楷体_GB2312" pitchFamily="49" charset="-122"/>
                </a:rPr>
                <a:t>系统</a:t>
              </a:r>
              <a:r>
                <a:rPr lang="en-US" altLang="zh-CN" sz="1400" b="1">
                  <a:solidFill>
                    <a:schemeClr val="tx2"/>
                  </a:solidFill>
                  <a:latin typeface="楷体_GB2312" pitchFamily="49" charset="-122"/>
                  <a:ea typeface="楷体_GB2312" pitchFamily="49" charset="-122"/>
                </a:rPr>
                <a:t>P</a:t>
              </a:r>
            </a:p>
          </p:txBody>
        </p:sp>
        <p:sp>
          <p:nvSpPr>
            <p:cNvPr id="713734" name="Line 6"/>
            <p:cNvSpPr>
              <a:spLocks noChangeShapeType="1"/>
            </p:cNvSpPr>
            <p:nvPr/>
          </p:nvSpPr>
          <p:spPr bwMode="auto">
            <a:xfrm>
              <a:off x="2784" y="2168"/>
              <a:ext cx="576"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13735" name="Line 7"/>
            <p:cNvSpPr>
              <a:spLocks noChangeShapeType="1"/>
            </p:cNvSpPr>
            <p:nvPr/>
          </p:nvSpPr>
          <p:spPr bwMode="auto">
            <a:xfrm>
              <a:off x="3936" y="2157"/>
              <a:ext cx="576"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713736" name="Text Box 8"/>
            <p:cNvSpPr txBox="1">
              <a:spLocks noChangeArrowheads="1"/>
            </p:cNvSpPr>
            <p:nvPr/>
          </p:nvSpPr>
          <p:spPr bwMode="auto">
            <a:xfrm>
              <a:off x="2995" y="1984"/>
              <a:ext cx="36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b="1">
                  <a:solidFill>
                    <a:schemeClr val="tx2"/>
                  </a:solidFill>
                  <a:latin typeface="Times New Roman" pitchFamily="18" charset="0"/>
                  <a:ea typeface="楷体_GB2312" pitchFamily="49" charset="-122"/>
                </a:rPr>
                <a:t>事务</a:t>
              </a:r>
            </a:p>
          </p:txBody>
        </p:sp>
        <p:sp>
          <p:nvSpPr>
            <p:cNvPr id="713737" name="Text Box 9"/>
            <p:cNvSpPr txBox="1">
              <a:spLocks noChangeArrowheads="1"/>
            </p:cNvSpPr>
            <p:nvPr/>
          </p:nvSpPr>
          <p:spPr bwMode="auto">
            <a:xfrm>
              <a:off x="3984" y="1958"/>
              <a:ext cx="460"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400" b="1">
                  <a:solidFill>
                    <a:schemeClr val="tx2"/>
                  </a:solidFill>
                  <a:latin typeface="Times New Roman" pitchFamily="18" charset="0"/>
                  <a:ea typeface="楷体_GB2312" pitchFamily="49" charset="-122"/>
                </a:rPr>
                <a:t>定货报表</a:t>
              </a:r>
            </a:p>
          </p:txBody>
        </p:sp>
      </p:grpSp>
      <p:sp>
        <p:nvSpPr>
          <p:cNvPr id="713738" name="Text Box 10"/>
          <p:cNvSpPr txBox="1">
            <a:spLocks noChangeArrowheads="1"/>
          </p:cNvSpPr>
          <p:nvPr/>
        </p:nvSpPr>
        <p:spPr bwMode="auto">
          <a:xfrm>
            <a:off x="1142999" y="2041525"/>
            <a:ext cx="4255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buClr>
                <a:schemeClr val="tx2"/>
              </a:buClr>
              <a:buFont typeface="Wingdings" pitchFamily="2" charset="2"/>
              <a:buChar char="Ø"/>
            </a:pPr>
            <a:r>
              <a:rPr lang="en-US" altLang="zh-CN" sz="2000" b="1" dirty="0">
                <a:solidFill>
                  <a:srgbClr val="002060"/>
                </a:solidFill>
                <a:effectLst>
                  <a:outerShdw blurRad="38100" dist="38100" dir="2700000" algn="tl">
                    <a:srgbClr val="000000">
                      <a:alpha val="43137"/>
                    </a:srgbClr>
                  </a:outerShdw>
                </a:effectLst>
                <a:latin typeface="+mn-ea"/>
                <a:ea typeface="+mn-ea"/>
              </a:rPr>
              <a:t> </a:t>
            </a:r>
            <a:r>
              <a:rPr lang="zh-CN" altLang="en-US" sz="2400" b="1" dirty="0">
                <a:solidFill>
                  <a:srgbClr val="002060"/>
                </a:solidFill>
                <a:effectLst>
                  <a:outerShdw blurRad="38100" dist="38100" dir="2700000" algn="tl">
                    <a:srgbClr val="000000">
                      <a:alpha val="43137"/>
                    </a:srgbClr>
                  </a:outerShdw>
                </a:effectLst>
                <a:latin typeface="+mn-ea"/>
                <a:ea typeface="+mn-ea"/>
              </a:rPr>
              <a:t>定货系统的顶层数据流图</a:t>
            </a:r>
            <a:r>
              <a:rPr lang="zh-CN" altLang="en-US" sz="2000" b="1" dirty="0">
                <a:solidFill>
                  <a:srgbClr val="002060"/>
                </a:solidFill>
                <a:effectLst>
                  <a:outerShdw blurRad="38100" dist="38100" dir="2700000" algn="tl">
                    <a:srgbClr val="000000">
                      <a:alpha val="43137"/>
                    </a:srgbClr>
                  </a:outerShdw>
                </a:effectLst>
                <a:latin typeface="+mn-ea"/>
                <a:ea typeface="+mn-ea"/>
              </a:rPr>
              <a:t> </a:t>
            </a:r>
          </a:p>
        </p:txBody>
      </p:sp>
      <p:grpSp>
        <p:nvGrpSpPr>
          <p:cNvPr id="713739" name="Group 11"/>
          <p:cNvGrpSpPr>
            <a:grpSpLocks/>
          </p:cNvGrpSpPr>
          <p:nvPr/>
        </p:nvGrpSpPr>
        <p:grpSpPr bwMode="auto">
          <a:xfrm>
            <a:off x="3124200" y="4419600"/>
            <a:ext cx="4876800" cy="2133600"/>
            <a:chOff x="1968" y="2784"/>
            <a:chExt cx="3072" cy="1344"/>
          </a:xfrm>
        </p:grpSpPr>
        <p:sp>
          <p:nvSpPr>
            <p:cNvPr id="713740" name="Rectangle 12"/>
            <p:cNvSpPr>
              <a:spLocks noChangeArrowheads="1"/>
            </p:cNvSpPr>
            <p:nvPr/>
          </p:nvSpPr>
          <p:spPr bwMode="auto">
            <a:xfrm>
              <a:off x="1968" y="3342"/>
              <a:ext cx="569" cy="210"/>
            </a:xfrm>
            <a:prstGeom prst="rect">
              <a:avLst/>
            </a:prstGeom>
            <a:solidFill>
              <a:schemeClr val="accent2"/>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72000" rIns="18000" bIns="0">
              <a:flatTx/>
            </a:bodyPr>
            <a:lstStyle/>
            <a:p>
              <a:pPr eaLnBrk="0" hangingPunct="0"/>
              <a:r>
                <a:rPr lang="en-US" altLang="zh-CN" sz="1200" b="1">
                  <a:solidFill>
                    <a:srgbClr val="FFFF00"/>
                  </a:solidFill>
                  <a:latin typeface="Times New Roman" pitchFamily="18" charset="0"/>
                </a:rPr>
                <a:t> </a:t>
              </a:r>
              <a:r>
                <a:rPr lang="zh-CN" altLang="en-US" sz="1200" b="1">
                  <a:solidFill>
                    <a:srgbClr val="FFFF00"/>
                  </a:solidFill>
                  <a:latin typeface="Times New Roman" pitchFamily="18" charset="0"/>
                </a:rPr>
                <a:t>仓库管理员</a:t>
              </a:r>
            </a:p>
          </p:txBody>
        </p:sp>
        <p:sp>
          <p:nvSpPr>
            <p:cNvPr id="713741" name="Rectangle 13"/>
            <p:cNvSpPr>
              <a:spLocks noChangeArrowheads="1"/>
            </p:cNvSpPr>
            <p:nvPr/>
          </p:nvSpPr>
          <p:spPr bwMode="auto">
            <a:xfrm>
              <a:off x="4638" y="3320"/>
              <a:ext cx="402" cy="232"/>
            </a:xfrm>
            <a:prstGeom prst="rect">
              <a:avLst/>
            </a:prstGeom>
            <a:solidFill>
              <a:schemeClr val="accent2"/>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72000" rIns="18000" bIns="0">
              <a:flatTx/>
            </a:bodyPr>
            <a:lstStyle/>
            <a:p>
              <a:pPr eaLnBrk="0" hangingPunct="0"/>
              <a:r>
                <a:rPr lang="en-US" altLang="zh-CN" sz="1200" b="1">
                  <a:solidFill>
                    <a:srgbClr val="FFFF00"/>
                  </a:solidFill>
                  <a:latin typeface="Times New Roman" pitchFamily="18" charset="0"/>
                </a:rPr>
                <a:t>  </a:t>
              </a:r>
              <a:r>
                <a:rPr lang="zh-CN" altLang="en-US" sz="1200" b="1">
                  <a:solidFill>
                    <a:srgbClr val="FFFF00"/>
                  </a:solidFill>
                  <a:latin typeface="Times New Roman" pitchFamily="18" charset="0"/>
                </a:rPr>
                <a:t>采购员</a:t>
              </a:r>
            </a:p>
          </p:txBody>
        </p:sp>
        <p:sp>
          <p:nvSpPr>
            <p:cNvPr id="713742" name="Oval 14"/>
            <p:cNvSpPr>
              <a:spLocks noChangeArrowheads="1"/>
            </p:cNvSpPr>
            <p:nvPr/>
          </p:nvSpPr>
          <p:spPr bwMode="auto">
            <a:xfrm>
              <a:off x="2942" y="3236"/>
              <a:ext cx="499" cy="482"/>
            </a:xfrm>
            <a:prstGeom prst="ellipse">
              <a:avLst/>
            </a:prstGeom>
            <a:solidFill>
              <a:schemeClr val="accent1"/>
            </a:solidFill>
            <a:ln w="9525">
              <a:solidFill>
                <a:srgbClr val="000000"/>
              </a:solidFill>
              <a:round/>
              <a:headEnd/>
              <a:tailEnd/>
            </a:ln>
          </p:spPr>
          <p:txBody>
            <a:bodyPr lIns="0" tIns="72000" rIns="0" bIns="0"/>
            <a:lstStyle/>
            <a:p>
              <a:pPr algn="ctr" eaLnBrk="0" hangingPunct="0">
                <a:lnSpc>
                  <a:spcPct val="90000"/>
                </a:lnSpc>
              </a:pPr>
              <a:r>
                <a:rPr lang="zh-CN" altLang="en-US" sz="1200" b="1">
                  <a:solidFill>
                    <a:schemeClr val="tx2"/>
                  </a:solidFill>
                  <a:latin typeface="Times New Roman" pitchFamily="18" charset="0"/>
                </a:rPr>
                <a:t>处理</a:t>
              </a:r>
            </a:p>
            <a:p>
              <a:pPr algn="ctr" eaLnBrk="0" hangingPunct="0">
                <a:lnSpc>
                  <a:spcPct val="72000"/>
                </a:lnSpc>
              </a:pPr>
              <a:r>
                <a:rPr lang="zh-CN" altLang="en-US" sz="1200" b="1">
                  <a:solidFill>
                    <a:schemeClr val="tx2"/>
                  </a:solidFill>
                  <a:latin typeface="Times New Roman" pitchFamily="18" charset="0"/>
                </a:rPr>
                <a:t>事务</a:t>
              </a:r>
            </a:p>
            <a:p>
              <a:pPr algn="ctr" eaLnBrk="0" hangingPunct="0"/>
              <a:r>
                <a:rPr lang="en-US" altLang="zh-CN" sz="1200" b="1">
                  <a:solidFill>
                    <a:schemeClr val="tx2"/>
                  </a:solidFill>
                  <a:latin typeface="Times New Roman" pitchFamily="18" charset="0"/>
                </a:rPr>
                <a:t>P1</a:t>
              </a:r>
            </a:p>
          </p:txBody>
        </p:sp>
        <p:sp>
          <p:nvSpPr>
            <p:cNvPr id="713743" name="Line 15"/>
            <p:cNvSpPr>
              <a:spLocks noChangeShapeType="1"/>
            </p:cNvSpPr>
            <p:nvPr/>
          </p:nvSpPr>
          <p:spPr bwMode="auto">
            <a:xfrm>
              <a:off x="2537" y="3475"/>
              <a:ext cx="39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tIns="0" bIns="0"/>
            <a:lstStyle/>
            <a:p>
              <a:endParaRPr lang="zh-CN" altLang="en-US"/>
            </a:p>
          </p:txBody>
        </p:sp>
        <p:sp>
          <p:nvSpPr>
            <p:cNvPr id="713744" name="Line 16"/>
            <p:cNvSpPr>
              <a:spLocks noChangeShapeType="1"/>
            </p:cNvSpPr>
            <p:nvPr/>
          </p:nvSpPr>
          <p:spPr bwMode="auto">
            <a:xfrm>
              <a:off x="4131" y="3439"/>
              <a:ext cx="49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tIns="0" bIns="0"/>
            <a:lstStyle/>
            <a:p>
              <a:endParaRPr lang="zh-CN" altLang="en-US"/>
            </a:p>
          </p:txBody>
        </p:sp>
        <p:sp>
          <p:nvSpPr>
            <p:cNvPr id="713745" name="Text Box 17"/>
            <p:cNvSpPr txBox="1">
              <a:spLocks noChangeArrowheads="1"/>
            </p:cNvSpPr>
            <p:nvPr/>
          </p:nvSpPr>
          <p:spPr bwMode="auto">
            <a:xfrm>
              <a:off x="2661" y="3320"/>
              <a:ext cx="315"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200" b="1">
                  <a:solidFill>
                    <a:schemeClr val="tx2"/>
                  </a:solidFill>
                  <a:latin typeface="Times New Roman" pitchFamily="18" charset="0"/>
                </a:rPr>
                <a:t>事务</a:t>
              </a:r>
            </a:p>
          </p:txBody>
        </p:sp>
        <p:sp>
          <p:nvSpPr>
            <p:cNvPr id="713746" name="Text Box 18"/>
            <p:cNvSpPr txBox="1">
              <a:spLocks noChangeArrowheads="1"/>
            </p:cNvSpPr>
            <p:nvPr/>
          </p:nvSpPr>
          <p:spPr bwMode="auto">
            <a:xfrm>
              <a:off x="4214" y="3288"/>
              <a:ext cx="399"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96000"/>
                </a:lnSpc>
              </a:pPr>
              <a:r>
                <a:rPr lang="zh-CN" altLang="en-US" sz="1200" b="1">
                  <a:solidFill>
                    <a:schemeClr val="tx2"/>
                  </a:solidFill>
                  <a:latin typeface="Times New Roman" pitchFamily="18" charset="0"/>
                </a:rPr>
                <a:t>定货报表</a:t>
              </a:r>
            </a:p>
          </p:txBody>
        </p:sp>
        <p:sp>
          <p:nvSpPr>
            <p:cNvPr id="713747" name="Oval 19"/>
            <p:cNvSpPr>
              <a:spLocks noChangeArrowheads="1"/>
            </p:cNvSpPr>
            <p:nvPr/>
          </p:nvSpPr>
          <p:spPr bwMode="auto">
            <a:xfrm>
              <a:off x="3633" y="3212"/>
              <a:ext cx="498" cy="482"/>
            </a:xfrm>
            <a:prstGeom prst="ellipse">
              <a:avLst/>
            </a:prstGeom>
            <a:solidFill>
              <a:schemeClr val="accent1"/>
            </a:solidFill>
            <a:ln w="9525">
              <a:solidFill>
                <a:srgbClr val="000000"/>
              </a:solidFill>
              <a:round/>
              <a:headEnd/>
              <a:tailEnd/>
            </a:ln>
          </p:spPr>
          <p:txBody>
            <a:bodyPr lIns="0" tIns="0" rIns="0" bIns="0"/>
            <a:lstStyle/>
            <a:p>
              <a:pPr algn="ctr" eaLnBrk="0" hangingPunct="0">
                <a:lnSpc>
                  <a:spcPct val="90000"/>
                </a:lnSpc>
              </a:pPr>
              <a:r>
                <a:rPr lang="zh-CN" altLang="en-US" sz="1200" b="1">
                  <a:solidFill>
                    <a:schemeClr val="tx2"/>
                  </a:solidFill>
                  <a:latin typeface="Times New Roman" pitchFamily="18" charset="0"/>
                </a:rPr>
                <a:t>产生</a:t>
              </a:r>
            </a:p>
            <a:p>
              <a:pPr algn="ctr" eaLnBrk="0" hangingPunct="0">
                <a:lnSpc>
                  <a:spcPct val="90000"/>
                </a:lnSpc>
              </a:pPr>
              <a:r>
                <a:rPr lang="zh-CN" altLang="en-US" sz="1200" b="1">
                  <a:solidFill>
                    <a:schemeClr val="tx2"/>
                  </a:solidFill>
                  <a:latin typeface="Times New Roman" pitchFamily="18" charset="0"/>
                </a:rPr>
                <a:t>报表</a:t>
              </a:r>
            </a:p>
            <a:p>
              <a:pPr algn="ctr" eaLnBrk="0" hangingPunct="0">
                <a:lnSpc>
                  <a:spcPct val="90000"/>
                </a:lnSpc>
              </a:pPr>
              <a:r>
                <a:rPr lang="en-US" altLang="zh-CN" sz="1200" b="1">
                  <a:solidFill>
                    <a:schemeClr val="tx2"/>
                  </a:solidFill>
                  <a:latin typeface="Times New Roman" pitchFamily="18" charset="0"/>
                </a:rPr>
                <a:t>P2</a:t>
              </a:r>
            </a:p>
          </p:txBody>
        </p:sp>
        <p:grpSp>
          <p:nvGrpSpPr>
            <p:cNvPr id="713748" name="Group 20"/>
            <p:cNvGrpSpPr>
              <a:grpSpLocks/>
            </p:cNvGrpSpPr>
            <p:nvPr/>
          </p:nvGrpSpPr>
          <p:grpSpPr bwMode="auto">
            <a:xfrm>
              <a:off x="2836" y="2784"/>
              <a:ext cx="797" cy="202"/>
              <a:chOff x="3237" y="3000"/>
              <a:chExt cx="1440" cy="468"/>
            </a:xfrm>
          </p:grpSpPr>
          <p:sp>
            <p:nvSpPr>
              <p:cNvPr id="713749" name="Rectangle 21"/>
              <p:cNvSpPr>
                <a:spLocks noChangeArrowheads="1"/>
              </p:cNvSpPr>
              <p:nvPr/>
            </p:nvSpPr>
            <p:spPr bwMode="auto">
              <a:xfrm>
                <a:off x="3237" y="3000"/>
                <a:ext cx="1440" cy="468"/>
              </a:xfrm>
              <a:prstGeom prst="rect">
                <a:avLst/>
              </a:prstGeom>
              <a:solidFill>
                <a:schemeClr val="accent1"/>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57600" rIns="18000" bIns="0">
                <a:flatTx/>
              </a:bodyPr>
              <a:lstStyle/>
              <a:p>
                <a:pPr algn="just" eaLnBrk="0" hangingPunct="0"/>
                <a:r>
                  <a:rPr lang="en-US" altLang="zh-CN" sz="1200" b="1">
                    <a:solidFill>
                      <a:schemeClr val="tx2"/>
                    </a:solidFill>
                    <a:latin typeface="Times New Roman" pitchFamily="18" charset="0"/>
                  </a:rPr>
                  <a:t>   F1      </a:t>
                </a:r>
                <a:r>
                  <a:rPr lang="zh-CN" altLang="en-US" sz="1200" b="1">
                    <a:solidFill>
                      <a:schemeClr val="tx2"/>
                    </a:solidFill>
                    <a:latin typeface="Times New Roman" pitchFamily="18" charset="0"/>
                  </a:rPr>
                  <a:t>库存清单</a:t>
                </a:r>
              </a:p>
            </p:txBody>
          </p:sp>
          <p:sp>
            <p:nvSpPr>
              <p:cNvPr id="713750" name="Line 22"/>
              <p:cNvSpPr>
                <a:spLocks noChangeShapeType="1"/>
              </p:cNvSpPr>
              <p:nvPr/>
            </p:nvSpPr>
            <p:spPr bwMode="auto">
              <a:xfrm>
                <a:off x="3717" y="300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57600" bIns="0"/>
              <a:lstStyle/>
              <a:p>
                <a:endParaRPr lang="zh-CN" altLang="en-US"/>
              </a:p>
            </p:txBody>
          </p:sp>
          <p:sp>
            <p:nvSpPr>
              <p:cNvPr id="713751" name="Line 23"/>
              <p:cNvSpPr>
                <a:spLocks noChangeShapeType="1"/>
              </p:cNvSpPr>
              <p:nvPr/>
            </p:nvSpPr>
            <p:spPr bwMode="auto">
              <a:xfrm>
                <a:off x="3237" y="3000"/>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57600" bIns="0"/>
              <a:lstStyle/>
              <a:p>
                <a:endParaRPr lang="zh-CN" altLang="en-US"/>
              </a:p>
            </p:txBody>
          </p:sp>
          <p:sp>
            <p:nvSpPr>
              <p:cNvPr id="713752" name="Line 24"/>
              <p:cNvSpPr>
                <a:spLocks noChangeShapeType="1"/>
              </p:cNvSpPr>
              <p:nvPr/>
            </p:nvSpPr>
            <p:spPr bwMode="auto">
              <a:xfrm>
                <a:off x="3237" y="3468"/>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57600" bIns="0"/>
              <a:lstStyle/>
              <a:p>
                <a:endParaRPr lang="zh-CN" altLang="en-US"/>
              </a:p>
            </p:txBody>
          </p:sp>
          <p:sp>
            <p:nvSpPr>
              <p:cNvPr id="713753" name="Line 25"/>
              <p:cNvSpPr>
                <a:spLocks noChangeShapeType="1"/>
              </p:cNvSpPr>
              <p:nvPr/>
            </p:nvSpPr>
            <p:spPr bwMode="auto">
              <a:xfrm>
                <a:off x="3237" y="300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57600" bIns="0"/>
              <a:lstStyle/>
              <a:p>
                <a:endParaRPr lang="zh-CN" altLang="en-US"/>
              </a:p>
            </p:txBody>
          </p:sp>
        </p:grpSp>
        <p:grpSp>
          <p:nvGrpSpPr>
            <p:cNvPr id="713754" name="Group 26"/>
            <p:cNvGrpSpPr>
              <a:grpSpLocks/>
            </p:cNvGrpSpPr>
            <p:nvPr/>
          </p:nvGrpSpPr>
          <p:grpSpPr bwMode="auto">
            <a:xfrm>
              <a:off x="3135" y="3904"/>
              <a:ext cx="797" cy="224"/>
              <a:chOff x="5217" y="5028"/>
              <a:chExt cx="1440" cy="468"/>
            </a:xfrm>
          </p:grpSpPr>
          <p:sp>
            <p:nvSpPr>
              <p:cNvPr id="713755" name="Rectangle 27"/>
              <p:cNvSpPr>
                <a:spLocks noChangeArrowheads="1"/>
              </p:cNvSpPr>
              <p:nvPr/>
            </p:nvSpPr>
            <p:spPr bwMode="auto">
              <a:xfrm>
                <a:off x="5217" y="5028"/>
                <a:ext cx="1440" cy="468"/>
              </a:xfrm>
              <a:prstGeom prst="rect">
                <a:avLst/>
              </a:prstGeom>
              <a:solidFill>
                <a:schemeClr val="accent1"/>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72000" rIns="18000" bIns="0">
                <a:flatTx/>
              </a:bodyPr>
              <a:lstStyle/>
              <a:p>
                <a:pPr algn="just" eaLnBrk="0" hangingPunct="0"/>
                <a:r>
                  <a:rPr lang="en-US" altLang="zh-CN" sz="1200" b="1">
                    <a:solidFill>
                      <a:schemeClr val="tx2"/>
                    </a:solidFill>
                    <a:latin typeface="Times New Roman" pitchFamily="18" charset="0"/>
                  </a:rPr>
                  <a:t>   F2     </a:t>
                </a:r>
                <a:r>
                  <a:rPr lang="zh-CN" altLang="en-US" sz="1200" b="1">
                    <a:solidFill>
                      <a:schemeClr val="tx2"/>
                    </a:solidFill>
                    <a:latin typeface="Times New Roman" pitchFamily="18" charset="0"/>
                  </a:rPr>
                  <a:t>定货信息</a:t>
                </a:r>
              </a:p>
            </p:txBody>
          </p:sp>
          <p:sp>
            <p:nvSpPr>
              <p:cNvPr id="713756" name="Line 28"/>
              <p:cNvSpPr>
                <a:spLocks noChangeShapeType="1"/>
              </p:cNvSpPr>
              <p:nvPr/>
            </p:nvSpPr>
            <p:spPr bwMode="auto">
              <a:xfrm>
                <a:off x="5697" y="502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bIns="0"/>
              <a:lstStyle/>
              <a:p>
                <a:endParaRPr lang="zh-CN" altLang="en-US"/>
              </a:p>
            </p:txBody>
          </p:sp>
          <p:sp>
            <p:nvSpPr>
              <p:cNvPr id="713757" name="Line 29"/>
              <p:cNvSpPr>
                <a:spLocks noChangeShapeType="1"/>
              </p:cNvSpPr>
              <p:nvPr/>
            </p:nvSpPr>
            <p:spPr bwMode="auto">
              <a:xfrm>
                <a:off x="5217" y="5028"/>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bIns="0"/>
              <a:lstStyle/>
              <a:p>
                <a:endParaRPr lang="zh-CN" altLang="en-US"/>
              </a:p>
            </p:txBody>
          </p:sp>
          <p:sp>
            <p:nvSpPr>
              <p:cNvPr id="713758" name="Line 30"/>
              <p:cNvSpPr>
                <a:spLocks noChangeShapeType="1"/>
              </p:cNvSpPr>
              <p:nvPr/>
            </p:nvSpPr>
            <p:spPr bwMode="auto">
              <a:xfrm>
                <a:off x="5217" y="5496"/>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bIns="0"/>
              <a:lstStyle/>
              <a:p>
                <a:endParaRPr lang="zh-CN" altLang="en-US"/>
              </a:p>
            </p:txBody>
          </p:sp>
          <p:sp>
            <p:nvSpPr>
              <p:cNvPr id="713759" name="Line 31"/>
              <p:cNvSpPr>
                <a:spLocks noChangeShapeType="1"/>
              </p:cNvSpPr>
              <p:nvPr/>
            </p:nvSpPr>
            <p:spPr bwMode="auto">
              <a:xfrm>
                <a:off x="5217" y="502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bIns="0"/>
              <a:lstStyle/>
              <a:p>
                <a:endParaRPr lang="zh-CN" altLang="en-US"/>
              </a:p>
            </p:txBody>
          </p:sp>
        </p:grpSp>
        <p:sp>
          <p:nvSpPr>
            <p:cNvPr id="713760" name="Line 32"/>
            <p:cNvSpPr>
              <a:spLocks noChangeShapeType="1"/>
            </p:cNvSpPr>
            <p:nvPr/>
          </p:nvSpPr>
          <p:spPr bwMode="auto">
            <a:xfrm flipV="1">
              <a:off x="3185" y="2988"/>
              <a:ext cx="0" cy="250"/>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tIns="0" bIns="0"/>
            <a:lstStyle/>
            <a:p>
              <a:endParaRPr lang="zh-CN" altLang="en-US"/>
            </a:p>
          </p:txBody>
        </p:sp>
        <p:sp>
          <p:nvSpPr>
            <p:cNvPr id="713761" name="Text Box 33"/>
            <p:cNvSpPr txBox="1">
              <a:spLocks noChangeArrowheads="1"/>
            </p:cNvSpPr>
            <p:nvPr/>
          </p:nvSpPr>
          <p:spPr bwMode="auto">
            <a:xfrm>
              <a:off x="3251" y="3038"/>
              <a:ext cx="399"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zh-CN" altLang="en-US" sz="1200" b="1">
                  <a:solidFill>
                    <a:schemeClr val="tx2"/>
                  </a:solidFill>
                  <a:latin typeface="Times New Roman" pitchFamily="18" charset="0"/>
                </a:rPr>
                <a:t>库存清单</a:t>
              </a:r>
            </a:p>
          </p:txBody>
        </p:sp>
        <p:sp>
          <p:nvSpPr>
            <p:cNvPr id="713762" name="Line 34"/>
            <p:cNvSpPr>
              <a:spLocks noChangeShapeType="1"/>
            </p:cNvSpPr>
            <p:nvPr/>
          </p:nvSpPr>
          <p:spPr bwMode="auto">
            <a:xfrm>
              <a:off x="3235" y="3737"/>
              <a:ext cx="99" cy="16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tIns="0" bIns="0"/>
            <a:lstStyle/>
            <a:p>
              <a:endParaRPr lang="zh-CN" altLang="en-US"/>
            </a:p>
          </p:txBody>
        </p:sp>
        <p:sp>
          <p:nvSpPr>
            <p:cNvPr id="713763" name="Text Box 35"/>
            <p:cNvSpPr txBox="1">
              <a:spLocks noChangeArrowheads="1"/>
            </p:cNvSpPr>
            <p:nvPr/>
          </p:nvSpPr>
          <p:spPr bwMode="auto">
            <a:xfrm>
              <a:off x="2795" y="3721"/>
              <a:ext cx="398"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96000"/>
                </a:lnSpc>
              </a:pPr>
              <a:r>
                <a:rPr lang="zh-CN" altLang="en-US" sz="1200" b="1">
                  <a:solidFill>
                    <a:schemeClr val="tx2"/>
                  </a:solidFill>
                  <a:latin typeface="Times New Roman" pitchFamily="18" charset="0"/>
                </a:rPr>
                <a:t>定货信息</a:t>
              </a:r>
            </a:p>
          </p:txBody>
        </p:sp>
        <p:sp>
          <p:nvSpPr>
            <p:cNvPr id="713764" name="Text Box 36"/>
            <p:cNvSpPr txBox="1">
              <a:spLocks noChangeArrowheads="1"/>
            </p:cNvSpPr>
            <p:nvPr/>
          </p:nvSpPr>
          <p:spPr bwMode="auto">
            <a:xfrm>
              <a:off x="3949" y="3713"/>
              <a:ext cx="398"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96000"/>
                </a:lnSpc>
              </a:pPr>
              <a:r>
                <a:rPr lang="zh-CN" altLang="en-US" sz="1200" b="1">
                  <a:solidFill>
                    <a:schemeClr val="tx2"/>
                  </a:solidFill>
                  <a:latin typeface="Times New Roman" pitchFamily="18" charset="0"/>
                </a:rPr>
                <a:t>定货信息</a:t>
              </a:r>
            </a:p>
          </p:txBody>
        </p:sp>
        <p:sp>
          <p:nvSpPr>
            <p:cNvPr id="713765" name="Line 37"/>
            <p:cNvSpPr>
              <a:spLocks noChangeShapeType="1"/>
            </p:cNvSpPr>
            <p:nvPr/>
          </p:nvSpPr>
          <p:spPr bwMode="auto">
            <a:xfrm flipV="1">
              <a:off x="3716" y="3681"/>
              <a:ext cx="163" cy="22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tIns="0" bIns="0"/>
            <a:lstStyle/>
            <a:p>
              <a:endParaRPr lang="zh-CN" altLang="en-US"/>
            </a:p>
          </p:txBody>
        </p:sp>
      </p:grpSp>
      <p:sp>
        <p:nvSpPr>
          <p:cNvPr id="713766" name="Text Box 38"/>
          <p:cNvSpPr txBox="1">
            <a:spLocks noChangeArrowheads="1"/>
          </p:cNvSpPr>
          <p:nvPr/>
        </p:nvSpPr>
        <p:spPr bwMode="auto">
          <a:xfrm>
            <a:off x="1161851" y="3810000"/>
            <a:ext cx="39862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spcBef>
                <a:spcPct val="50000"/>
              </a:spcBef>
              <a:buClr>
                <a:schemeClr val="tx2"/>
              </a:buClr>
              <a:buFont typeface="Wingdings" pitchFamily="2" charset="2"/>
              <a:buChar char="Ø"/>
              <a:defRPr sz="2000" b="1">
                <a:solidFill>
                  <a:srgbClr val="002060"/>
                </a:solidFill>
                <a:effectLst>
                  <a:outerShdw blurRad="38100" dist="38100" dir="2700000" algn="tl">
                    <a:srgbClr val="000000">
                      <a:alpha val="43137"/>
                    </a:srgbClr>
                  </a:outerShdw>
                </a:effectLst>
                <a:latin typeface="+mn-ea"/>
                <a:ea typeface="+mn-ea"/>
              </a:defRPr>
            </a:lvl1pPr>
          </a:lstStyle>
          <a:p>
            <a:pPr marL="342900" indent="-342900"/>
            <a:r>
              <a:rPr lang="zh-CN" altLang="en-US" sz="2400" dirty="0"/>
              <a:t>定货系统一层数据流图 </a:t>
            </a:r>
          </a:p>
        </p:txBody>
      </p:sp>
      <p:sp>
        <p:nvSpPr>
          <p:cNvPr id="713768" name="Rectangle 40"/>
          <p:cNvSpPr>
            <a:spLocks noChangeArrowheads="1"/>
          </p:cNvSpPr>
          <p:nvPr/>
        </p:nvSpPr>
        <p:spPr bwMode="auto">
          <a:xfrm>
            <a:off x="1068388" y="1455440"/>
            <a:ext cx="7389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9263" indent="-449263" algn="l" eaLnBrk="0" hangingPunct="0">
              <a:lnSpc>
                <a:spcPct val="90000"/>
              </a:lnSpc>
              <a:spcBef>
                <a:spcPct val="20000"/>
              </a:spcBef>
              <a:buClr>
                <a:schemeClr val="tx2"/>
              </a:buClr>
              <a:buSzPct val="120000"/>
              <a:buBlip>
                <a:blip r:embed="rId3"/>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例</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：某</a:t>
            </a:r>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企业的采购定货</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3"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数据流图案例</a:t>
            </a:r>
            <a:endParaRPr lang="zh-CN" altLang="en-US" dirty="0"/>
          </a:p>
        </p:txBody>
      </p:sp>
      <p:sp>
        <p:nvSpPr>
          <p:cNvPr id="44"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392581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37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137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3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13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8" grpId="0" autoUpdateAnimBg="0"/>
      <p:bldP spid="71376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68" name="Rectangle 40"/>
          <p:cNvSpPr>
            <a:spLocks noChangeArrowheads="1"/>
          </p:cNvSpPr>
          <p:nvPr/>
        </p:nvSpPr>
        <p:spPr bwMode="auto">
          <a:xfrm>
            <a:off x="1068388" y="1455440"/>
            <a:ext cx="73898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9263" indent="-449263" algn="l" eaLnBrk="0" hangingPunct="0">
              <a:lnSpc>
                <a:spcPct val="90000"/>
              </a:lnSpc>
              <a:spcBef>
                <a:spcPct val="20000"/>
              </a:spcBef>
              <a:buClr>
                <a:schemeClr val="tx2"/>
              </a:buClr>
              <a:buSzPct val="120000"/>
              <a:buBlip>
                <a:blip r:embed="rId3"/>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例</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：某</a:t>
            </a:r>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企业的采购定货</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3"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数据流图案例</a:t>
            </a:r>
            <a:endParaRPr lang="zh-CN" altLang="en-US" dirty="0"/>
          </a:p>
        </p:txBody>
      </p:sp>
      <p:grpSp>
        <p:nvGrpSpPr>
          <p:cNvPr id="42" name="Group 2"/>
          <p:cNvGrpSpPr>
            <a:grpSpLocks/>
          </p:cNvGrpSpPr>
          <p:nvPr/>
        </p:nvGrpSpPr>
        <p:grpSpPr bwMode="auto">
          <a:xfrm>
            <a:off x="1331640" y="3140968"/>
            <a:ext cx="6847656" cy="2737054"/>
            <a:chOff x="1152" y="2160"/>
            <a:chExt cx="3792" cy="1392"/>
          </a:xfrm>
        </p:grpSpPr>
        <p:sp>
          <p:nvSpPr>
            <p:cNvPr id="45" name="Rectangle 3"/>
            <p:cNvSpPr>
              <a:spLocks noChangeArrowheads="1"/>
            </p:cNvSpPr>
            <p:nvPr/>
          </p:nvSpPr>
          <p:spPr bwMode="auto">
            <a:xfrm>
              <a:off x="1152" y="3290"/>
              <a:ext cx="530" cy="214"/>
            </a:xfrm>
            <a:prstGeom prst="rect">
              <a:avLst/>
            </a:prstGeom>
            <a:solidFill>
              <a:schemeClr val="accent2"/>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64800" rIns="18000">
              <a:flatTx/>
            </a:bodyPr>
            <a:lstStyle/>
            <a:p>
              <a:pPr eaLnBrk="0" hangingPunct="0"/>
              <a:r>
                <a:rPr lang="zh-CN" altLang="en-US"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仓库管理员</a:t>
              </a:r>
            </a:p>
          </p:txBody>
        </p:sp>
        <p:sp>
          <p:nvSpPr>
            <p:cNvPr id="46" name="Rectangle 4"/>
            <p:cNvSpPr>
              <a:spLocks noChangeArrowheads="1"/>
            </p:cNvSpPr>
            <p:nvPr/>
          </p:nvSpPr>
          <p:spPr bwMode="auto">
            <a:xfrm>
              <a:off x="4510" y="2712"/>
              <a:ext cx="434" cy="216"/>
            </a:xfrm>
            <a:prstGeom prst="rect">
              <a:avLst/>
            </a:prstGeom>
            <a:solidFill>
              <a:schemeClr val="accent2"/>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64800" rIns="18000">
              <a:flatTx/>
            </a:bodyPr>
            <a:lstStyle/>
            <a:p>
              <a:pPr eaLnBrk="0" hangingPunct="0"/>
              <a:r>
                <a:rPr lang="en-US" altLang="zh-CN"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采购员</a:t>
              </a:r>
            </a:p>
          </p:txBody>
        </p:sp>
        <p:sp>
          <p:nvSpPr>
            <p:cNvPr id="47" name="Oval 5"/>
            <p:cNvSpPr>
              <a:spLocks noChangeArrowheads="1"/>
            </p:cNvSpPr>
            <p:nvPr/>
          </p:nvSpPr>
          <p:spPr bwMode="auto">
            <a:xfrm>
              <a:off x="2928" y="2576"/>
              <a:ext cx="530" cy="528"/>
            </a:xfrm>
            <a:prstGeom prst="ellipse">
              <a:avLst/>
            </a:prstGeom>
            <a:solidFill>
              <a:schemeClr val="accent1"/>
            </a:solidFill>
            <a:ln w="9525">
              <a:solidFill>
                <a:srgbClr val="000000"/>
              </a:solidFill>
              <a:round/>
              <a:headEnd/>
              <a:tailEnd/>
            </a:ln>
          </p:spPr>
          <p:txBody>
            <a:bodyPr lIns="0" tIns="90000" rIns="0"/>
            <a:lstStyle/>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处理</a:t>
              </a:r>
            </a:p>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定货</a:t>
              </a:r>
            </a:p>
            <a:p>
              <a:pPr algn="ctr" eaLnBrk="0" hangingPunct="0">
                <a:lnSpc>
                  <a:spcPct val="95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P1.3</a:t>
              </a:r>
            </a:p>
          </p:txBody>
        </p:sp>
        <p:sp>
          <p:nvSpPr>
            <p:cNvPr id="48" name="Line 6"/>
            <p:cNvSpPr>
              <a:spLocks noChangeShapeType="1"/>
            </p:cNvSpPr>
            <p:nvPr/>
          </p:nvSpPr>
          <p:spPr bwMode="auto">
            <a:xfrm>
              <a:off x="4086" y="2842"/>
              <a:ext cx="42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9" name="Text Box 7"/>
            <p:cNvSpPr txBox="1">
              <a:spLocks noChangeArrowheads="1"/>
            </p:cNvSpPr>
            <p:nvPr/>
          </p:nvSpPr>
          <p:spPr bwMode="auto">
            <a:xfrm rot="10664217" flipV="1">
              <a:off x="1187" y="3055"/>
              <a:ext cx="23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90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D1</a:t>
              </a:r>
            </a:p>
            <a:p>
              <a:pPr algn="ctr" eaLnBrk="0" hangingPunct="0">
                <a:lnSpc>
                  <a:spcPct val="90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事务</a:t>
              </a:r>
            </a:p>
          </p:txBody>
        </p:sp>
        <p:sp>
          <p:nvSpPr>
            <p:cNvPr id="50" name="Text Box 8"/>
            <p:cNvSpPr txBox="1">
              <a:spLocks noChangeArrowheads="1"/>
            </p:cNvSpPr>
            <p:nvPr/>
          </p:nvSpPr>
          <p:spPr bwMode="auto">
            <a:xfrm>
              <a:off x="4086" y="2567"/>
              <a:ext cx="424"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95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D7</a:t>
              </a:r>
            </a:p>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定货报表</a:t>
              </a:r>
            </a:p>
          </p:txBody>
        </p:sp>
        <p:sp>
          <p:nvSpPr>
            <p:cNvPr id="51" name="Oval 9"/>
            <p:cNvSpPr>
              <a:spLocks noChangeArrowheads="1"/>
            </p:cNvSpPr>
            <p:nvPr/>
          </p:nvSpPr>
          <p:spPr bwMode="auto">
            <a:xfrm>
              <a:off x="3564" y="2571"/>
              <a:ext cx="531" cy="528"/>
            </a:xfrm>
            <a:prstGeom prst="ellipse">
              <a:avLst/>
            </a:prstGeom>
            <a:solidFill>
              <a:schemeClr val="accent1"/>
            </a:solidFill>
            <a:ln w="9525">
              <a:solidFill>
                <a:srgbClr val="000000"/>
              </a:solidFill>
              <a:round/>
              <a:headEnd/>
              <a:tailEnd/>
            </a:ln>
          </p:spPr>
          <p:txBody>
            <a:bodyPr lIns="0" tIns="90000" rIns="0"/>
            <a:lstStyle/>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产生</a:t>
              </a:r>
            </a:p>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报表</a:t>
              </a:r>
            </a:p>
            <a:p>
              <a:pPr algn="ctr" eaLnBrk="0" hangingPunct="0">
                <a:lnSpc>
                  <a:spcPct val="95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P2</a:t>
              </a:r>
            </a:p>
          </p:txBody>
        </p:sp>
        <p:grpSp>
          <p:nvGrpSpPr>
            <p:cNvPr id="52" name="Group 10"/>
            <p:cNvGrpSpPr>
              <a:grpSpLocks/>
            </p:cNvGrpSpPr>
            <p:nvPr/>
          </p:nvGrpSpPr>
          <p:grpSpPr bwMode="auto">
            <a:xfrm>
              <a:off x="1974" y="2160"/>
              <a:ext cx="848" cy="203"/>
              <a:chOff x="3237" y="3000"/>
              <a:chExt cx="1440" cy="468"/>
            </a:xfrm>
          </p:grpSpPr>
          <p:sp>
            <p:nvSpPr>
              <p:cNvPr id="72" name="Rectangle 11"/>
              <p:cNvSpPr>
                <a:spLocks noChangeArrowheads="1"/>
              </p:cNvSpPr>
              <p:nvPr/>
            </p:nvSpPr>
            <p:spPr bwMode="auto">
              <a:xfrm>
                <a:off x="3237" y="3000"/>
                <a:ext cx="1440" cy="468"/>
              </a:xfrm>
              <a:prstGeom prst="rect">
                <a:avLst/>
              </a:prstGeom>
              <a:solidFill>
                <a:schemeClr val="accent1"/>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64800" rIns="18000">
                <a:flatTx/>
              </a:bodyPr>
              <a:lstStyle/>
              <a:p>
                <a:pPr algn="just" eaLnBrk="0" hangingPunct="0"/>
                <a:r>
                  <a:rPr lang="en-US" altLang="zh-CN"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F1       </a:t>
                </a:r>
                <a:r>
                  <a:rPr lang="zh-CN" altLang="en-US"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库存清单</a:t>
                </a:r>
              </a:p>
            </p:txBody>
          </p:sp>
          <p:sp>
            <p:nvSpPr>
              <p:cNvPr id="73" name="Line 12"/>
              <p:cNvSpPr>
                <a:spLocks noChangeShapeType="1"/>
              </p:cNvSpPr>
              <p:nvPr/>
            </p:nvSpPr>
            <p:spPr bwMode="auto">
              <a:xfrm>
                <a:off x="3717" y="300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64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4" name="Line 13"/>
              <p:cNvSpPr>
                <a:spLocks noChangeShapeType="1"/>
              </p:cNvSpPr>
              <p:nvPr/>
            </p:nvSpPr>
            <p:spPr bwMode="auto">
              <a:xfrm>
                <a:off x="3237" y="3000"/>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64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5" name="Line 14"/>
              <p:cNvSpPr>
                <a:spLocks noChangeShapeType="1"/>
              </p:cNvSpPr>
              <p:nvPr/>
            </p:nvSpPr>
            <p:spPr bwMode="auto">
              <a:xfrm>
                <a:off x="3237" y="3468"/>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64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6" name="Line 15"/>
              <p:cNvSpPr>
                <a:spLocks noChangeShapeType="1"/>
              </p:cNvSpPr>
              <p:nvPr/>
            </p:nvSpPr>
            <p:spPr bwMode="auto">
              <a:xfrm>
                <a:off x="3237" y="3000"/>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64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53" name="Group 16"/>
            <p:cNvGrpSpPr>
              <a:grpSpLocks/>
            </p:cNvGrpSpPr>
            <p:nvPr/>
          </p:nvGrpSpPr>
          <p:grpSpPr bwMode="auto">
            <a:xfrm>
              <a:off x="3034" y="3326"/>
              <a:ext cx="848" cy="226"/>
              <a:chOff x="5217" y="5028"/>
              <a:chExt cx="1440" cy="468"/>
            </a:xfrm>
          </p:grpSpPr>
          <p:sp>
            <p:nvSpPr>
              <p:cNvPr id="67" name="Rectangle 17"/>
              <p:cNvSpPr>
                <a:spLocks noChangeArrowheads="1"/>
              </p:cNvSpPr>
              <p:nvPr/>
            </p:nvSpPr>
            <p:spPr bwMode="auto">
              <a:xfrm>
                <a:off x="5217" y="5028"/>
                <a:ext cx="1440" cy="468"/>
              </a:xfrm>
              <a:prstGeom prst="rect">
                <a:avLst/>
              </a:prstGeom>
              <a:solidFill>
                <a:schemeClr val="accent1"/>
              </a:solidFill>
              <a:ln w="9525">
                <a:miter lim="800000"/>
                <a:headEnd/>
                <a:tailEnd/>
              </a:ln>
              <a:effectLst/>
              <a:scene3d>
                <a:camera prst="legacyObliqueBottomRight"/>
                <a:lightRig rig="legacyFlat3" dir="b"/>
              </a:scene3d>
              <a:sp3d extrusionH="36500" prstMaterial="legacyPlastic">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64800" rIns="0" bIns="10800">
                <a:flatTx/>
              </a:bodyPr>
              <a:lstStyle/>
              <a:p>
                <a:pPr algn="just" eaLnBrk="0" hangingPunct="0"/>
                <a:r>
                  <a:rPr lang="en-US" altLang="zh-CN"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F2      </a:t>
                </a:r>
                <a:r>
                  <a:rPr lang="zh-CN" altLang="en-US" sz="1400" b="1">
                    <a:solidFill>
                      <a:srgbClr val="FFFF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定货信息</a:t>
                </a:r>
              </a:p>
            </p:txBody>
          </p:sp>
          <p:sp>
            <p:nvSpPr>
              <p:cNvPr id="68" name="Line 18"/>
              <p:cNvSpPr>
                <a:spLocks noChangeShapeType="1"/>
              </p:cNvSpPr>
              <p:nvPr/>
            </p:nvSpPr>
            <p:spPr bwMode="auto">
              <a:xfrm>
                <a:off x="5697" y="502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64800" rIns="0" bIns="10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9" name="Line 19"/>
              <p:cNvSpPr>
                <a:spLocks noChangeShapeType="1"/>
              </p:cNvSpPr>
              <p:nvPr/>
            </p:nvSpPr>
            <p:spPr bwMode="auto">
              <a:xfrm>
                <a:off x="5217" y="5028"/>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64800" rIns="0" bIns="10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0" name="Line 20"/>
              <p:cNvSpPr>
                <a:spLocks noChangeShapeType="1"/>
              </p:cNvSpPr>
              <p:nvPr/>
            </p:nvSpPr>
            <p:spPr bwMode="auto">
              <a:xfrm>
                <a:off x="5217" y="5496"/>
                <a:ext cx="14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64800" rIns="0" bIns="10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1" name="Line 21"/>
              <p:cNvSpPr>
                <a:spLocks noChangeShapeType="1"/>
              </p:cNvSpPr>
              <p:nvPr/>
            </p:nvSpPr>
            <p:spPr bwMode="auto">
              <a:xfrm>
                <a:off x="5217" y="502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0" tIns="64800" rIns="0" bIns="10800"/>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54" name="Line 22"/>
            <p:cNvSpPr>
              <a:spLocks noChangeShapeType="1"/>
            </p:cNvSpPr>
            <p:nvPr/>
          </p:nvSpPr>
          <p:spPr bwMode="auto">
            <a:xfrm flipV="1">
              <a:off x="2398" y="2365"/>
              <a:ext cx="0" cy="209"/>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5" name="Text Box 23"/>
            <p:cNvSpPr txBox="1">
              <a:spLocks noChangeArrowheads="1"/>
            </p:cNvSpPr>
            <p:nvPr/>
          </p:nvSpPr>
          <p:spPr bwMode="auto">
            <a:xfrm>
              <a:off x="2477" y="2393"/>
              <a:ext cx="610"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400" b="1" dirty="0">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D3</a:t>
              </a:r>
              <a:r>
                <a:rPr lang="zh-CN" altLang="en-US" sz="1400" b="1" dirty="0">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库存清单</a:t>
              </a:r>
            </a:p>
          </p:txBody>
        </p:sp>
        <p:sp>
          <p:nvSpPr>
            <p:cNvPr id="56" name="Line 24"/>
            <p:cNvSpPr>
              <a:spLocks noChangeShapeType="1"/>
            </p:cNvSpPr>
            <p:nvPr/>
          </p:nvSpPr>
          <p:spPr bwMode="auto">
            <a:xfrm>
              <a:off x="3211" y="3099"/>
              <a:ext cx="140" cy="216"/>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7" name="Text Box 25"/>
            <p:cNvSpPr txBox="1">
              <a:spLocks noChangeArrowheads="1"/>
            </p:cNvSpPr>
            <p:nvPr/>
          </p:nvSpPr>
          <p:spPr bwMode="auto">
            <a:xfrm>
              <a:off x="3759" y="3151"/>
              <a:ext cx="53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D6</a:t>
              </a: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定货信息</a:t>
              </a:r>
            </a:p>
          </p:txBody>
        </p:sp>
        <p:sp>
          <p:nvSpPr>
            <p:cNvPr id="58" name="Text Box 26"/>
            <p:cNvSpPr txBox="1">
              <a:spLocks noChangeArrowheads="1"/>
            </p:cNvSpPr>
            <p:nvPr/>
          </p:nvSpPr>
          <p:spPr bwMode="auto">
            <a:xfrm>
              <a:off x="2690" y="3134"/>
              <a:ext cx="530"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D5</a:t>
              </a: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定货信息</a:t>
              </a:r>
            </a:p>
          </p:txBody>
        </p:sp>
        <p:sp>
          <p:nvSpPr>
            <p:cNvPr id="59" name="Line 27"/>
            <p:cNvSpPr>
              <a:spLocks noChangeShapeType="1"/>
            </p:cNvSpPr>
            <p:nvPr/>
          </p:nvSpPr>
          <p:spPr bwMode="auto">
            <a:xfrm flipV="1">
              <a:off x="3555" y="3058"/>
              <a:ext cx="174" cy="249"/>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0" name="Oval 28"/>
            <p:cNvSpPr>
              <a:spLocks noChangeArrowheads="1"/>
            </p:cNvSpPr>
            <p:nvPr/>
          </p:nvSpPr>
          <p:spPr bwMode="auto">
            <a:xfrm>
              <a:off x="1329" y="2585"/>
              <a:ext cx="530" cy="528"/>
            </a:xfrm>
            <a:prstGeom prst="ellipse">
              <a:avLst/>
            </a:prstGeom>
            <a:solidFill>
              <a:schemeClr val="accent1"/>
            </a:solidFill>
            <a:ln w="9525">
              <a:solidFill>
                <a:srgbClr val="000000"/>
              </a:solidFill>
              <a:round/>
              <a:headEnd/>
              <a:tailEnd/>
            </a:ln>
          </p:spPr>
          <p:txBody>
            <a:bodyPr lIns="0" tIns="90000" rIns="0"/>
            <a:lstStyle/>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接收</a:t>
              </a:r>
            </a:p>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事务</a:t>
              </a:r>
            </a:p>
            <a:p>
              <a:pPr algn="ctr" eaLnBrk="0" hangingPunct="0">
                <a:lnSpc>
                  <a:spcPct val="95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P1.1</a:t>
              </a:r>
            </a:p>
          </p:txBody>
        </p:sp>
        <p:sp>
          <p:nvSpPr>
            <p:cNvPr id="61" name="Oval 29"/>
            <p:cNvSpPr>
              <a:spLocks noChangeArrowheads="1"/>
            </p:cNvSpPr>
            <p:nvPr/>
          </p:nvSpPr>
          <p:spPr bwMode="auto">
            <a:xfrm>
              <a:off x="2133" y="2576"/>
              <a:ext cx="530" cy="528"/>
            </a:xfrm>
            <a:prstGeom prst="ellipse">
              <a:avLst/>
            </a:prstGeom>
            <a:solidFill>
              <a:schemeClr val="accent1"/>
            </a:solidFill>
            <a:ln w="9525">
              <a:solidFill>
                <a:srgbClr val="000000"/>
              </a:solidFill>
              <a:round/>
              <a:headEnd/>
              <a:tailEnd/>
            </a:ln>
          </p:spPr>
          <p:txBody>
            <a:bodyPr lIns="0" tIns="90000" rIns="0"/>
            <a:lstStyle/>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更新库存清单</a:t>
              </a: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P1.2</a:t>
              </a:r>
            </a:p>
          </p:txBody>
        </p:sp>
        <p:sp>
          <p:nvSpPr>
            <p:cNvPr id="62" name="Text Box 30"/>
            <p:cNvSpPr txBox="1">
              <a:spLocks noChangeArrowheads="1"/>
            </p:cNvSpPr>
            <p:nvPr/>
          </p:nvSpPr>
          <p:spPr bwMode="auto">
            <a:xfrm>
              <a:off x="1841" y="2594"/>
              <a:ext cx="318"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95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D2</a:t>
              </a:r>
            </a:p>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事务</a:t>
              </a:r>
            </a:p>
          </p:txBody>
        </p:sp>
        <p:sp>
          <p:nvSpPr>
            <p:cNvPr id="63" name="Line 31"/>
            <p:cNvSpPr>
              <a:spLocks noChangeShapeType="1"/>
            </p:cNvSpPr>
            <p:nvPr/>
          </p:nvSpPr>
          <p:spPr bwMode="auto">
            <a:xfrm>
              <a:off x="1864" y="2842"/>
              <a:ext cx="26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4" name="Line 32"/>
            <p:cNvSpPr>
              <a:spLocks noChangeShapeType="1"/>
            </p:cNvSpPr>
            <p:nvPr/>
          </p:nvSpPr>
          <p:spPr bwMode="auto">
            <a:xfrm flipV="1">
              <a:off x="1398" y="3099"/>
              <a:ext cx="180" cy="183"/>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5" name="Text Box 33"/>
            <p:cNvSpPr txBox="1">
              <a:spLocks noChangeArrowheads="1"/>
            </p:cNvSpPr>
            <p:nvPr/>
          </p:nvSpPr>
          <p:spPr bwMode="auto">
            <a:xfrm>
              <a:off x="2645" y="2594"/>
              <a:ext cx="318"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0" hangingPunct="0">
                <a:lnSpc>
                  <a:spcPct val="95000"/>
                </a:lnSpc>
              </a:pPr>
              <a:r>
                <a:rPr lang="en-US" altLang="zh-CN"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D4</a:t>
              </a:r>
            </a:p>
            <a:p>
              <a:pPr algn="ctr" eaLnBrk="0" hangingPunct="0">
                <a:lnSpc>
                  <a:spcPct val="95000"/>
                </a:lnSpc>
              </a:pPr>
              <a:r>
                <a:rPr lang="zh-CN" altLang="en-US" sz="1400" b="1">
                  <a:solidFill>
                    <a:schemeClr val="tx2"/>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库存</a:t>
              </a:r>
            </a:p>
          </p:txBody>
        </p:sp>
        <p:sp>
          <p:nvSpPr>
            <p:cNvPr id="66" name="Line 34"/>
            <p:cNvSpPr>
              <a:spLocks noChangeShapeType="1"/>
            </p:cNvSpPr>
            <p:nvPr/>
          </p:nvSpPr>
          <p:spPr bwMode="auto">
            <a:xfrm>
              <a:off x="2672" y="2842"/>
              <a:ext cx="26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77" name="Text Box 35"/>
          <p:cNvSpPr txBox="1">
            <a:spLocks noChangeArrowheads="1"/>
          </p:cNvSpPr>
          <p:nvPr/>
        </p:nvSpPr>
        <p:spPr bwMode="auto">
          <a:xfrm>
            <a:off x="1187624" y="2103239"/>
            <a:ext cx="457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spcBef>
                <a:spcPct val="50000"/>
              </a:spcBef>
              <a:buClr>
                <a:schemeClr val="tx2"/>
              </a:buClr>
              <a:buFont typeface="Wingdings" pitchFamily="2" charset="2"/>
              <a:buChar char="Ø"/>
            </a:pPr>
            <a:r>
              <a:rPr lang="en-US" altLang="zh-CN" sz="2400" b="1" dirty="0">
                <a:solidFill>
                  <a:srgbClr val="002060"/>
                </a:solidFill>
                <a:effectLst>
                  <a:outerShdw blurRad="38100" dist="38100" dir="2700000" algn="tl">
                    <a:srgbClr val="000000">
                      <a:alpha val="43137"/>
                    </a:srgbClr>
                  </a:outerShdw>
                </a:effectLst>
                <a:latin typeface="+mn-ea"/>
                <a:ea typeface="+mn-ea"/>
              </a:rPr>
              <a:t> </a:t>
            </a:r>
            <a:r>
              <a:rPr lang="zh-CN" altLang="en-US" sz="2400" b="1" dirty="0">
                <a:solidFill>
                  <a:srgbClr val="002060"/>
                </a:solidFill>
                <a:effectLst>
                  <a:outerShdw blurRad="38100" dist="38100" dir="2700000" algn="tl">
                    <a:srgbClr val="000000">
                      <a:alpha val="43137"/>
                    </a:srgbClr>
                  </a:outerShdw>
                </a:effectLst>
                <a:latin typeface="+mn-ea"/>
                <a:ea typeface="+mn-ea"/>
              </a:rPr>
              <a:t>进一步分解后的数据流图 </a:t>
            </a:r>
          </a:p>
        </p:txBody>
      </p:sp>
      <p:sp>
        <p:nvSpPr>
          <p:cNvPr id="78"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109751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3" name="Rectangle 3"/>
          <p:cNvSpPr>
            <a:spLocks noGrp="1" noChangeArrowheads="1"/>
          </p:cNvSpPr>
          <p:nvPr>
            <p:ph type="body" idx="1"/>
          </p:nvPr>
        </p:nvSpPr>
        <p:spPr>
          <a:xfrm>
            <a:off x="457200" y="1484709"/>
            <a:ext cx="8229600" cy="5400675"/>
          </a:xfrm>
        </p:spPr>
        <p:txBody>
          <a:bodyPr/>
          <a:lstStyle/>
          <a:p>
            <a:r>
              <a:rPr lang="zh-CN" altLang="en-US" sz="2800" dirty="0" smtClean="0">
                <a:solidFill>
                  <a:srgbClr val="0000FF"/>
                </a:solidFill>
              </a:rPr>
              <a:t>例</a:t>
            </a:r>
            <a:r>
              <a:rPr lang="en-US" altLang="zh-CN" sz="2800" dirty="0" smtClean="0">
                <a:solidFill>
                  <a:srgbClr val="0000FF"/>
                </a:solidFill>
              </a:rPr>
              <a:t>2</a:t>
            </a:r>
            <a:r>
              <a:rPr lang="zh-CN" altLang="en-US" sz="2800" dirty="0" smtClean="0">
                <a:solidFill>
                  <a:srgbClr val="0000FF"/>
                </a:solidFill>
              </a:rPr>
              <a:t>：分层</a:t>
            </a:r>
            <a:r>
              <a:rPr lang="zh-CN" altLang="en-US" sz="2800" dirty="0">
                <a:solidFill>
                  <a:srgbClr val="0000FF"/>
                </a:solidFill>
              </a:rPr>
              <a:t>数据流程图绘制</a:t>
            </a:r>
          </a:p>
          <a:p>
            <a:pPr lvl="1"/>
            <a:r>
              <a:rPr lang="zh-CN" altLang="en-US" dirty="0"/>
              <a:t>汽车配件公司：第一层数据流程图（环境图）</a:t>
            </a:r>
          </a:p>
        </p:txBody>
      </p:sp>
      <p:sp>
        <p:nvSpPr>
          <p:cNvPr id="721926" name="Rectangle 6"/>
          <p:cNvSpPr>
            <a:spLocks noChangeArrowheads="1"/>
          </p:cNvSpPr>
          <p:nvPr/>
        </p:nvSpPr>
        <p:spPr bwMode="auto">
          <a:xfrm>
            <a:off x="4084742" y="4057122"/>
            <a:ext cx="1327311" cy="1856430"/>
          </a:xfrm>
          <a:prstGeom prst="rect">
            <a:avLst/>
          </a:prstGeom>
          <a:solidFill>
            <a:srgbClr val="66CC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effectLst>
                <a:outerShdw blurRad="38100" dist="38100" dir="2700000" algn="tl">
                  <a:srgbClr val="FFFFFF"/>
                </a:outerShdw>
              </a:effectLst>
              <a:latin typeface="楷体_GB2312" pitchFamily="49" charset="-122"/>
              <a:ea typeface="楷体_GB2312" pitchFamily="49" charset="-122"/>
            </a:endParaRPr>
          </a:p>
          <a:p>
            <a:pPr algn="ctr"/>
            <a:endParaRPr kumimoji="1" lang="en-US" altLang="zh-CN" sz="2000">
              <a:effectLst>
                <a:outerShdw blurRad="38100" dist="38100" dir="2700000" algn="tl">
                  <a:srgbClr val="FFFFFF"/>
                </a:outerShdw>
              </a:effectLst>
              <a:latin typeface="楷体_GB2312" pitchFamily="49" charset="-122"/>
              <a:ea typeface="楷体_GB2312" pitchFamily="49" charset="-122"/>
            </a:endParaRPr>
          </a:p>
          <a:p>
            <a:pPr algn="ctr"/>
            <a:endParaRPr kumimoji="1" lang="en-US" altLang="zh-CN" sz="2000">
              <a:effectLst>
                <a:outerShdw blurRad="38100" dist="38100" dir="2700000" algn="tl">
                  <a:srgbClr val="FFFFFF"/>
                </a:outerShdw>
              </a:effectLst>
              <a:latin typeface="楷体_GB2312" pitchFamily="49" charset="-122"/>
              <a:ea typeface="楷体_GB2312" pitchFamily="49" charset="-122"/>
            </a:endParaRPr>
          </a:p>
        </p:txBody>
      </p:sp>
      <p:sp>
        <p:nvSpPr>
          <p:cNvPr id="721927" name="Rectangle 7"/>
          <p:cNvSpPr>
            <a:spLocks noChangeArrowheads="1"/>
          </p:cNvSpPr>
          <p:nvPr/>
        </p:nvSpPr>
        <p:spPr bwMode="auto">
          <a:xfrm>
            <a:off x="1524928" y="4643363"/>
            <a:ext cx="948079" cy="1074775"/>
          </a:xfrm>
          <a:prstGeom prst="rect">
            <a:avLst/>
          </a:prstGeom>
          <a:solidFill>
            <a:srgbClr val="CC9900"/>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b="1">
                <a:latin typeface="楷体_GB2312" pitchFamily="49" charset="-122"/>
                <a:ea typeface="楷体_GB2312" pitchFamily="49" charset="-122"/>
              </a:rPr>
              <a:t>顾客</a:t>
            </a:r>
          </a:p>
        </p:txBody>
      </p:sp>
      <p:sp>
        <p:nvSpPr>
          <p:cNvPr id="721928" name="Line 8"/>
          <p:cNvSpPr>
            <a:spLocks noChangeShapeType="1"/>
          </p:cNvSpPr>
          <p:nvPr/>
        </p:nvSpPr>
        <p:spPr bwMode="auto">
          <a:xfrm flipV="1">
            <a:off x="1430120" y="4545656"/>
            <a:ext cx="0" cy="683948"/>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29" name="Line 9"/>
          <p:cNvSpPr>
            <a:spLocks noChangeShapeType="1"/>
          </p:cNvSpPr>
          <p:nvPr/>
        </p:nvSpPr>
        <p:spPr bwMode="auto">
          <a:xfrm>
            <a:off x="1430120" y="4545656"/>
            <a:ext cx="758463"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30" name="Rectangle 10"/>
          <p:cNvSpPr>
            <a:spLocks noChangeArrowheads="1"/>
          </p:cNvSpPr>
          <p:nvPr/>
        </p:nvSpPr>
        <p:spPr bwMode="auto">
          <a:xfrm>
            <a:off x="7015886" y="4643363"/>
            <a:ext cx="948079" cy="1074775"/>
          </a:xfrm>
          <a:prstGeom prst="rect">
            <a:avLst/>
          </a:prstGeom>
          <a:solidFill>
            <a:srgbClr val="CC9900"/>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b="1">
                <a:latin typeface="楷体_GB2312" pitchFamily="49" charset="-122"/>
                <a:ea typeface="楷体_GB2312" pitchFamily="49" charset="-122"/>
              </a:rPr>
              <a:t>供应</a:t>
            </a:r>
          </a:p>
          <a:p>
            <a:pPr algn="ctr"/>
            <a:r>
              <a:rPr kumimoji="1" lang="zh-CN" altLang="en-US" b="1">
                <a:latin typeface="楷体_GB2312" pitchFamily="49" charset="-122"/>
                <a:ea typeface="楷体_GB2312" pitchFamily="49" charset="-122"/>
              </a:rPr>
              <a:t>商</a:t>
            </a:r>
          </a:p>
        </p:txBody>
      </p:sp>
      <p:sp>
        <p:nvSpPr>
          <p:cNvPr id="721931" name="Line 11"/>
          <p:cNvSpPr>
            <a:spLocks noChangeShapeType="1"/>
          </p:cNvSpPr>
          <p:nvPr/>
        </p:nvSpPr>
        <p:spPr bwMode="auto">
          <a:xfrm flipV="1">
            <a:off x="6921079" y="4545656"/>
            <a:ext cx="0" cy="683948"/>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32" name="Line 12"/>
          <p:cNvSpPr>
            <a:spLocks noChangeShapeType="1"/>
          </p:cNvSpPr>
          <p:nvPr/>
        </p:nvSpPr>
        <p:spPr bwMode="auto">
          <a:xfrm>
            <a:off x="6921079" y="4545656"/>
            <a:ext cx="758463"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33" name="Line 13"/>
          <p:cNvSpPr>
            <a:spLocks noChangeShapeType="1"/>
          </p:cNvSpPr>
          <p:nvPr/>
        </p:nvSpPr>
        <p:spPr bwMode="auto">
          <a:xfrm flipV="1">
            <a:off x="4084742" y="4545656"/>
            <a:ext cx="1327311" cy="0"/>
          </a:xfrm>
          <a:prstGeom prst="line">
            <a:avLst/>
          </a:prstGeom>
          <a:noFill/>
          <a:ln w="952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34" name="Text Box 14"/>
          <p:cNvSpPr txBox="1">
            <a:spLocks noChangeArrowheads="1"/>
          </p:cNvSpPr>
          <p:nvPr/>
        </p:nvSpPr>
        <p:spPr bwMode="auto">
          <a:xfrm>
            <a:off x="4463973" y="4057122"/>
            <a:ext cx="474040" cy="4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sz="2400">
                <a:effectLst>
                  <a:outerShdw blurRad="38100" dist="38100" dir="2700000" algn="tl">
                    <a:srgbClr val="C0C0C0"/>
                  </a:outerShdw>
                </a:effectLst>
                <a:latin typeface="楷体_GB2312" pitchFamily="49" charset="-122"/>
                <a:ea typeface="楷体_GB2312" pitchFamily="49" charset="-122"/>
              </a:rPr>
              <a:t>1</a:t>
            </a:r>
          </a:p>
        </p:txBody>
      </p:sp>
      <p:sp>
        <p:nvSpPr>
          <p:cNvPr id="721935" name="Text Box 15"/>
          <p:cNvSpPr txBox="1">
            <a:spLocks noChangeArrowheads="1"/>
          </p:cNvSpPr>
          <p:nvPr/>
        </p:nvSpPr>
        <p:spPr bwMode="auto">
          <a:xfrm>
            <a:off x="4414594" y="4808244"/>
            <a:ext cx="705134" cy="710410"/>
          </a:xfrm>
          <a:prstGeom prst="rect">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2000" b="1">
                <a:latin typeface="楷体_GB2312" pitchFamily="49" charset="-122"/>
                <a:ea typeface="楷体_GB2312" pitchFamily="49" charset="-122"/>
              </a:rPr>
              <a:t>处理</a:t>
            </a:r>
          </a:p>
          <a:p>
            <a:pPr algn="ctr"/>
            <a:r>
              <a:rPr kumimoji="1" lang="zh-CN" altLang="en-US" sz="2000" b="1">
                <a:latin typeface="楷体_GB2312" pitchFamily="49" charset="-122"/>
                <a:ea typeface="楷体_GB2312" pitchFamily="49" charset="-122"/>
              </a:rPr>
              <a:t>业务</a:t>
            </a:r>
          </a:p>
        </p:txBody>
      </p:sp>
      <p:sp>
        <p:nvSpPr>
          <p:cNvPr id="721936" name="Text Box 16"/>
          <p:cNvSpPr txBox="1">
            <a:spLocks noChangeArrowheads="1"/>
          </p:cNvSpPr>
          <p:nvPr/>
        </p:nvSpPr>
        <p:spPr bwMode="auto">
          <a:xfrm>
            <a:off x="2856189" y="4350243"/>
            <a:ext cx="797967" cy="33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订货单</a:t>
            </a:r>
          </a:p>
        </p:txBody>
      </p:sp>
      <p:sp>
        <p:nvSpPr>
          <p:cNvPr id="721937" name="Text Box 17"/>
          <p:cNvSpPr txBox="1">
            <a:spLocks noChangeArrowheads="1"/>
          </p:cNvSpPr>
          <p:nvPr/>
        </p:nvSpPr>
        <p:spPr bwMode="auto">
          <a:xfrm>
            <a:off x="2856189" y="5425018"/>
            <a:ext cx="797967" cy="33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发货单</a:t>
            </a:r>
          </a:p>
        </p:txBody>
      </p:sp>
      <p:sp>
        <p:nvSpPr>
          <p:cNvPr id="721938" name="Text Box 18"/>
          <p:cNvSpPr txBox="1">
            <a:spLocks noChangeArrowheads="1"/>
          </p:cNvSpPr>
          <p:nvPr/>
        </p:nvSpPr>
        <p:spPr bwMode="auto">
          <a:xfrm>
            <a:off x="5672774" y="4413345"/>
            <a:ext cx="799942" cy="33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订货单</a:t>
            </a:r>
          </a:p>
        </p:txBody>
      </p:sp>
      <p:sp>
        <p:nvSpPr>
          <p:cNvPr id="721939" name="Text Box 19"/>
          <p:cNvSpPr txBox="1">
            <a:spLocks noChangeArrowheads="1"/>
          </p:cNvSpPr>
          <p:nvPr/>
        </p:nvSpPr>
        <p:spPr bwMode="auto">
          <a:xfrm>
            <a:off x="5674750" y="5390413"/>
            <a:ext cx="799942" cy="33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发货单</a:t>
            </a:r>
          </a:p>
        </p:txBody>
      </p:sp>
      <p:sp>
        <p:nvSpPr>
          <p:cNvPr id="721940" name="Text Box 20"/>
          <p:cNvSpPr txBox="1">
            <a:spLocks noChangeArrowheads="1"/>
          </p:cNvSpPr>
          <p:nvPr/>
        </p:nvSpPr>
        <p:spPr bwMode="auto">
          <a:xfrm>
            <a:off x="4483725" y="2884640"/>
            <a:ext cx="1003384" cy="33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配件库存</a:t>
            </a:r>
          </a:p>
        </p:txBody>
      </p:sp>
      <p:sp>
        <p:nvSpPr>
          <p:cNvPr id="721941" name="Line 21"/>
          <p:cNvSpPr>
            <a:spLocks noChangeShapeType="1"/>
          </p:cNvSpPr>
          <p:nvPr/>
        </p:nvSpPr>
        <p:spPr bwMode="auto">
          <a:xfrm>
            <a:off x="3800318" y="2884640"/>
            <a:ext cx="0" cy="488534"/>
          </a:xfrm>
          <a:prstGeom prst="line">
            <a:avLst/>
          </a:prstGeom>
          <a:noFill/>
          <a:ln w="952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2" name="Line 22"/>
          <p:cNvSpPr>
            <a:spLocks noChangeShapeType="1"/>
          </p:cNvSpPr>
          <p:nvPr/>
        </p:nvSpPr>
        <p:spPr bwMode="auto">
          <a:xfrm>
            <a:off x="3800318" y="3373174"/>
            <a:ext cx="1896158" cy="0"/>
          </a:xfrm>
          <a:prstGeom prst="line">
            <a:avLst/>
          </a:prstGeom>
          <a:noFill/>
          <a:ln w="952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3" name="Line 23"/>
          <p:cNvSpPr>
            <a:spLocks noChangeShapeType="1"/>
          </p:cNvSpPr>
          <p:nvPr/>
        </p:nvSpPr>
        <p:spPr bwMode="auto">
          <a:xfrm>
            <a:off x="3800318" y="2884640"/>
            <a:ext cx="1896158" cy="0"/>
          </a:xfrm>
          <a:prstGeom prst="line">
            <a:avLst/>
          </a:prstGeom>
          <a:noFill/>
          <a:ln w="952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4" name="Line 24"/>
          <p:cNvSpPr>
            <a:spLocks noChangeShapeType="1"/>
          </p:cNvSpPr>
          <p:nvPr/>
        </p:nvSpPr>
        <p:spPr bwMode="auto">
          <a:xfrm>
            <a:off x="4274358" y="2884640"/>
            <a:ext cx="0" cy="488534"/>
          </a:xfrm>
          <a:prstGeom prst="line">
            <a:avLst/>
          </a:prstGeom>
          <a:noFill/>
          <a:ln w="952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5" name="Line 25"/>
          <p:cNvSpPr>
            <a:spLocks noChangeShapeType="1"/>
          </p:cNvSpPr>
          <p:nvPr/>
        </p:nvSpPr>
        <p:spPr bwMode="auto">
          <a:xfrm>
            <a:off x="2465107" y="4936484"/>
            <a:ext cx="1611734" cy="0"/>
          </a:xfrm>
          <a:prstGeom prst="line">
            <a:avLst/>
          </a:prstGeom>
          <a:noFill/>
          <a:ln w="952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6" name="Line 26"/>
          <p:cNvSpPr>
            <a:spLocks noChangeShapeType="1"/>
          </p:cNvSpPr>
          <p:nvPr/>
        </p:nvSpPr>
        <p:spPr bwMode="auto">
          <a:xfrm flipH="1">
            <a:off x="2465107" y="5327311"/>
            <a:ext cx="1611734" cy="0"/>
          </a:xfrm>
          <a:prstGeom prst="line">
            <a:avLst/>
          </a:prstGeom>
          <a:noFill/>
          <a:ln w="952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7" name="Line 27"/>
          <p:cNvSpPr>
            <a:spLocks noChangeShapeType="1"/>
          </p:cNvSpPr>
          <p:nvPr/>
        </p:nvSpPr>
        <p:spPr bwMode="auto">
          <a:xfrm>
            <a:off x="5404152" y="4936484"/>
            <a:ext cx="1611734" cy="0"/>
          </a:xfrm>
          <a:prstGeom prst="line">
            <a:avLst/>
          </a:prstGeom>
          <a:noFill/>
          <a:ln w="952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8" name="Line 28"/>
          <p:cNvSpPr>
            <a:spLocks noChangeShapeType="1"/>
          </p:cNvSpPr>
          <p:nvPr/>
        </p:nvSpPr>
        <p:spPr bwMode="auto">
          <a:xfrm flipH="1">
            <a:off x="5404152" y="5327311"/>
            <a:ext cx="1611734" cy="0"/>
          </a:xfrm>
          <a:prstGeom prst="line">
            <a:avLst/>
          </a:prstGeom>
          <a:noFill/>
          <a:ln w="952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49" name="Line 29"/>
          <p:cNvSpPr>
            <a:spLocks noChangeShapeType="1"/>
          </p:cNvSpPr>
          <p:nvPr/>
        </p:nvSpPr>
        <p:spPr bwMode="auto">
          <a:xfrm>
            <a:off x="4740497" y="3373174"/>
            <a:ext cx="0" cy="683948"/>
          </a:xfrm>
          <a:prstGeom prst="line">
            <a:avLst/>
          </a:prstGeom>
          <a:noFill/>
          <a:ln w="952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
          <p:cNvSpPr txBox="1">
            <a:spLocks noChangeArrowheads="1"/>
          </p:cNvSpPr>
          <p:nvPr/>
        </p:nvSpPr>
        <p:spPr bwMode="auto">
          <a:xfrm>
            <a:off x="2627983"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数据流图案例</a:t>
            </a:r>
            <a:endParaRPr lang="zh-CN" altLang="en-US" dirty="0"/>
          </a:p>
        </p:txBody>
      </p:sp>
      <p:sp>
        <p:nvSpPr>
          <p:cNvPr id="32"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Tree>
    <p:extLst>
      <p:ext uri="{BB962C8B-B14F-4D97-AF65-F5344CB8AC3E}">
        <p14:creationId xmlns:p14="http://schemas.microsoft.com/office/powerpoint/2010/main" val="2607393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descr="Rectangle: Click to edit Master text styles&#10;Second level&#10;Third level&#10;Fourth level&#10;Fifth level"/>
          <p:cNvSpPr>
            <a:spLocks noGrp="1" noChangeArrowheads="1"/>
          </p:cNvSpPr>
          <p:nvPr>
            <p:ph type="body" idx="1"/>
          </p:nvPr>
        </p:nvSpPr>
        <p:spPr>
          <a:xfrm>
            <a:off x="468313" y="1772816"/>
            <a:ext cx="8640762" cy="1079500"/>
          </a:xfrm>
          <a:noFill/>
          <a:ln/>
        </p:spPr>
        <p:txBody>
          <a:bodyPr lIns="92075" tIns="46038" rIns="92075" bIns="46038"/>
          <a:lstStyle/>
          <a:p>
            <a:pPr>
              <a:lnSpc>
                <a:spcPct val="90000"/>
              </a:lnSpc>
            </a:pPr>
            <a:r>
              <a:rPr lang="zh-CN" altLang="en-US" dirty="0" smtClean="0">
                <a:solidFill>
                  <a:srgbClr val="FF3300"/>
                </a:solidFill>
                <a:latin typeface="黑体" pitchFamily="2" charset="-122"/>
              </a:rPr>
              <a:t>（</a:t>
            </a:r>
            <a:r>
              <a:rPr lang="en-US" altLang="zh-CN" dirty="0" smtClean="0">
                <a:solidFill>
                  <a:srgbClr val="FF3300"/>
                </a:solidFill>
                <a:latin typeface="黑体" pitchFamily="2" charset="-122"/>
              </a:rPr>
              <a:t>1</a:t>
            </a:r>
            <a:r>
              <a:rPr lang="zh-CN" altLang="en-US" dirty="0" smtClean="0">
                <a:solidFill>
                  <a:srgbClr val="FF3300"/>
                </a:solidFill>
                <a:latin typeface="黑体" pitchFamily="2" charset="-122"/>
              </a:rPr>
              <a:t>）</a:t>
            </a:r>
            <a:r>
              <a:rPr lang="zh-CN" altLang="en-US" dirty="0" smtClean="0">
                <a:solidFill>
                  <a:srgbClr val="080808"/>
                </a:solidFill>
                <a:latin typeface="黑体" pitchFamily="2" charset="-122"/>
              </a:rPr>
              <a:t>通过</a:t>
            </a:r>
            <a:r>
              <a:rPr lang="zh-CN" altLang="en-US" dirty="0">
                <a:solidFill>
                  <a:srgbClr val="080808"/>
                </a:solidFill>
                <a:latin typeface="黑体" pitchFamily="2" charset="-122"/>
              </a:rPr>
              <a:t>对现实环境的调查，</a:t>
            </a:r>
            <a:r>
              <a:rPr lang="zh-CN" altLang="en-US" dirty="0">
                <a:solidFill>
                  <a:srgbClr val="FF0000"/>
                </a:solidFill>
                <a:latin typeface="黑体" pitchFamily="2" charset="-122"/>
              </a:rPr>
              <a:t>获得当前系统的物理模型。</a:t>
            </a:r>
            <a:r>
              <a:rPr lang="zh-CN" altLang="en-US" b="0" dirty="0">
                <a:solidFill>
                  <a:srgbClr val="FF0000"/>
                </a:solidFill>
                <a:effectLst>
                  <a:outerShdw blurRad="38100" dist="38100" dir="2700000" algn="tl">
                    <a:srgbClr val="C0C0C0"/>
                  </a:outerShdw>
                </a:effectLst>
              </a:rPr>
              <a:t>   </a:t>
            </a:r>
          </a:p>
        </p:txBody>
      </p:sp>
      <p:grpSp>
        <p:nvGrpSpPr>
          <p:cNvPr id="10243" name="Group 3"/>
          <p:cNvGrpSpPr>
            <a:grpSpLocks/>
          </p:cNvGrpSpPr>
          <p:nvPr/>
        </p:nvGrpSpPr>
        <p:grpSpPr bwMode="auto">
          <a:xfrm>
            <a:off x="107950" y="2780928"/>
            <a:ext cx="9001125" cy="2266950"/>
            <a:chOff x="38" y="2124"/>
            <a:chExt cx="5670" cy="1428"/>
          </a:xfrm>
        </p:grpSpPr>
        <p:sp>
          <p:nvSpPr>
            <p:cNvPr id="10244" name="Rectangle 4"/>
            <p:cNvSpPr>
              <a:spLocks noChangeArrowheads="1"/>
            </p:cNvSpPr>
            <p:nvPr/>
          </p:nvSpPr>
          <p:spPr bwMode="auto">
            <a:xfrm>
              <a:off x="52" y="2447"/>
              <a:ext cx="376" cy="1048"/>
            </a:xfrm>
            <a:prstGeom prst="rect">
              <a:avLst/>
            </a:prstGeom>
            <a:solidFill>
              <a:schemeClr val="accent1"/>
            </a:solidFill>
            <a:ln w="12700">
              <a:solidFill>
                <a:schemeClr val="tx1"/>
              </a:solidFill>
              <a:miter lim="800000"/>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45" name="Rectangle 5"/>
            <p:cNvSpPr>
              <a:spLocks noChangeArrowheads="1"/>
            </p:cNvSpPr>
            <p:nvPr/>
          </p:nvSpPr>
          <p:spPr bwMode="auto">
            <a:xfrm>
              <a:off x="5332" y="2495"/>
              <a:ext cx="376" cy="1000"/>
            </a:xfrm>
            <a:prstGeom prst="rect">
              <a:avLst/>
            </a:prstGeom>
            <a:solidFill>
              <a:schemeClr val="accent1"/>
            </a:solidFill>
            <a:ln w="12700">
              <a:solidFill>
                <a:schemeClr val="tx1"/>
              </a:solidFill>
              <a:miter lim="800000"/>
              <a:headEnd/>
              <a:tailEnd/>
            </a:ln>
            <a:effectLst>
              <a:outerShdw dist="35921" dir="2700000" algn="ctr" rotWithShape="0">
                <a:schemeClr val="tx1"/>
              </a:outerShdw>
            </a:effectLst>
          </p:spPr>
          <p:txBody>
            <a:bodyPr wrap="none" lIns="92075" tIns="46038" rIns="92075" bIns="46038" anchor="ctr"/>
            <a:lstStyle/>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学</a:t>
              </a:r>
            </a:p>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生</a:t>
              </a:r>
            </a:p>
          </p:txBody>
        </p:sp>
        <p:sp>
          <p:nvSpPr>
            <p:cNvPr id="10246" name="Oval 6"/>
            <p:cNvSpPr>
              <a:spLocks noChangeArrowheads="1"/>
            </p:cNvSpPr>
            <p:nvPr/>
          </p:nvSpPr>
          <p:spPr bwMode="auto">
            <a:xfrm>
              <a:off x="768" y="2640"/>
              <a:ext cx="860" cy="865"/>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47" name="Oval 7"/>
            <p:cNvSpPr>
              <a:spLocks noChangeArrowheads="1"/>
            </p:cNvSpPr>
            <p:nvPr/>
          </p:nvSpPr>
          <p:spPr bwMode="auto">
            <a:xfrm>
              <a:off x="1968" y="2640"/>
              <a:ext cx="816" cy="864"/>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48" name="Oval 8"/>
            <p:cNvSpPr>
              <a:spLocks noChangeArrowheads="1"/>
            </p:cNvSpPr>
            <p:nvPr/>
          </p:nvSpPr>
          <p:spPr bwMode="auto">
            <a:xfrm>
              <a:off x="3024" y="2640"/>
              <a:ext cx="860" cy="864"/>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49" name="Oval 9"/>
            <p:cNvSpPr>
              <a:spLocks noChangeArrowheads="1"/>
            </p:cNvSpPr>
            <p:nvPr/>
          </p:nvSpPr>
          <p:spPr bwMode="auto">
            <a:xfrm>
              <a:off x="4176" y="2687"/>
              <a:ext cx="864" cy="865"/>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50" name="Rectangle 10"/>
            <p:cNvSpPr>
              <a:spLocks noChangeArrowheads="1"/>
            </p:cNvSpPr>
            <p:nvPr/>
          </p:nvSpPr>
          <p:spPr bwMode="auto">
            <a:xfrm>
              <a:off x="38" y="2635"/>
              <a:ext cx="44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生</a:t>
              </a:r>
            </a:p>
          </p:txBody>
        </p:sp>
        <p:sp>
          <p:nvSpPr>
            <p:cNvPr id="10251" name="Rectangle 11"/>
            <p:cNvSpPr>
              <a:spLocks noChangeArrowheads="1"/>
            </p:cNvSpPr>
            <p:nvPr/>
          </p:nvSpPr>
          <p:spPr bwMode="auto">
            <a:xfrm>
              <a:off x="432" y="2124"/>
              <a:ext cx="340"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购</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申</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请</a:t>
              </a:r>
            </a:p>
          </p:txBody>
        </p:sp>
        <p:sp>
          <p:nvSpPr>
            <p:cNvPr id="10252" name="Rectangle 12"/>
            <p:cNvSpPr>
              <a:spLocks noChangeArrowheads="1"/>
            </p:cNvSpPr>
            <p:nvPr/>
          </p:nvSpPr>
          <p:spPr bwMode="auto">
            <a:xfrm>
              <a:off x="1632" y="2318"/>
              <a:ext cx="3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购书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单</a:t>
              </a:r>
            </a:p>
          </p:txBody>
        </p:sp>
        <p:sp>
          <p:nvSpPr>
            <p:cNvPr id="10253" name="Rectangle 13"/>
            <p:cNvSpPr>
              <a:spLocks noChangeArrowheads="1"/>
            </p:cNvSpPr>
            <p:nvPr/>
          </p:nvSpPr>
          <p:spPr bwMode="auto">
            <a:xfrm>
              <a:off x="2767" y="2421"/>
              <a:ext cx="2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发</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票</a:t>
              </a:r>
            </a:p>
          </p:txBody>
        </p:sp>
        <p:sp>
          <p:nvSpPr>
            <p:cNvPr id="10254" name="Rectangle 14"/>
            <p:cNvSpPr>
              <a:spLocks noChangeArrowheads="1"/>
            </p:cNvSpPr>
            <p:nvPr/>
          </p:nvSpPr>
          <p:spPr bwMode="auto">
            <a:xfrm>
              <a:off x="3919" y="2278"/>
              <a:ext cx="280"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领</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单</a:t>
              </a:r>
            </a:p>
          </p:txBody>
        </p:sp>
        <p:sp>
          <p:nvSpPr>
            <p:cNvPr id="10255" name="Rectangle 15"/>
            <p:cNvSpPr>
              <a:spLocks noChangeArrowheads="1"/>
            </p:cNvSpPr>
            <p:nvPr/>
          </p:nvSpPr>
          <p:spPr bwMode="auto">
            <a:xfrm>
              <a:off x="4975" y="2544"/>
              <a:ext cx="2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书</a:t>
              </a:r>
            </a:p>
          </p:txBody>
        </p:sp>
        <p:sp>
          <p:nvSpPr>
            <p:cNvPr id="10256" name="Rectangle 16"/>
            <p:cNvSpPr>
              <a:spLocks noChangeArrowheads="1"/>
            </p:cNvSpPr>
            <p:nvPr/>
          </p:nvSpPr>
          <p:spPr bwMode="auto">
            <a:xfrm>
              <a:off x="1094" y="219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57" name="Rectangle 17"/>
            <p:cNvSpPr>
              <a:spLocks noChangeArrowheads="1"/>
            </p:cNvSpPr>
            <p:nvPr/>
          </p:nvSpPr>
          <p:spPr bwMode="auto">
            <a:xfrm>
              <a:off x="720" y="2928"/>
              <a:ext cx="96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r>
                <a:rPr lang="zh-CN" altLang="en-US" sz="1400" b="1" dirty="0">
                  <a:effectLst>
                    <a:outerShdw blurRad="38100" dist="38100" dir="2700000" algn="tl">
                      <a:srgbClr val="000000">
                        <a:alpha val="43137"/>
                      </a:srgbClr>
                    </a:outerShdw>
                  </a:effectLst>
                  <a:latin typeface="Times New Roman" pitchFamily="18" charset="0"/>
                  <a:ea typeface="+mn-ea"/>
                  <a:cs typeface="Times New Roman" pitchFamily="18" charset="0"/>
                </a:rPr>
                <a:t>信北</a:t>
              </a:r>
              <a:r>
                <a:rPr lang="en-US" altLang="zh-CN" sz="2000" b="1" dirty="0">
                  <a:effectLst>
                    <a:outerShdw blurRad="38100" dist="38100" dir="2700000" algn="tl">
                      <a:srgbClr val="000000">
                        <a:alpha val="43137"/>
                      </a:srgbClr>
                    </a:outerShdw>
                  </a:effectLst>
                  <a:latin typeface="Times New Roman" pitchFamily="18" charset="0"/>
                  <a:ea typeface="+mn-ea"/>
                  <a:cs typeface="Times New Roman" pitchFamily="18" charset="0"/>
                </a:rPr>
                <a:t>107</a:t>
              </a:r>
            </a:p>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张</a:t>
              </a:r>
            </a:p>
          </p:txBody>
        </p:sp>
        <p:sp>
          <p:nvSpPr>
            <p:cNvPr id="10258" name="Rectangle 18"/>
            <p:cNvSpPr>
              <a:spLocks noChangeArrowheads="1"/>
            </p:cNvSpPr>
            <p:nvPr/>
          </p:nvSpPr>
          <p:spPr bwMode="auto">
            <a:xfrm>
              <a:off x="910" y="2688"/>
              <a:ext cx="6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教务科</a:t>
              </a:r>
            </a:p>
          </p:txBody>
        </p:sp>
        <p:sp>
          <p:nvSpPr>
            <p:cNvPr id="10259" name="Rectangle 19"/>
            <p:cNvSpPr>
              <a:spLocks noChangeArrowheads="1"/>
            </p:cNvSpPr>
            <p:nvPr/>
          </p:nvSpPr>
          <p:spPr bwMode="auto">
            <a:xfrm>
              <a:off x="2093" y="2928"/>
              <a:ext cx="58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rPr>
                <a:t>信北</a:t>
              </a:r>
              <a:r>
                <a:rPr lang="en-US" altLang="zh-CN" sz="2000" b="1">
                  <a:effectLst>
                    <a:outerShdw blurRad="38100" dist="38100" dir="2700000" algn="tl">
                      <a:srgbClr val="000000">
                        <a:alpha val="43137"/>
                      </a:srgbClr>
                    </a:outerShdw>
                  </a:effectLst>
                  <a:latin typeface="Times New Roman" pitchFamily="18" charset="0"/>
                  <a:ea typeface="+mn-ea"/>
                  <a:cs typeface="Times New Roman" pitchFamily="18" charset="0"/>
                </a:rPr>
                <a:t>206</a:t>
              </a:r>
            </a:p>
            <a:p>
              <a:pPr algn="ct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王</a:t>
              </a:r>
            </a:p>
          </p:txBody>
        </p:sp>
        <p:sp>
          <p:nvSpPr>
            <p:cNvPr id="10260" name="Rectangle 20"/>
            <p:cNvSpPr>
              <a:spLocks noChangeArrowheads="1"/>
            </p:cNvSpPr>
            <p:nvPr/>
          </p:nvSpPr>
          <p:spPr bwMode="auto">
            <a:xfrm>
              <a:off x="2062" y="2688"/>
              <a:ext cx="6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会计室</a:t>
              </a:r>
            </a:p>
          </p:txBody>
        </p:sp>
        <p:sp>
          <p:nvSpPr>
            <p:cNvPr id="10261" name="Rectangle 21"/>
            <p:cNvSpPr>
              <a:spLocks noChangeArrowheads="1"/>
            </p:cNvSpPr>
            <p:nvPr/>
          </p:nvSpPr>
          <p:spPr bwMode="auto">
            <a:xfrm>
              <a:off x="3149" y="2928"/>
              <a:ext cx="58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rPr>
                <a:t>信北</a:t>
              </a:r>
              <a:r>
                <a:rPr lang="en-US" altLang="zh-CN" sz="2000" b="1">
                  <a:effectLst>
                    <a:outerShdw blurRad="38100" dist="38100" dir="2700000" algn="tl">
                      <a:srgbClr val="000000">
                        <a:alpha val="43137"/>
                      </a:srgbClr>
                    </a:outerShdw>
                  </a:effectLst>
                  <a:latin typeface="Times New Roman" pitchFamily="18" charset="0"/>
                  <a:ea typeface="+mn-ea"/>
                  <a:cs typeface="Times New Roman" pitchFamily="18" charset="0"/>
                </a:rPr>
                <a:t>206</a:t>
              </a:r>
            </a:p>
            <a:p>
              <a:pPr algn="ct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李</a:t>
              </a:r>
            </a:p>
          </p:txBody>
        </p:sp>
        <p:sp>
          <p:nvSpPr>
            <p:cNvPr id="10262" name="Rectangle 22"/>
            <p:cNvSpPr>
              <a:spLocks noChangeArrowheads="1"/>
            </p:cNvSpPr>
            <p:nvPr/>
          </p:nvSpPr>
          <p:spPr bwMode="auto">
            <a:xfrm>
              <a:off x="3072" y="2697"/>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出纳员</a:t>
              </a:r>
            </a:p>
          </p:txBody>
        </p:sp>
        <p:sp>
          <p:nvSpPr>
            <p:cNvPr id="10263" name="Rectangle 23"/>
            <p:cNvSpPr>
              <a:spLocks noChangeArrowheads="1"/>
            </p:cNvSpPr>
            <p:nvPr/>
          </p:nvSpPr>
          <p:spPr bwMode="auto">
            <a:xfrm>
              <a:off x="4385" y="2956"/>
              <a:ext cx="41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1400" b="1" dirty="0">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1400" b="1" dirty="0">
                  <a:effectLst>
                    <a:outerShdw blurRad="38100" dist="38100" dir="2700000" algn="tl">
                      <a:srgbClr val="000000">
                        <a:alpha val="43137"/>
                      </a:srgbClr>
                    </a:outerShdw>
                  </a:effectLst>
                  <a:latin typeface="Times New Roman" pitchFamily="18" charset="0"/>
                  <a:ea typeface="+mn-ea"/>
                  <a:cs typeface="Times New Roman" pitchFamily="18" charset="0"/>
                </a:rPr>
                <a:t>实南</a:t>
              </a:r>
              <a:r>
                <a:rPr lang="en-US" altLang="zh-CN" sz="1400" b="1" dirty="0">
                  <a:effectLst>
                    <a:outerShdw blurRad="38100" dist="38100" dir="2700000" algn="tl">
                      <a:srgbClr val="000000">
                        <a:alpha val="43137"/>
                      </a:srgbClr>
                    </a:outerShdw>
                  </a:effectLst>
                  <a:latin typeface="Times New Roman" pitchFamily="18" charset="0"/>
                  <a:ea typeface="+mn-ea"/>
                  <a:cs typeface="Times New Roman" pitchFamily="18" charset="0"/>
                </a:rPr>
                <a:t>)</a:t>
              </a:r>
            </a:p>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赵</a:t>
              </a:r>
            </a:p>
          </p:txBody>
        </p:sp>
        <p:sp>
          <p:nvSpPr>
            <p:cNvPr id="10264" name="Rectangle 24"/>
            <p:cNvSpPr>
              <a:spLocks noChangeArrowheads="1"/>
            </p:cNvSpPr>
            <p:nvPr/>
          </p:nvSpPr>
          <p:spPr bwMode="auto">
            <a:xfrm>
              <a:off x="4224" y="2745"/>
              <a:ext cx="9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教材科</a:t>
              </a:r>
            </a:p>
          </p:txBody>
        </p:sp>
        <p:sp>
          <p:nvSpPr>
            <p:cNvPr id="10265" name="Line 25"/>
            <p:cNvSpPr>
              <a:spLocks noChangeShapeType="1"/>
            </p:cNvSpPr>
            <p:nvPr/>
          </p:nvSpPr>
          <p:spPr bwMode="auto">
            <a:xfrm>
              <a:off x="432" y="3019"/>
              <a:ext cx="336"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66" name="Line 26"/>
            <p:cNvSpPr>
              <a:spLocks noChangeShapeType="1"/>
            </p:cNvSpPr>
            <p:nvPr/>
          </p:nvSpPr>
          <p:spPr bwMode="auto">
            <a:xfrm>
              <a:off x="1632" y="3067"/>
              <a:ext cx="336"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67" name="Line 27"/>
            <p:cNvSpPr>
              <a:spLocks noChangeShapeType="1"/>
            </p:cNvSpPr>
            <p:nvPr/>
          </p:nvSpPr>
          <p:spPr bwMode="auto">
            <a:xfrm>
              <a:off x="2784" y="3067"/>
              <a:ext cx="288"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68" name="Line 28"/>
            <p:cNvSpPr>
              <a:spLocks noChangeShapeType="1"/>
            </p:cNvSpPr>
            <p:nvPr/>
          </p:nvSpPr>
          <p:spPr bwMode="auto">
            <a:xfrm>
              <a:off x="3888" y="3067"/>
              <a:ext cx="288"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269" name="Line 29"/>
            <p:cNvSpPr>
              <a:spLocks noChangeShapeType="1"/>
            </p:cNvSpPr>
            <p:nvPr/>
          </p:nvSpPr>
          <p:spPr bwMode="auto">
            <a:xfrm>
              <a:off x="5040" y="3072"/>
              <a:ext cx="33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10270" name="Rectangle 30"/>
          <p:cNvSpPr>
            <a:spLocks noChangeArrowheads="1"/>
          </p:cNvSpPr>
          <p:nvPr/>
        </p:nvSpPr>
        <p:spPr bwMode="auto">
          <a:xfrm>
            <a:off x="1108093" y="5558981"/>
            <a:ext cx="6992299"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zh-CN" altLang="en-US" sz="2400" b="1" dirty="0">
                <a:solidFill>
                  <a:srgbClr val="0000CC"/>
                </a:solidFill>
                <a:effectLst>
                  <a:outerShdw blurRad="38100" dist="38100" dir="2700000" algn="tl">
                    <a:srgbClr val="000000">
                      <a:alpha val="43137"/>
                    </a:srgbClr>
                  </a:outerShdw>
                </a:effectLst>
                <a:latin typeface="黑体" pitchFamily="49" charset="-122"/>
                <a:ea typeface="黑体" pitchFamily="49" charset="-122"/>
              </a:rPr>
              <a:t>学生购买教材的实际处理流程：</a:t>
            </a:r>
            <a:r>
              <a:rPr lang="zh-CN" altLang="en-US" sz="2400" b="1" dirty="0">
                <a:solidFill>
                  <a:srgbClr val="FF3300"/>
                </a:solidFill>
                <a:effectLst>
                  <a:outerShdw blurRad="38100" dist="38100" dir="2700000" algn="tl">
                    <a:srgbClr val="000000">
                      <a:alpha val="43137"/>
                    </a:srgbClr>
                  </a:outerShdw>
                </a:effectLst>
                <a:latin typeface="黑体" pitchFamily="49" charset="-122"/>
                <a:ea typeface="黑体" pitchFamily="49" charset="-122"/>
              </a:rPr>
              <a:t>当前系统物理模型</a:t>
            </a:r>
          </a:p>
        </p:txBody>
      </p:sp>
      <p:sp>
        <p:nvSpPr>
          <p:cNvPr id="32"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4"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 </a:t>
            </a:r>
            <a:r>
              <a:rPr lang="zh-CN" altLang="en-US" dirty="0" smtClean="0"/>
              <a:t>系统分析过程</a:t>
            </a:r>
            <a:endParaRPr lang="zh-CN" altLang="en-US" dirty="0"/>
          </a:p>
        </p:txBody>
      </p:sp>
    </p:spTree>
    <p:extLst>
      <p:ext uri="{BB962C8B-B14F-4D97-AF65-F5344CB8AC3E}">
        <p14:creationId xmlns:p14="http://schemas.microsoft.com/office/powerpoint/2010/main" val="1260618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0-#ppt_w/2"/>
                                          </p:val>
                                        </p:tav>
                                        <p:tav tm="100000">
                                          <p:val>
                                            <p:strVal val="#ppt_x"/>
                                          </p:val>
                                        </p:tav>
                                      </p:tavLst>
                                    </p:anim>
                                    <p:anim calcmode="lin" valueType="num">
                                      <p:cBhvr additive="base">
                                        <p:cTn id="8"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70"/>
                                        </p:tgtEl>
                                        <p:attrNameLst>
                                          <p:attrName>style.visibility</p:attrName>
                                        </p:attrNameLst>
                                      </p:cBhvr>
                                      <p:to>
                                        <p:strVal val="visible"/>
                                      </p:to>
                                    </p:set>
                                    <p:anim calcmode="lin" valueType="num">
                                      <p:cBhvr additive="base">
                                        <p:cTn id="13" dur="500" fill="hold"/>
                                        <p:tgtEl>
                                          <p:spTgt spid="10270"/>
                                        </p:tgtEl>
                                        <p:attrNameLst>
                                          <p:attrName>ppt_x</p:attrName>
                                        </p:attrNameLst>
                                      </p:cBhvr>
                                      <p:tavLst>
                                        <p:tav tm="0">
                                          <p:val>
                                            <p:strVal val="0-#ppt_w/2"/>
                                          </p:val>
                                        </p:tav>
                                        <p:tav tm="100000">
                                          <p:val>
                                            <p:strVal val="#ppt_x"/>
                                          </p:val>
                                        </p:tav>
                                      </p:tavLst>
                                    </p:anim>
                                    <p:anim calcmode="lin" valueType="num">
                                      <p:cBhvr additive="base">
                                        <p:cTn id="14" dur="500" fill="hold"/>
                                        <p:tgtEl>
                                          <p:spTgt spid="102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7" name="Rectangle 3"/>
          <p:cNvSpPr>
            <a:spLocks noGrp="1" noChangeArrowheads="1"/>
          </p:cNvSpPr>
          <p:nvPr>
            <p:ph type="body" idx="1"/>
          </p:nvPr>
        </p:nvSpPr>
        <p:spPr/>
        <p:txBody>
          <a:bodyPr/>
          <a:lstStyle/>
          <a:p>
            <a:r>
              <a:rPr lang="zh-CN" altLang="en-US" dirty="0" smtClean="0"/>
              <a:t>例</a:t>
            </a:r>
            <a:r>
              <a:rPr lang="en-US" altLang="zh-CN" dirty="0" smtClean="0"/>
              <a:t>2</a:t>
            </a:r>
            <a:r>
              <a:rPr lang="zh-CN" altLang="en-US" dirty="0" smtClean="0"/>
              <a:t>：</a:t>
            </a:r>
            <a:r>
              <a:rPr lang="zh-CN" altLang="en-US" dirty="0"/>
              <a:t>汽车配件公司：第二层数据流程图</a:t>
            </a:r>
          </a:p>
        </p:txBody>
      </p:sp>
      <p:sp>
        <p:nvSpPr>
          <p:cNvPr id="722950" name="Rectangle 6"/>
          <p:cNvSpPr>
            <a:spLocks noChangeArrowheads="1"/>
          </p:cNvSpPr>
          <p:nvPr/>
        </p:nvSpPr>
        <p:spPr bwMode="auto">
          <a:xfrm>
            <a:off x="2668525" y="2818201"/>
            <a:ext cx="1025165" cy="1297015"/>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400" b="1">
              <a:latin typeface="楷体_GB2312" pitchFamily="49" charset="-122"/>
              <a:ea typeface="楷体_GB2312" pitchFamily="49" charset="-122"/>
            </a:endParaRPr>
          </a:p>
          <a:p>
            <a:pPr algn="ctr"/>
            <a:endParaRPr kumimoji="1" lang="en-US" altLang="zh-CN" sz="2400" b="1">
              <a:latin typeface="楷体_GB2312" pitchFamily="49" charset="-122"/>
              <a:ea typeface="楷体_GB2312" pitchFamily="49" charset="-122"/>
            </a:endParaRPr>
          </a:p>
          <a:p>
            <a:pPr algn="ctr"/>
            <a:endParaRPr kumimoji="1" lang="en-US" altLang="zh-CN" sz="2400" b="1">
              <a:latin typeface="楷体_GB2312" pitchFamily="49" charset="-122"/>
              <a:ea typeface="楷体_GB2312" pitchFamily="49" charset="-122"/>
            </a:endParaRPr>
          </a:p>
        </p:txBody>
      </p:sp>
      <p:sp>
        <p:nvSpPr>
          <p:cNvPr id="722951" name="Rectangle 7"/>
          <p:cNvSpPr>
            <a:spLocks noChangeArrowheads="1"/>
          </p:cNvSpPr>
          <p:nvPr/>
        </p:nvSpPr>
        <p:spPr bwMode="auto">
          <a:xfrm>
            <a:off x="689884" y="3061392"/>
            <a:ext cx="860279" cy="891698"/>
          </a:xfrm>
          <a:prstGeom prst="rect">
            <a:avLst/>
          </a:prstGeom>
          <a:solidFill>
            <a:srgbClr val="CC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latin typeface="楷体_GB2312" pitchFamily="49" charset="-122"/>
                <a:ea typeface="楷体_GB2312" pitchFamily="49" charset="-122"/>
              </a:rPr>
              <a:t>顾客</a:t>
            </a:r>
          </a:p>
        </p:txBody>
      </p:sp>
      <p:sp>
        <p:nvSpPr>
          <p:cNvPr id="722952" name="Line 8"/>
          <p:cNvSpPr>
            <a:spLocks noChangeShapeType="1"/>
          </p:cNvSpPr>
          <p:nvPr/>
        </p:nvSpPr>
        <p:spPr bwMode="auto">
          <a:xfrm flipV="1">
            <a:off x="603856" y="2980328"/>
            <a:ext cx="0" cy="56744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53" name="Line 9"/>
          <p:cNvSpPr>
            <a:spLocks noChangeShapeType="1"/>
          </p:cNvSpPr>
          <p:nvPr/>
        </p:nvSpPr>
        <p:spPr bwMode="auto">
          <a:xfrm>
            <a:off x="603856" y="2980328"/>
            <a:ext cx="688223"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54" name="Rectangle 10"/>
          <p:cNvSpPr>
            <a:spLocks noChangeArrowheads="1"/>
          </p:cNvSpPr>
          <p:nvPr/>
        </p:nvSpPr>
        <p:spPr bwMode="auto">
          <a:xfrm>
            <a:off x="7400058" y="3061392"/>
            <a:ext cx="860279" cy="891698"/>
          </a:xfrm>
          <a:prstGeom prst="rect">
            <a:avLst/>
          </a:prstGeom>
          <a:solidFill>
            <a:srgbClr val="CC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latin typeface="楷体_GB2312" pitchFamily="49" charset="-122"/>
                <a:ea typeface="楷体_GB2312" pitchFamily="49" charset="-122"/>
              </a:rPr>
              <a:t>供应</a:t>
            </a:r>
          </a:p>
          <a:p>
            <a:pPr algn="ctr"/>
            <a:r>
              <a:rPr kumimoji="1" lang="zh-CN" altLang="en-US" sz="2000" b="1">
                <a:latin typeface="楷体_GB2312" pitchFamily="49" charset="-122"/>
                <a:ea typeface="楷体_GB2312" pitchFamily="49" charset="-122"/>
              </a:rPr>
              <a:t>商</a:t>
            </a:r>
          </a:p>
        </p:txBody>
      </p:sp>
      <p:sp>
        <p:nvSpPr>
          <p:cNvPr id="722955" name="Line 11"/>
          <p:cNvSpPr>
            <a:spLocks noChangeShapeType="1"/>
          </p:cNvSpPr>
          <p:nvPr/>
        </p:nvSpPr>
        <p:spPr bwMode="auto">
          <a:xfrm flipV="1">
            <a:off x="7314030" y="2980328"/>
            <a:ext cx="0" cy="567444"/>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56" name="Line 12"/>
          <p:cNvSpPr>
            <a:spLocks noChangeShapeType="1"/>
          </p:cNvSpPr>
          <p:nvPr/>
        </p:nvSpPr>
        <p:spPr bwMode="auto">
          <a:xfrm>
            <a:off x="7314030" y="2980328"/>
            <a:ext cx="688223"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57" name="Line 13"/>
          <p:cNvSpPr>
            <a:spLocks noChangeShapeType="1"/>
          </p:cNvSpPr>
          <p:nvPr/>
        </p:nvSpPr>
        <p:spPr bwMode="auto">
          <a:xfrm flipV="1">
            <a:off x="2668525" y="3223519"/>
            <a:ext cx="1025165" cy="168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58" name="Text Box 14"/>
          <p:cNvSpPr txBox="1">
            <a:spLocks noChangeArrowheads="1"/>
          </p:cNvSpPr>
          <p:nvPr/>
        </p:nvSpPr>
        <p:spPr bwMode="auto">
          <a:xfrm>
            <a:off x="2828035" y="3385645"/>
            <a:ext cx="786797" cy="43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2400" b="1">
                <a:latin typeface="楷体_GB2312" pitchFamily="49" charset="-122"/>
                <a:ea typeface="楷体_GB2312" pitchFamily="49" charset="-122"/>
              </a:rPr>
              <a:t>销售</a:t>
            </a:r>
          </a:p>
        </p:txBody>
      </p:sp>
      <p:sp>
        <p:nvSpPr>
          <p:cNvPr id="722959" name="Text Box 15"/>
          <p:cNvSpPr txBox="1">
            <a:spLocks noChangeArrowheads="1"/>
          </p:cNvSpPr>
          <p:nvPr/>
        </p:nvSpPr>
        <p:spPr bwMode="auto">
          <a:xfrm>
            <a:off x="1691750" y="2818201"/>
            <a:ext cx="788589" cy="31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订货单</a:t>
            </a:r>
          </a:p>
        </p:txBody>
      </p:sp>
      <p:sp>
        <p:nvSpPr>
          <p:cNvPr id="722960" name="Text Box 16"/>
          <p:cNvSpPr txBox="1">
            <a:spLocks noChangeArrowheads="1"/>
          </p:cNvSpPr>
          <p:nvPr/>
        </p:nvSpPr>
        <p:spPr bwMode="auto">
          <a:xfrm>
            <a:off x="1691750" y="3709899"/>
            <a:ext cx="788589" cy="31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发货单</a:t>
            </a:r>
          </a:p>
        </p:txBody>
      </p:sp>
      <p:sp>
        <p:nvSpPr>
          <p:cNvPr id="722961" name="Text Box 17"/>
          <p:cNvSpPr txBox="1">
            <a:spLocks noChangeArrowheads="1"/>
          </p:cNvSpPr>
          <p:nvPr/>
        </p:nvSpPr>
        <p:spPr bwMode="auto">
          <a:xfrm>
            <a:off x="4193727" y="4520534"/>
            <a:ext cx="991113" cy="31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配件库存</a:t>
            </a:r>
          </a:p>
        </p:txBody>
      </p:sp>
      <p:sp>
        <p:nvSpPr>
          <p:cNvPr id="722962" name="Line 18"/>
          <p:cNvSpPr>
            <a:spLocks noChangeShapeType="1"/>
          </p:cNvSpPr>
          <p:nvPr/>
        </p:nvSpPr>
        <p:spPr bwMode="auto">
          <a:xfrm>
            <a:off x="3614831" y="4520534"/>
            <a:ext cx="0" cy="405317"/>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63" name="Line 19"/>
          <p:cNvSpPr>
            <a:spLocks noChangeShapeType="1"/>
          </p:cNvSpPr>
          <p:nvPr/>
        </p:nvSpPr>
        <p:spPr bwMode="auto">
          <a:xfrm>
            <a:off x="3614831" y="4925851"/>
            <a:ext cx="1720557"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64" name="Line 20"/>
          <p:cNvSpPr>
            <a:spLocks noChangeShapeType="1"/>
          </p:cNvSpPr>
          <p:nvPr/>
        </p:nvSpPr>
        <p:spPr bwMode="auto">
          <a:xfrm>
            <a:off x="3614831" y="4520534"/>
            <a:ext cx="1720557"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65" name="Line 21"/>
          <p:cNvSpPr>
            <a:spLocks noChangeShapeType="1"/>
          </p:cNvSpPr>
          <p:nvPr/>
        </p:nvSpPr>
        <p:spPr bwMode="auto">
          <a:xfrm>
            <a:off x="4044971" y="4520534"/>
            <a:ext cx="0" cy="405317"/>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66" name="Text Box 22"/>
          <p:cNvSpPr txBox="1">
            <a:spLocks noChangeArrowheads="1"/>
          </p:cNvSpPr>
          <p:nvPr/>
        </p:nvSpPr>
        <p:spPr bwMode="auto">
          <a:xfrm>
            <a:off x="2817281" y="2803002"/>
            <a:ext cx="686431" cy="37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sz="2000" b="1">
                <a:latin typeface="楷体_GB2312" pitchFamily="49" charset="-122"/>
                <a:ea typeface="楷体_GB2312" pitchFamily="49" charset="-122"/>
              </a:rPr>
              <a:t>1</a:t>
            </a:r>
            <a:r>
              <a:rPr kumimoji="1" lang="zh-CN" altLang="en-US" sz="2000" b="1">
                <a:latin typeface="楷体_GB2312" pitchFamily="49" charset="-122"/>
                <a:ea typeface="楷体_GB2312" pitchFamily="49" charset="-122"/>
              </a:rPr>
              <a:t>－</a:t>
            </a:r>
            <a:r>
              <a:rPr kumimoji="1" lang="en-US" altLang="zh-CN" sz="2000" b="1">
                <a:latin typeface="楷体_GB2312" pitchFamily="49" charset="-122"/>
                <a:ea typeface="楷体_GB2312" pitchFamily="49" charset="-122"/>
              </a:rPr>
              <a:t>1</a:t>
            </a:r>
          </a:p>
        </p:txBody>
      </p:sp>
      <p:sp>
        <p:nvSpPr>
          <p:cNvPr id="722967" name="Rectangle 23"/>
          <p:cNvSpPr>
            <a:spLocks noChangeArrowheads="1"/>
          </p:cNvSpPr>
          <p:nvPr/>
        </p:nvSpPr>
        <p:spPr bwMode="auto">
          <a:xfrm>
            <a:off x="5249361" y="2818201"/>
            <a:ext cx="1025165" cy="1297015"/>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400" b="1">
              <a:latin typeface="楷体_GB2312" pitchFamily="49" charset="-122"/>
              <a:ea typeface="楷体_GB2312" pitchFamily="49" charset="-122"/>
            </a:endParaRPr>
          </a:p>
          <a:p>
            <a:pPr algn="ctr"/>
            <a:endParaRPr kumimoji="1" lang="en-US" altLang="zh-CN" sz="2400" b="1">
              <a:latin typeface="楷体_GB2312" pitchFamily="49" charset="-122"/>
              <a:ea typeface="楷体_GB2312" pitchFamily="49" charset="-122"/>
            </a:endParaRPr>
          </a:p>
          <a:p>
            <a:pPr algn="ctr"/>
            <a:endParaRPr kumimoji="1" lang="en-US" altLang="zh-CN" sz="2400" b="1">
              <a:latin typeface="楷体_GB2312" pitchFamily="49" charset="-122"/>
              <a:ea typeface="楷体_GB2312" pitchFamily="49" charset="-122"/>
            </a:endParaRPr>
          </a:p>
        </p:txBody>
      </p:sp>
      <p:sp>
        <p:nvSpPr>
          <p:cNvPr id="722968" name="Line 24"/>
          <p:cNvSpPr>
            <a:spLocks noChangeShapeType="1"/>
          </p:cNvSpPr>
          <p:nvPr/>
        </p:nvSpPr>
        <p:spPr bwMode="auto">
          <a:xfrm flipV="1">
            <a:off x="5249361" y="3223519"/>
            <a:ext cx="1025165" cy="168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69" name="Text Box 25"/>
          <p:cNvSpPr txBox="1">
            <a:spLocks noChangeArrowheads="1"/>
          </p:cNvSpPr>
          <p:nvPr/>
        </p:nvSpPr>
        <p:spPr bwMode="auto">
          <a:xfrm>
            <a:off x="5349727" y="3385645"/>
            <a:ext cx="786797" cy="43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2400" b="1">
                <a:latin typeface="楷体_GB2312" pitchFamily="49" charset="-122"/>
                <a:ea typeface="楷体_GB2312" pitchFamily="49" charset="-122"/>
              </a:rPr>
              <a:t>采购</a:t>
            </a:r>
          </a:p>
        </p:txBody>
      </p:sp>
      <p:sp>
        <p:nvSpPr>
          <p:cNvPr id="722970" name="Text Box 26"/>
          <p:cNvSpPr txBox="1">
            <a:spLocks noChangeArrowheads="1"/>
          </p:cNvSpPr>
          <p:nvPr/>
        </p:nvSpPr>
        <p:spPr bwMode="auto">
          <a:xfrm>
            <a:off x="5398117" y="2803002"/>
            <a:ext cx="688223" cy="37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sz="2000" b="1">
                <a:latin typeface="楷体_GB2312" pitchFamily="49" charset="-122"/>
                <a:ea typeface="楷体_GB2312" pitchFamily="49" charset="-122"/>
              </a:rPr>
              <a:t>1</a:t>
            </a:r>
            <a:r>
              <a:rPr kumimoji="1" lang="zh-CN" altLang="en-US" sz="2000" b="1">
                <a:latin typeface="楷体_GB2312" pitchFamily="49" charset="-122"/>
                <a:ea typeface="楷体_GB2312" pitchFamily="49" charset="-122"/>
              </a:rPr>
              <a:t>－</a:t>
            </a:r>
            <a:r>
              <a:rPr kumimoji="1" lang="en-US" altLang="zh-CN" sz="2000" b="1">
                <a:latin typeface="楷体_GB2312" pitchFamily="49" charset="-122"/>
                <a:ea typeface="楷体_GB2312" pitchFamily="49" charset="-122"/>
              </a:rPr>
              <a:t>2</a:t>
            </a:r>
          </a:p>
        </p:txBody>
      </p:sp>
      <p:sp>
        <p:nvSpPr>
          <p:cNvPr id="722971" name="Text Box 27"/>
          <p:cNvSpPr txBox="1">
            <a:spLocks noChangeArrowheads="1"/>
          </p:cNvSpPr>
          <p:nvPr/>
        </p:nvSpPr>
        <p:spPr bwMode="auto">
          <a:xfrm>
            <a:off x="6423283" y="2818201"/>
            <a:ext cx="788589" cy="31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订货单</a:t>
            </a:r>
          </a:p>
        </p:txBody>
      </p:sp>
      <p:sp>
        <p:nvSpPr>
          <p:cNvPr id="722972" name="Text Box 28"/>
          <p:cNvSpPr txBox="1">
            <a:spLocks noChangeArrowheads="1"/>
          </p:cNvSpPr>
          <p:nvPr/>
        </p:nvSpPr>
        <p:spPr bwMode="auto">
          <a:xfrm>
            <a:off x="6423283" y="3709899"/>
            <a:ext cx="788589" cy="31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发货单</a:t>
            </a:r>
          </a:p>
        </p:txBody>
      </p:sp>
      <p:sp>
        <p:nvSpPr>
          <p:cNvPr id="722973" name="Text Box 29"/>
          <p:cNvSpPr txBox="1">
            <a:spLocks noChangeArrowheads="1"/>
          </p:cNvSpPr>
          <p:nvPr/>
        </p:nvSpPr>
        <p:spPr bwMode="auto">
          <a:xfrm>
            <a:off x="4068270" y="2899265"/>
            <a:ext cx="991113" cy="31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到货通知</a:t>
            </a:r>
          </a:p>
        </p:txBody>
      </p:sp>
      <p:sp>
        <p:nvSpPr>
          <p:cNvPr id="722974" name="Rectangle 30"/>
          <p:cNvSpPr>
            <a:spLocks noChangeArrowheads="1"/>
          </p:cNvSpPr>
          <p:nvPr/>
        </p:nvSpPr>
        <p:spPr bwMode="auto">
          <a:xfrm>
            <a:off x="3958943" y="5250105"/>
            <a:ext cx="1025165" cy="1297015"/>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2975" name="Line 31"/>
          <p:cNvSpPr>
            <a:spLocks noChangeShapeType="1"/>
          </p:cNvSpPr>
          <p:nvPr/>
        </p:nvSpPr>
        <p:spPr bwMode="auto">
          <a:xfrm flipV="1">
            <a:off x="3966112" y="5655423"/>
            <a:ext cx="1025165" cy="168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76" name="Text Box 32"/>
          <p:cNvSpPr txBox="1">
            <a:spLocks noChangeArrowheads="1"/>
          </p:cNvSpPr>
          <p:nvPr/>
        </p:nvSpPr>
        <p:spPr bwMode="auto">
          <a:xfrm>
            <a:off x="4109492" y="5873281"/>
            <a:ext cx="686431" cy="37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2000" b="1">
                <a:latin typeface="楷体_GB2312" pitchFamily="49" charset="-122"/>
                <a:ea typeface="楷体_GB2312" pitchFamily="49" charset="-122"/>
              </a:rPr>
              <a:t>会计</a:t>
            </a:r>
          </a:p>
        </p:txBody>
      </p:sp>
      <p:sp>
        <p:nvSpPr>
          <p:cNvPr id="722977" name="Text Box 33"/>
          <p:cNvSpPr txBox="1">
            <a:spLocks noChangeArrowheads="1"/>
          </p:cNvSpPr>
          <p:nvPr/>
        </p:nvSpPr>
        <p:spPr bwMode="auto">
          <a:xfrm>
            <a:off x="4107699" y="5234906"/>
            <a:ext cx="688223" cy="37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sz="2000" b="1">
                <a:latin typeface="楷体_GB2312" pitchFamily="49" charset="-122"/>
                <a:ea typeface="楷体_GB2312" pitchFamily="49" charset="-122"/>
              </a:rPr>
              <a:t>1</a:t>
            </a:r>
            <a:r>
              <a:rPr kumimoji="1" lang="zh-CN" altLang="en-US" sz="2000" b="1">
                <a:latin typeface="楷体_GB2312" pitchFamily="49" charset="-122"/>
                <a:ea typeface="楷体_GB2312" pitchFamily="49" charset="-122"/>
              </a:rPr>
              <a:t>－</a:t>
            </a:r>
            <a:r>
              <a:rPr kumimoji="1" lang="en-US" altLang="zh-CN" sz="2000" b="1">
                <a:latin typeface="楷体_GB2312" pitchFamily="49" charset="-122"/>
                <a:ea typeface="楷体_GB2312" pitchFamily="49" charset="-122"/>
              </a:rPr>
              <a:t>3</a:t>
            </a:r>
          </a:p>
        </p:txBody>
      </p:sp>
      <p:sp>
        <p:nvSpPr>
          <p:cNvPr id="722978" name="Text Box 34"/>
          <p:cNvSpPr txBox="1">
            <a:spLocks noChangeArrowheads="1"/>
          </p:cNvSpPr>
          <p:nvPr/>
        </p:nvSpPr>
        <p:spPr bwMode="auto">
          <a:xfrm>
            <a:off x="1146907" y="4358407"/>
            <a:ext cx="383541" cy="54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收</a:t>
            </a:r>
          </a:p>
          <a:p>
            <a:pPr algn="ctr"/>
            <a:r>
              <a:rPr kumimoji="1" lang="zh-CN" altLang="en-US" sz="1600" b="1">
                <a:latin typeface="楷体_GB2312" pitchFamily="49" charset="-122"/>
                <a:ea typeface="楷体_GB2312" pitchFamily="49" charset="-122"/>
              </a:rPr>
              <a:t>据</a:t>
            </a:r>
          </a:p>
        </p:txBody>
      </p:sp>
      <p:sp>
        <p:nvSpPr>
          <p:cNvPr id="722979" name="Text Box 35"/>
          <p:cNvSpPr txBox="1">
            <a:spLocks noChangeArrowheads="1"/>
          </p:cNvSpPr>
          <p:nvPr/>
        </p:nvSpPr>
        <p:spPr bwMode="auto">
          <a:xfrm>
            <a:off x="7426941" y="4196280"/>
            <a:ext cx="383541" cy="1237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应</a:t>
            </a:r>
          </a:p>
          <a:p>
            <a:pPr algn="ctr"/>
            <a:r>
              <a:rPr kumimoji="1" lang="zh-CN" altLang="en-US" sz="1600" b="1">
                <a:latin typeface="楷体_GB2312" pitchFamily="49" charset="-122"/>
                <a:ea typeface="楷体_GB2312" pitchFamily="49" charset="-122"/>
              </a:rPr>
              <a:t>付</a:t>
            </a:r>
          </a:p>
          <a:p>
            <a:pPr algn="ctr"/>
            <a:r>
              <a:rPr kumimoji="1" lang="zh-CN" altLang="en-US" sz="1600" b="1">
                <a:latin typeface="楷体_GB2312" pitchFamily="49" charset="-122"/>
                <a:ea typeface="楷体_GB2312" pitchFamily="49" charset="-122"/>
              </a:rPr>
              <a:t>款</a:t>
            </a:r>
          </a:p>
          <a:p>
            <a:pPr algn="ctr"/>
            <a:r>
              <a:rPr kumimoji="1" lang="zh-CN" altLang="en-US" sz="1600" b="1">
                <a:latin typeface="楷体_GB2312" pitchFamily="49" charset="-122"/>
                <a:ea typeface="楷体_GB2312" pitchFamily="49" charset="-122"/>
              </a:rPr>
              <a:t>通</a:t>
            </a:r>
          </a:p>
          <a:p>
            <a:pPr algn="ctr"/>
            <a:r>
              <a:rPr kumimoji="1" lang="zh-CN" altLang="en-US" sz="1600" b="1">
                <a:latin typeface="楷体_GB2312" pitchFamily="49" charset="-122"/>
                <a:ea typeface="楷体_GB2312" pitchFamily="49" charset="-122"/>
              </a:rPr>
              <a:t>知</a:t>
            </a:r>
          </a:p>
        </p:txBody>
      </p:sp>
      <p:sp>
        <p:nvSpPr>
          <p:cNvPr id="722980" name="Text Box 36"/>
          <p:cNvSpPr txBox="1">
            <a:spLocks noChangeArrowheads="1"/>
          </p:cNvSpPr>
          <p:nvPr/>
        </p:nvSpPr>
        <p:spPr bwMode="auto">
          <a:xfrm>
            <a:off x="5111358" y="1926503"/>
            <a:ext cx="1799416" cy="31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向供应商的订货单</a:t>
            </a:r>
          </a:p>
        </p:txBody>
      </p:sp>
      <p:sp>
        <p:nvSpPr>
          <p:cNvPr id="722981" name="Line 37"/>
          <p:cNvSpPr>
            <a:spLocks noChangeShapeType="1"/>
          </p:cNvSpPr>
          <p:nvPr/>
        </p:nvSpPr>
        <p:spPr bwMode="auto">
          <a:xfrm>
            <a:off x="4543215" y="1926503"/>
            <a:ext cx="1792" cy="405317"/>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2" name="Line 38"/>
          <p:cNvSpPr>
            <a:spLocks noChangeShapeType="1"/>
          </p:cNvSpPr>
          <p:nvPr/>
        </p:nvSpPr>
        <p:spPr bwMode="auto">
          <a:xfrm>
            <a:off x="4543215" y="2331820"/>
            <a:ext cx="2457171" cy="1689"/>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3" name="Line 39"/>
          <p:cNvSpPr>
            <a:spLocks noChangeShapeType="1"/>
          </p:cNvSpPr>
          <p:nvPr/>
        </p:nvSpPr>
        <p:spPr bwMode="auto">
          <a:xfrm>
            <a:off x="4543215" y="1926503"/>
            <a:ext cx="2457171" cy="1689"/>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4" name="Line 40"/>
          <p:cNvSpPr>
            <a:spLocks noChangeShapeType="1"/>
          </p:cNvSpPr>
          <p:nvPr/>
        </p:nvSpPr>
        <p:spPr bwMode="auto">
          <a:xfrm>
            <a:off x="4973355" y="1926503"/>
            <a:ext cx="1792" cy="405317"/>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5" name="Line 41"/>
          <p:cNvSpPr>
            <a:spLocks noChangeShapeType="1"/>
          </p:cNvSpPr>
          <p:nvPr/>
        </p:nvSpPr>
        <p:spPr bwMode="auto">
          <a:xfrm>
            <a:off x="1550162" y="3304582"/>
            <a:ext cx="1118362"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6" name="Line 42"/>
          <p:cNvSpPr>
            <a:spLocks noChangeShapeType="1"/>
          </p:cNvSpPr>
          <p:nvPr/>
        </p:nvSpPr>
        <p:spPr bwMode="auto">
          <a:xfrm flipH="1">
            <a:off x="1550162" y="3628836"/>
            <a:ext cx="1118362"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7" name="Line 43"/>
          <p:cNvSpPr>
            <a:spLocks noChangeShapeType="1"/>
          </p:cNvSpPr>
          <p:nvPr/>
        </p:nvSpPr>
        <p:spPr bwMode="auto">
          <a:xfrm>
            <a:off x="6281695" y="3304582"/>
            <a:ext cx="1118362"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8" name="Line 44"/>
          <p:cNvSpPr>
            <a:spLocks noChangeShapeType="1"/>
          </p:cNvSpPr>
          <p:nvPr/>
        </p:nvSpPr>
        <p:spPr bwMode="auto">
          <a:xfrm flipH="1">
            <a:off x="6281695" y="3628836"/>
            <a:ext cx="1118362"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89" name="Line 45"/>
          <p:cNvSpPr>
            <a:spLocks noChangeShapeType="1"/>
          </p:cNvSpPr>
          <p:nvPr/>
        </p:nvSpPr>
        <p:spPr bwMode="auto">
          <a:xfrm flipH="1">
            <a:off x="3700859" y="3304582"/>
            <a:ext cx="1548502"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0" name="Line 46"/>
          <p:cNvSpPr>
            <a:spLocks noChangeShapeType="1"/>
          </p:cNvSpPr>
          <p:nvPr/>
        </p:nvSpPr>
        <p:spPr bwMode="auto">
          <a:xfrm>
            <a:off x="5765528" y="2331820"/>
            <a:ext cx="0" cy="486381"/>
          </a:xfrm>
          <a:prstGeom prst="line">
            <a:avLst/>
          </a:prstGeom>
          <a:noFill/>
          <a:ln w="28575">
            <a:solidFill>
              <a:srgbClr val="990099"/>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1" name="Line 47"/>
          <p:cNvSpPr>
            <a:spLocks noChangeShapeType="1"/>
          </p:cNvSpPr>
          <p:nvPr/>
        </p:nvSpPr>
        <p:spPr bwMode="auto">
          <a:xfrm>
            <a:off x="4217026" y="3628836"/>
            <a:ext cx="0" cy="891698"/>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2" name="Line 48"/>
          <p:cNvSpPr>
            <a:spLocks noChangeShapeType="1"/>
          </p:cNvSpPr>
          <p:nvPr/>
        </p:nvSpPr>
        <p:spPr bwMode="auto">
          <a:xfrm>
            <a:off x="4733194" y="3628836"/>
            <a:ext cx="0" cy="891698"/>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3" name="Line 49"/>
          <p:cNvSpPr>
            <a:spLocks noChangeShapeType="1"/>
          </p:cNvSpPr>
          <p:nvPr/>
        </p:nvSpPr>
        <p:spPr bwMode="auto">
          <a:xfrm flipH="1">
            <a:off x="3700859" y="3628836"/>
            <a:ext cx="516167"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4" name="Line 50"/>
          <p:cNvSpPr>
            <a:spLocks noChangeShapeType="1"/>
          </p:cNvSpPr>
          <p:nvPr/>
        </p:nvSpPr>
        <p:spPr bwMode="auto">
          <a:xfrm>
            <a:off x="4733194" y="3628836"/>
            <a:ext cx="516167" cy="0"/>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5" name="Line 51"/>
          <p:cNvSpPr>
            <a:spLocks noChangeShapeType="1"/>
          </p:cNvSpPr>
          <p:nvPr/>
        </p:nvSpPr>
        <p:spPr bwMode="auto">
          <a:xfrm flipV="1">
            <a:off x="1120023" y="3953090"/>
            <a:ext cx="0" cy="2026587"/>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6" name="Line 52"/>
          <p:cNvSpPr>
            <a:spLocks noChangeShapeType="1"/>
          </p:cNvSpPr>
          <p:nvPr/>
        </p:nvSpPr>
        <p:spPr bwMode="auto">
          <a:xfrm flipV="1">
            <a:off x="7830197" y="3953090"/>
            <a:ext cx="0" cy="2026587"/>
          </a:xfrm>
          <a:prstGeom prst="line">
            <a:avLst/>
          </a:prstGeom>
          <a:noFill/>
          <a:ln w="28575">
            <a:solidFill>
              <a:srgbClr val="990099"/>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7" name="Line 53"/>
          <p:cNvSpPr>
            <a:spLocks noChangeShapeType="1"/>
          </p:cNvSpPr>
          <p:nvPr/>
        </p:nvSpPr>
        <p:spPr bwMode="auto">
          <a:xfrm>
            <a:off x="1120023" y="5979676"/>
            <a:ext cx="2838920" cy="0"/>
          </a:xfrm>
          <a:prstGeom prst="line">
            <a:avLst/>
          </a:prstGeom>
          <a:noFill/>
          <a:ln w="28575">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8" name="Line 54"/>
          <p:cNvSpPr>
            <a:spLocks noChangeShapeType="1"/>
          </p:cNvSpPr>
          <p:nvPr/>
        </p:nvSpPr>
        <p:spPr bwMode="auto">
          <a:xfrm>
            <a:off x="4991277" y="5979676"/>
            <a:ext cx="2838920" cy="0"/>
          </a:xfrm>
          <a:prstGeom prst="line">
            <a:avLst/>
          </a:prstGeom>
          <a:noFill/>
          <a:ln w="28575">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99" name="Rectangle 55"/>
          <p:cNvSpPr>
            <a:spLocks noChangeArrowheads="1"/>
          </p:cNvSpPr>
          <p:nvPr/>
        </p:nvSpPr>
        <p:spPr bwMode="auto">
          <a:xfrm>
            <a:off x="2705101" y="1784642"/>
            <a:ext cx="4295286" cy="4813008"/>
          </a:xfrm>
          <a:prstGeom prst="rect">
            <a:avLst/>
          </a:prstGeom>
          <a:solidFill>
            <a:srgbClr val="FFFF00">
              <a:alpha val="2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00" name="Rectangle 56"/>
          <p:cNvSpPr>
            <a:spLocks noChangeArrowheads="1"/>
          </p:cNvSpPr>
          <p:nvPr/>
        </p:nvSpPr>
        <p:spPr bwMode="auto">
          <a:xfrm>
            <a:off x="3438525" y="4257675"/>
            <a:ext cx="1997075" cy="650875"/>
          </a:xfrm>
          <a:prstGeom prst="rect">
            <a:avLst/>
          </a:prstGeom>
          <a:solidFill>
            <a:srgbClr val="CE972A">
              <a:alpha val="3999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02" name="Rectangle 58"/>
          <p:cNvSpPr>
            <a:spLocks noGrp="1" noChangeArrowheads="1"/>
          </p:cNvSpPr>
          <p:nvPr>
            <p:ph type="title"/>
          </p:nvPr>
        </p:nvSpPr>
        <p:spPr>
          <a:xfrm>
            <a:off x="0" y="149325"/>
            <a:ext cx="8892480" cy="687387"/>
          </a:xfrm>
          <a:noFill/>
          <a:ln/>
        </p:spPr>
        <p:txBody>
          <a:bodyPr/>
          <a:lstStyle/>
          <a:p>
            <a:r>
              <a:rPr kumimoji="1" lang="en-US" altLang="zh-CN" sz="2800" dirty="0" smtClean="0"/>
              <a:t>4</a:t>
            </a:r>
            <a:r>
              <a:rPr kumimoji="1" lang="zh-CN" altLang="en-US" sz="2800" dirty="0" smtClean="0"/>
              <a:t>）数据流图案例</a:t>
            </a:r>
            <a:endParaRPr kumimoji="1" lang="zh-CN" altLang="en-US" sz="2800" dirty="0"/>
          </a:p>
        </p:txBody>
      </p:sp>
    </p:spTree>
    <p:extLst>
      <p:ext uri="{BB962C8B-B14F-4D97-AF65-F5344CB8AC3E}">
        <p14:creationId xmlns:p14="http://schemas.microsoft.com/office/powerpoint/2010/main" val="917662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22999"/>
                                        </p:tgtEl>
                                        <p:attrNameLst>
                                          <p:attrName>style.visibility</p:attrName>
                                        </p:attrNameLst>
                                      </p:cBhvr>
                                      <p:to>
                                        <p:strVal val="visible"/>
                                      </p:to>
                                    </p:set>
                                    <p:animEffect transition="in" filter="slide(fromBottom)">
                                      <p:cBhvr>
                                        <p:cTn id="7" dur="500"/>
                                        <p:tgtEl>
                                          <p:spTgt spid="7229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723000"/>
                                        </p:tgtEl>
                                        <p:attrNameLst>
                                          <p:attrName>style.visibility</p:attrName>
                                        </p:attrNameLst>
                                      </p:cBhvr>
                                      <p:to>
                                        <p:strVal val="visible"/>
                                      </p:to>
                                    </p:set>
                                    <p:animEffect transition="in" filter="plus(in)">
                                      <p:cBhvr>
                                        <p:cTn id="12" dur="2000"/>
                                        <p:tgtEl>
                                          <p:spTgt spid="723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99" grpId="0" animBg="1"/>
      <p:bldP spid="72300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3" name="Rectangle 5"/>
          <p:cNvSpPr>
            <a:spLocks noChangeArrowheads="1"/>
          </p:cNvSpPr>
          <p:nvPr/>
        </p:nvSpPr>
        <p:spPr bwMode="auto">
          <a:xfrm>
            <a:off x="2468043" y="19812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3974" name="Rectangle 6"/>
          <p:cNvSpPr>
            <a:spLocks noChangeArrowheads="1"/>
          </p:cNvSpPr>
          <p:nvPr/>
        </p:nvSpPr>
        <p:spPr bwMode="auto">
          <a:xfrm>
            <a:off x="921241" y="2286000"/>
            <a:ext cx="696061" cy="685800"/>
          </a:xfrm>
          <a:prstGeom prst="rect">
            <a:avLst/>
          </a:prstGeom>
          <a:solidFill>
            <a:srgbClr val="CC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b="1">
                <a:latin typeface="楷体_GB2312" pitchFamily="49" charset="-122"/>
                <a:ea typeface="楷体_GB2312" pitchFamily="49" charset="-122"/>
              </a:rPr>
              <a:t>顾客</a:t>
            </a:r>
            <a:endParaRPr kumimoji="1" lang="zh-CN" altLang="en-US" sz="2400" b="1">
              <a:latin typeface="楷体_GB2312" pitchFamily="49" charset="-122"/>
              <a:ea typeface="楷体_GB2312" pitchFamily="49" charset="-122"/>
            </a:endParaRPr>
          </a:p>
        </p:txBody>
      </p:sp>
      <p:sp>
        <p:nvSpPr>
          <p:cNvPr id="723975" name="Line 7"/>
          <p:cNvSpPr>
            <a:spLocks noChangeShapeType="1"/>
          </p:cNvSpPr>
          <p:nvPr/>
        </p:nvSpPr>
        <p:spPr bwMode="auto">
          <a:xfrm flipV="1">
            <a:off x="843901" y="2209800"/>
            <a:ext cx="1611" cy="4365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76" name="Line 8"/>
          <p:cNvSpPr>
            <a:spLocks noChangeShapeType="1"/>
          </p:cNvSpPr>
          <p:nvPr/>
        </p:nvSpPr>
        <p:spPr bwMode="auto">
          <a:xfrm>
            <a:off x="843901" y="2209800"/>
            <a:ext cx="557493" cy="15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77" name="Rectangle 9"/>
          <p:cNvSpPr>
            <a:spLocks noChangeArrowheads="1"/>
          </p:cNvSpPr>
          <p:nvPr/>
        </p:nvSpPr>
        <p:spPr bwMode="auto">
          <a:xfrm>
            <a:off x="7881851" y="1143000"/>
            <a:ext cx="773401" cy="838200"/>
          </a:xfrm>
          <a:prstGeom prst="rect">
            <a:avLst/>
          </a:prstGeom>
          <a:solidFill>
            <a:srgbClr val="CC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b="1">
                <a:latin typeface="楷体_GB2312" pitchFamily="49" charset="-122"/>
                <a:ea typeface="楷体_GB2312" pitchFamily="49" charset="-122"/>
              </a:rPr>
              <a:t>采购</a:t>
            </a:r>
            <a:endParaRPr kumimoji="1" lang="zh-CN" altLang="en-US" sz="2400" b="1">
              <a:latin typeface="楷体_GB2312" pitchFamily="49" charset="-122"/>
              <a:ea typeface="楷体_GB2312" pitchFamily="49" charset="-122"/>
            </a:endParaRPr>
          </a:p>
        </p:txBody>
      </p:sp>
      <p:sp>
        <p:nvSpPr>
          <p:cNvPr id="723978" name="Line 10"/>
          <p:cNvSpPr>
            <a:spLocks noChangeShapeType="1"/>
          </p:cNvSpPr>
          <p:nvPr/>
        </p:nvSpPr>
        <p:spPr bwMode="auto">
          <a:xfrm flipV="1">
            <a:off x="7804511" y="1066800"/>
            <a:ext cx="0" cy="53340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79" name="Line 11"/>
          <p:cNvSpPr>
            <a:spLocks noChangeShapeType="1"/>
          </p:cNvSpPr>
          <p:nvPr/>
        </p:nvSpPr>
        <p:spPr bwMode="auto">
          <a:xfrm>
            <a:off x="7804511" y="1066800"/>
            <a:ext cx="618721"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80" name="Line 12"/>
          <p:cNvSpPr>
            <a:spLocks noChangeShapeType="1"/>
          </p:cNvSpPr>
          <p:nvPr/>
        </p:nvSpPr>
        <p:spPr bwMode="auto">
          <a:xfrm flipV="1">
            <a:off x="2474488" y="22860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81" name="Text Box 13"/>
          <p:cNvSpPr txBox="1">
            <a:spLocks noChangeArrowheads="1"/>
          </p:cNvSpPr>
          <p:nvPr/>
        </p:nvSpPr>
        <p:spPr bwMode="auto">
          <a:xfrm>
            <a:off x="2551828" y="2441575"/>
            <a:ext cx="71700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编  辑</a:t>
            </a:r>
          </a:p>
          <a:p>
            <a:pPr algn="ctr"/>
            <a:r>
              <a:rPr kumimoji="1" lang="zh-CN" altLang="en-US" sz="1400" b="1">
                <a:latin typeface="楷体_GB2312" pitchFamily="49" charset="-122"/>
                <a:ea typeface="楷体_GB2312" pitchFamily="49" charset="-122"/>
              </a:rPr>
              <a:t>订货单</a:t>
            </a:r>
          </a:p>
        </p:txBody>
      </p:sp>
      <p:sp>
        <p:nvSpPr>
          <p:cNvPr id="723982" name="Text Box 14"/>
          <p:cNvSpPr txBox="1">
            <a:spLocks noChangeArrowheads="1"/>
          </p:cNvSpPr>
          <p:nvPr/>
        </p:nvSpPr>
        <p:spPr bwMode="auto">
          <a:xfrm>
            <a:off x="1662417" y="2281238"/>
            <a:ext cx="71700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订货单</a:t>
            </a:r>
            <a:endParaRPr kumimoji="1" lang="zh-CN" altLang="en-US" sz="1600" b="1">
              <a:latin typeface="楷体_GB2312" pitchFamily="49" charset="-122"/>
              <a:ea typeface="楷体_GB2312" pitchFamily="49" charset="-122"/>
            </a:endParaRPr>
          </a:p>
        </p:txBody>
      </p:sp>
      <p:sp>
        <p:nvSpPr>
          <p:cNvPr id="723983" name="Text Box 15"/>
          <p:cNvSpPr txBox="1">
            <a:spLocks noChangeArrowheads="1"/>
          </p:cNvSpPr>
          <p:nvPr/>
        </p:nvSpPr>
        <p:spPr bwMode="auto">
          <a:xfrm>
            <a:off x="4939704" y="1295400"/>
            <a:ext cx="100381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配件库存</a:t>
            </a:r>
          </a:p>
        </p:txBody>
      </p:sp>
      <p:sp>
        <p:nvSpPr>
          <p:cNvPr id="723984" name="Line 16"/>
          <p:cNvSpPr>
            <a:spLocks noChangeShapeType="1"/>
          </p:cNvSpPr>
          <p:nvPr/>
        </p:nvSpPr>
        <p:spPr bwMode="auto">
          <a:xfrm>
            <a:off x="4556226" y="1295400"/>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85" name="Line 17"/>
          <p:cNvSpPr>
            <a:spLocks noChangeShapeType="1"/>
          </p:cNvSpPr>
          <p:nvPr/>
        </p:nvSpPr>
        <p:spPr bwMode="auto">
          <a:xfrm>
            <a:off x="4556226" y="1676400"/>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86" name="Line 18"/>
          <p:cNvSpPr>
            <a:spLocks noChangeShapeType="1"/>
          </p:cNvSpPr>
          <p:nvPr/>
        </p:nvSpPr>
        <p:spPr bwMode="auto">
          <a:xfrm>
            <a:off x="4556226" y="1295400"/>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87" name="Line 19"/>
          <p:cNvSpPr>
            <a:spLocks noChangeShapeType="1"/>
          </p:cNvSpPr>
          <p:nvPr/>
        </p:nvSpPr>
        <p:spPr bwMode="auto">
          <a:xfrm>
            <a:off x="4942927" y="1295400"/>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88" name="Text Box 20"/>
          <p:cNvSpPr txBox="1">
            <a:spLocks noChangeArrowheads="1"/>
          </p:cNvSpPr>
          <p:nvPr/>
        </p:nvSpPr>
        <p:spPr bwMode="auto">
          <a:xfrm>
            <a:off x="2551828" y="1981200"/>
            <a:ext cx="76212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1.1.1</a:t>
            </a:r>
          </a:p>
        </p:txBody>
      </p:sp>
      <p:sp>
        <p:nvSpPr>
          <p:cNvPr id="723989" name="Rectangle 21"/>
          <p:cNvSpPr>
            <a:spLocks noChangeArrowheads="1"/>
          </p:cNvSpPr>
          <p:nvPr/>
        </p:nvSpPr>
        <p:spPr bwMode="auto">
          <a:xfrm>
            <a:off x="4710907" y="19812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3990" name="Line 22"/>
          <p:cNvSpPr>
            <a:spLocks noChangeShapeType="1"/>
          </p:cNvSpPr>
          <p:nvPr/>
        </p:nvSpPr>
        <p:spPr bwMode="auto">
          <a:xfrm flipV="1">
            <a:off x="4717352" y="22860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91" name="Text Box 23"/>
          <p:cNvSpPr txBox="1">
            <a:spLocks noChangeArrowheads="1"/>
          </p:cNvSpPr>
          <p:nvPr/>
        </p:nvSpPr>
        <p:spPr bwMode="auto">
          <a:xfrm>
            <a:off x="4833362" y="2338388"/>
            <a:ext cx="718619"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确  定</a:t>
            </a:r>
          </a:p>
          <a:p>
            <a:pPr algn="ctr"/>
            <a:r>
              <a:rPr kumimoji="1" lang="zh-CN" altLang="en-US" sz="1400" b="1">
                <a:latin typeface="楷体_GB2312" pitchFamily="49" charset="-122"/>
                <a:ea typeface="楷体_GB2312" pitchFamily="49" charset="-122"/>
              </a:rPr>
              <a:t>顾  客</a:t>
            </a:r>
          </a:p>
          <a:p>
            <a:pPr algn="ctr"/>
            <a:r>
              <a:rPr kumimoji="1" lang="zh-CN" altLang="en-US" sz="1400" b="1">
                <a:latin typeface="楷体_GB2312" pitchFamily="49" charset="-122"/>
                <a:ea typeface="楷体_GB2312" pitchFamily="49" charset="-122"/>
              </a:rPr>
              <a:t>订  货</a:t>
            </a:r>
          </a:p>
        </p:txBody>
      </p:sp>
      <p:sp>
        <p:nvSpPr>
          <p:cNvPr id="723992" name="Text Box 24"/>
          <p:cNvSpPr txBox="1">
            <a:spLocks noChangeArrowheads="1"/>
          </p:cNvSpPr>
          <p:nvPr/>
        </p:nvSpPr>
        <p:spPr bwMode="auto">
          <a:xfrm>
            <a:off x="4793080" y="19812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1.1.3</a:t>
            </a:r>
          </a:p>
        </p:txBody>
      </p:sp>
      <p:sp>
        <p:nvSpPr>
          <p:cNvPr id="723993" name="Rectangle 25"/>
          <p:cNvSpPr>
            <a:spLocks noChangeArrowheads="1"/>
          </p:cNvSpPr>
          <p:nvPr/>
        </p:nvSpPr>
        <p:spPr bwMode="auto">
          <a:xfrm>
            <a:off x="6721750" y="19812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3994" name="Line 26"/>
          <p:cNvSpPr>
            <a:spLocks noChangeShapeType="1"/>
          </p:cNvSpPr>
          <p:nvPr/>
        </p:nvSpPr>
        <p:spPr bwMode="auto">
          <a:xfrm flipV="1">
            <a:off x="6728195" y="22860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95" name="Text Box 27"/>
          <p:cNvSpPr txBox="1">
            <a:spLocks noChangeArrowheads="1"/>
          </p:cNvSpPr>
          <p:nvPr/>
        </p:nvSpPr>
        <p:spPr bwMode="auto">
          <a:xfrm>
            <a:off x="6807146" y="2312988"/>
            <a:ext cx="71700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产  生</a:t>
            </a:r>
          </a:p>
          <a:p>
            <a:pPr algn="ctr"/>
            <a:r>
              <a:rPr kumimoji="1" lang="zh-CN" altLang="en-US" sz="1400" b="1">
                <a:latin typeface="楷体_GB2312" pitchFamily="49" charset="-122"/>
                <a:ea typeface="楷体_GB2312" pitchFamily="49" charset="-122"/>
              </a:rPr>
              <a:t>暂  存</a:t>
            </a:r>
          </a:p>
          <a:p>
            <a:pPr algn="ctr"/>
            <a:r>
              <a:rPr kumimoji="1" lang="zh-CN" altLang="en-US" sz="1400" b="1">
                <a:latin typeface="楷体_GB2312" pitchFamily="49" charset="-122"/>
                <a:ea typeface="楷体_GB2312" pitchFamily="49" charset="-122"/>
              </a:rPr>
              <a:t>订货单</a:t>
            </a:r>
          </a:p>
        </p:txBody>
      </p:sp>
      <p:sp>
        <p:nvSpPr>
          <p:cNvPr id="723996" name="Text Box 28"/>
          <p:cNvSpPr txBox="1">
            <a:spLocks noChangeArrowheads="1"/>
          </p:cNvSpPr>
          <p:nvPr/>
        </p:nvSpPr>
        <p:spPr bwMode="auto">
          <a:xfrm>
            <a:off x="6803923" y="19812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1.1.5</a:t>
            </a:r>
          </a:p>
        </p:txBody>
      </p:sp>
      <p:sp>
        <p:nvSpPr>
          <p:cNvPr id="723997" name="Rectangle 29"/>
          <p:cNvSpPr>
            <a:spLocks noChangeArrowheads="1"/>
          </p:cNvSpPr>
          <p:nvPr/>
        </p:nvSpPr>
        <p:spPr bwMode="auto">
          <a:xfrm>
            <a:off x="6799090" y="40386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3998" name="Line 30"/>
          <p:cNvSpPr>
            <a:spLocks noChangeShapeType="1"/>
          </p:cNvSpPr>
          <p:nvPr/>
        </p:nvSpPr>
        <p:spPr bwMode="auto">
          <a:xfrm flipV="1">
            <a:off x="6805535" y="43434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99" name="Text Box 31"/>
          <p:cNvSpPr txBox="1">
            <a:spLocks noChangeArrowheads="1"/>
          </p:cNvSpPr>
          <p:nvPr/>
        </p:nvSpPr>
        <p:spPr bwMode="auto">
          <a:xfrm>
            <a:off x="6921545" y="4370388"/>
            <a:ext cx="71700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对  照</a:t>
            </a:r>
          </a:p>
          <a:p>
            <a:pPr algn="ctr"/>
            <a:r>
              <a:rPr kumimoji="1" lang="zh-CN" altLang="en-US" sz="1400" b="1">
                <a:latin typeface="楷体_GB2312" pitchFamily="49" charset="-122"/>
                <a:ea typeface="楷体_GB2312" pitchFamily="49" charset="-122"/>
              </a:rPr>
              <a:t>暂  存</a:t>
            </a:r>
          </a:p>
          <a:p>
            <a:pPr algn="ctr"/>
            <a:r>
              <a:rPr kumimoji="1" lang="zh-CN" altLang="en-US" sz="1400" b="1">
                <a:latin typeface="楷体_GB2312" pitchFamily="49" charset="-122"/>
                <a:ea typeface="楷体_GB2312" pitchFamily="49" charset="-122"/>
              </a:rPr>
              <a:t>订货单</a:t>
            </a:r>
          </a:p>
        </p:txBody>
      </p:sp>
      <p:sp>
        <p:nvSpPr>
          <p:cNvPr id="724000" name="Text Box 32"/>
          <p:cNvSpPr txBox="1">
            <a:spLocks noChangeArrowheads="1"/>
          </p:cNvSpPr>
          <p:nvPr/>
        </p:nvSpPr>
        <p:spPr bwMode="auto">
          <a:xfrm>
            <a:off x="6881264" y="40386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1.1.6</a:t>
            </a:r>
          </a:p>
        </p:txBody>
      </p:sp>
      <p:sp>
        <p:nvSpPr>
          <p:cNvPr id="724001" name="Rectangle 33"/>
          <p:cNvSpPr>
            <a:spLocks noChangeArrowheads="1"/>
          </p:cNvSpPr>
          <p:nvPr/>
        </p:nvSpPr>
        <p:spPr bwMode="auto">
          <a:xfrm>
            <a:off x="3705485" y="1143000"/>
            <a:ext cx="696061" cy="685800"/>
          </a:xfrm>
          <a:prstGeom prst="rect">
            <a:avLst/>
          </a:prstGeom>
          <a:solidFill>
            <a:srgbClr val="CC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600" b="1">
              <a:latin typeface="楷体_GB2312" pitchFamily="49" charset="-122"/>
              <a:ea typeface="楷体_GB2312" pitchFamily="49" charset="-122"/>
            </a:endParaRPr>
          </a:p>
        </p:txBody>
      </p:sp>
      <p:sp>
        <p:nvSpPr>
          <p:cNvPr id="724002" name="Line 34"/>
          <p:cNvSpPr>
            <a:spLocks noChangeShapeType="1"/>
          </p:cNvSpPr>
          <p:nvPr/>
        </p:nvSpPr>
        <p:spPr bwMode="auto">
          <a:xfrm flipV="1">
            <a:off x="3628145" y="1066800"/>
            <a:ext cx="1611" cy="4365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03" name="Line 35"/>
          <p:cNvSpPr>
            <a:spLocks noChangeShapeType="1"/>
          </p:cNvSpPr>
          <p:nvPr/>
        </p:nvSpPr>
        <p:spPr bwMode="auto">
          <a:xfrm>
            <a:off x="3628145" y="1066800"/>
            <a:ext cx="557493" cy="15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04" name="Text Box 36"/>
          <p:cNvSpPr txBox="1">
            <a:spLocks noChangeArrowheads="1"/>
          </p:cNvSpPr>
          <p:nvPr/>
        </p:nvSpPr>
        <p:spPr bwMode="auto">
          <a:xfrm>
            <a:off x="3786048" y="1171575"/>
            <a:ext cx="594552" cy="581025"/>
          </a:xfrm>
          <a:prstGeom prst="rect">
            <a:avLst/>
          </a:prstGeom>
          <a:solidFill>
            <a:srgbClr val="CC99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业务</a:t>
            </a:r>
          </a:p>
          <a:p>
            <a:pPr algn="ctr"/>
            <a:r>
              <a:rPr kumimoji="1" lang="zh-CN" altLang="en-US" sz="1600" b="1">
                <a:latin typeface="楷体_GB2312" pitchFamily="49" charset="-122"/>
                <a:ea typeface="楷体_GB2312" pitchFamily="49" charset="-122"/>
              </a:rPr>
              <a:t>员</a:t>
            </a:r>
          </a:p>
        </p:txBody>
      </p:sp>
      <p:sp>
        <p:nvSpPr>
          <p:cNvPr id="724005" name="Rectangle 37"/>
          <p:cNvSpPr>
            <a:spLocks noChangeArrowheads="1"/>
          </p:cNvSpPr>
          <p:nvPr/>
        </p:nvSpPr>
        <p:spPr bwMode="auto">
          <a:xfrm>
            <a:off x="4710907" y="40386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4006" name="Line 38"/>
          <p:cNvSpPr>
            <a:spLocks noChangeShapeType="1"/>
          </p:cNvSpPr>
          <p:nvPr/>
        </p:nvSpPr>
        <p:spPr bwMode="auto">
          <a:xfrm flipV="1">
            <a:off x="4717352" y="43434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07" name="Text Box 39"/>
          <p:cNvSpPr txBox="1">
            <a:spLocks noChangeArrowheads="1"/>
          </p:cNvSpPr>
          <p:nvPr/>
        </p:nvSpPr>
        <p:spPr bwMode="auto">
          <a:xfrm>
            <a:off x="4793080" y="4397375"/>
            <a:ext cx="71700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开发货</a:t>
            </a:r>
          </a:p>
          <a:p>
            <a:pPr algn="ctr"/>
            <a:r>
              <a:rPr kumimoji="1" lang="zh-CN" altLang="en-US" sz="1400" b="1">
                <a:latin typeface="楷体_GB2312" pitchFamily="49" charset="-122"/>
                <a:ea typeface="楷体_GB2312" pitchFamily="49" charset="-122"/>
              </a:rPr>
              <a:t>单并修</a:t>
            </a:r>
          </a:p>
          <a:p>
            <a:pPr algn="ctr"/>
            <a:r>
              <a:rPr kumimoji="1" lang="zh-CN" altLang="en-US" sz="1400" b="1">
                <a:latin typeface="楷体_GB2312" pitchFamily="49" charset="-122"/>
                <a:ea typeface="楷体_GB2312" pitchFamily="49" charset="-122"/>
              </a:rPr>
              <a:t>改库存</a:t>
            </a:r>
          </a:p>
        </p:txBody>
      </p:sp>
      <p:sp>
        <p:nvSpPr>
          <p:cNvPr id="724008" name="Text Box 40"/>
          <p:cNvSpPr txBox="1">
            <a:spLocks noChangeArrowheads="1"/>
          </p:cNvSpPr>
          <p:nvPr/>
        </p:nvSpPr>
        <p:spPr bwMode="auto">
          <a:xfrm>
            <a:off x="4793080" y="40386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1.1.4</a:t>
            </a:r>
          </a:p>
        </p:txBody>
      </p:sp>
      <p:sp>
        <p:nvSpPr>
          <p:cNvPr id="724009" name="Text Box 41"/>
          <p:cNvSpPr txBox="1">
            <a:spLocks noChangeArrowheads="1"/>
          </p:cNvSpPr>
          <p:nvPr/>
        </p:nvSpPr>
        <p:spPr bwMode="auto">
          <a:xfrm>
            <a:off x="3363899" y="2008188"/>
            <a:ext cx="71700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不合格</a:t>
            </a:r>
            <a:endParaRPr kumimoji="1" lang="zh-CN" altLang="en-US" sz="1600" b="1">
              <a:latin typeface="楷体_GB2312" pitchFamily="49" charset="-122"/>
              <a:ea typeface="楷体_GB2312" pitchFamily="49" charset="-122"/>
            </a:endParaRPr>
          </a:p>
        </p:txBody>
      </p:sp>
      <p:sp>
        <p:nvSpPr>
          <p:cNvPr id="724010" name="Text Box 42"/>
          <p:cNvSpPr txBox="1">
            <a:spLocks noChangeArrowheads="1"/>
          </p:cNvSpPr>
          <p:nvPr/>
        </p:nvSpPr>
        <p:spPr bwMode="auto">
          <a:xfrm>
            <a:off x="2730677" y="3503613"/>
            <a:ext cx="59294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顾客</a:t>
            </a:r>
          </a:p>
        </p:txBody>
      </p:sp>
      <p:sp>
        <p:nvSpPr>
          <p:cNvPr id="724011" name="Line 43"/>
          <p:cNvSpPr>
            <a:spLocks noChangeShapeType="1"/>
          </p:cNvSpPr>
          <p:nvPr/>
        </p:nvSpPr>
        <p:spPr bwMode="auto">
          <a:xfrm>
            <a:off x="2236023" y="35036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12" name="Line 44"/>
          <p:cNvSpPr>
            <a:spLocks noChangeShapeType="1"/>
          </p:cNvSpPr>
          <p:nvPr/>
        </p:nvSpPr>
        <p:spPr bwMode="auto">
          <a:xfrm>
            <a:off x="2236023" y="3884613"/>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13" name="Line 45"/>
          <p:cNvSpPr>
            <a:spLocks noChangeShapeType="1"/>
          </p:cNvSpPr>
          <p:nvPr/>
        </p:nvSpPr>
        <p:spPr bwMode="auto">
          <a:xfrm>
            <a:off x="2236023" y="3503613"/>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14" name="Line 46"/>
          <p:cNvSpPr>
            <a:spLocks noChangeShapeType="1"/>
          </p:cNvSpPr>
          <p:nvPr/>
        </p:nvSpPr>
        <p:spPr bwMode="auto">
          <a:xfrm>
            <a:off x="2622723" y="35036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15" name="Text Box 47"/>
          <p:cNvSpPr txBox="1">
            <a:spLocks noChangeArrowheads="1"/>
          </p:cNvSpPr>
          <p:nvPr/>
        </p:nvSpPr>
        <p:spPr bwMode="auto">
          <a:xfrm>
            <a:off x="2274693" y="3505200"/>
            <a:ext cx="38025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D</a:t>
            </a:r>
            <a:r>
              <a:rPr kumimoji="1" lang="en-US" altLang="zh-CN" sz="1200" b="1">
                <a:latin typeface="楷体_GB2312" pitchFamily="49" charset="-122"/>
                <a:ea typeface="楷体_GB2312" pitchFamily="49" charset="-122"/>
              </a:rPr>
              <a:t>2</a:t>
            </a:r>
            <a:endParaRPr kumimoji="1" lang="en-US" altLang="zh-CN" sz="1600" b="1">
              <a:latin typeface="楷体_GB2312" pitchFamily="49" charset="-122"/>
              <a:ea typeface="楷体_GB2312" pitchFamily="49" charset="-122"/>
            </a:endParaRPr>
          </a:p>
        </p:txBody>
      </p:sp>
      <p:sp>
        <p:nvSpPr>
          <p:cNvPr id="724016" name="Text Box 48"/>
          <p:cNvSpPr txBox="1">
            <a:spLocks noChangeArrowheads="1"/>
          </p:cNvSpPr>
          <p:nvPr/>
        </p:nvSpPr>
        <p:spPr bwMode="auto">
          <a:xfrm>
            <a:off x="4586840" y="1295400"/>
            <a:ext cx="37542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D</a:t>
            </a:r>
            <a:r>
              <a:rPr kumimoji="1" lang="en-US" altLang="zh-CN" sz="1200" b="1">
                <a:latin typeface="楷体_GB2312" pitchFamily="49" charset="-122"/>
                <a:ea typeface="楷体_GB2312" pitchFamily="49" charset="-122"/>
              </a:rPr>
              <a:t>3</a:t>
            </a:r>
            <a:endParaRPr kumimoji="1" lang="en-US" altLang="zh-CN" b="1">
              <a:latin typeface="楷体_GB2312" pitchFamily="49" charset="-122"/>
              <a:ea typeface="楷体_GB2312" pitchFamily="49" charset="-122"/>
            </a:endParaRPr>
          </a:p>
        </p:txBody>
      </p:sp>
      <p:sp>
        <p:nvSpPr>
          <p:cNvPr id="724017" name="Text Box 49"/>
          <p:cNvSpPr txBox="1">
            <a:spLocks noChangeArrowheads="1"/>
          </p:cNvSpPr>
          <p:nvPr/>
        </p:nvSpPr>
        <p:spPr bwMode="auto">
          <a:xfrm>
            <a:off x="5144333" y="3303588"/>
            <a:ext cx="53977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可发</a:t>
            </a:r>
          </a:p>
          <a:p>
            <a:pPr algn="ctr"/>
            <a:r>
              <a:rPr kumimoji="1" lang="zh-CN" altLang="en-US" sz="1400" b="1">
                <a:latin typeface="楷体_GB2312" pitchFamily="49" charset="-122"/>
                <a:ea typeface="楷体_GB2312" pitchFamily="49" charset="-122"/>
              </a:rPr>
              <a:t>订货</a:t>
            </a:r>
            <a:endParaRPr kumimoji="1" lang="zh-CN" altLang="en-US" sz="1600" b="1">
              <a:latin typeface="楷体_GB2312" pitchFamily="49" charset="-122"/>
              <a:ea typeface="楷体_GB2312" pitchFamily="49" charset="-122"/>
            </a:endParaRPr>
          </a:p>
        </p:txBody>
      </p:sp>
      <p:sp>
        <p:nvSpPr>
          <p:cNvPr id="724018" name="Text Box 50"/>
          <p:cNvSpPr txBox="1">
            <a:spLocks noChangeArrowheads="1"/>
          </p:cNvSpPr>
          <p:nvPr/>
        </p:nvSpPr>
        <p:spPr bwMode="auto">
          <a:xfrm>
            <a:off x="5800113" y="2057400"/>
            <a:ext cx="718619"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不满足</a:t>
            </a:r>
          </a:p>
          <a:p>
            <a:pPr algn="ctr"/>
            <a:r>
              <a:rPr kumimoji="1" lang="zh-CN" altLang="en-US" sz="1400" b="1">
                <a:latin typeface="楷体_GB2312" pitchFamily="49" charset="-122"/>
                <a:ea typeface="楷体_GB2312" pitchFamily="49" charset="-122"/>
              </a:rPr>
              <a:t>的订货</a:t>
            </a:r>
            <a:endParaRPr kumimoji="1" lang="zh-CN" altLang="en-US" sz="1600" b="1">
              <a:latin typeface="楷体_GB2312" pitchFamily="49" charset="-122"/>
              <a:ea typeface="楷体_GB2312" pitchFamily="49" charset="-122"/>
            </a:endParaRPr>
          </a:p>
        </p:txBody>
      </p:sp>
      <p:sp>
        <p:nvSpPr>
          <p:cNvPr id="724019" name="Rectangle 51"/>
          <p:cNvSpPr>
            <a:spLocks noChangeArrowheads="1"/>
          </p:cNvSpPr>
          <p:nvPr/>
        </p:nvSpPr>
        <p:spPr bwMode="auto">
          <a:xfrm>
            <a:off x="3628145" y="3213100"/>
            <a:ext cx="928081" cy="10668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4020" name="Line 52"/>
          <p:cNvSpPr>
            <a:spLocks noChangeShapeType="1"/>
          </p:cNvSpPr>
          <p:nvPr/>
        </p:nvSpPr>
        <p:spPr bwMode="auto">
          <a:xfrm flipV="1">
            <a:off x="3634590" y="35179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21" name="Text Box 53"/>
          <p:cNvSpPr txBox="1">
            <a:spLocks noChangeArrowheads="1"/>
          </p:cNvSpPr>
          <p:nvPr/>
        </p:nvSpPr>
        <p:spPr bwMode="auto">
          <a:xfrm>
            <a:off x="3711930" y="3544888"/>
            <a:ext cx="71700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登  录</a:t>
            </a:r>
          </a:p>
          <a:p>
            <a:pPr algn="ctr"/>
            <a:r>
              <a:rPr kumimoji="1" lang="zh-CN" altLang="en-US" sz="1400" b="1">
                <a:latin typeface="楷体_GB2312" pitchFamily="49" charset="-122"/>
                <a:ea typeface="楷体_GB2312" pitchFamily="49" charset="-122"/>
              </a:rPr>
              <a:t>新顾客</a:t>
            </a:r>
          </a:p>
          <a:p>
            <a:pPr algn="ctr"/>
            <a:r>
              <a:rPr kumimoji="1" lang="zh-CN" altLang="en-US" sz="1400" b="1">
                <a:latin typeface="楷体_GB2312" pitchFamily="49" charset="-122"/>
                <a:ea typeface="楷体_GB2312" pitchFamily="49" charset="-122"/>
              </a:rPr>
              <a:t>数  据</a:t>
            </a:r>
          </a:p>
        </p:txBody>
      </p:sp>
      <p:sp>
        <p:nvSpPr>
          <p:cNvPr id="724022" name="Text Box 54"/>
          <p:cNvSpPr txBox="1">
            <a:spLocks noChangeArrowheads="1"/>
          </p:cNvSpPr>
          <p:nvPr/>
        </p:nvSpPr>
        <p:spPr bwMode="auto">
          <a:xfrm>
            <a:off x="3711930" y="32131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1.1.2</a:t>
            </a:r>
          </a:p>
        </p:txBody>
      </p:sp>
      <p:sp>
        <p:nvSpPr>
          <p:cNvPr id="724023" name="Text Box 55"/>
          <p:cNvSpPr txBox="1">
            <a:spLocks noChangeArrowheads="1"/>
          </p:cNvSpPr>
          <p:nvPr/>
        </p:nvSpPr>
        <p:spPr bwMode="auto">
          <a:xfrm>
            <a:off x="6860317" y="3427413"/>
            <a:ext cx="120682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暂存订货单</a:t>
            </a:r>
          </a:p>
        </p:txBody>
      </p:sp>
      <p:sp>
        <p:nvSpPr>
          <p:cNvPr id="724024" name="Line 56"/>
          <p:cNvSpPr>
            <a:spLocks noChangeShapeType="1"/>
          </p:cNvSpPr>
          <p:nvPr/>
        </p:nvSpPr>
        <p:spPr bwMode="auto">
          <a:xfrm>
            <a:off x="6478450" y="34274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25" name="Line 57"/>
          <p:cNvSpPr>
            <a:spLocks noChangeShapeType="1"/>
          </p:cNvSpPr>
          <p:nvPr/>
        </p:nvSpPr>
        <p:spPr bwMode="auto">
          <a:xfrm>
            <a:off x="6478450" y="3808413"/>
            <a:ext cx="1485575"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26" name="Line 58"/>
          <p:cNvSpPr>
            <a:spLocks noChangeShapeType="1"/>
          </p:cNvSpPr>
          <p:nvPr/>
        </p:nvSpPr>
        <p:spPr bwMode="auto">
          <a:xfrm>
            <a:off x="6478450" y="3427413"/>
            <a:ext cx="1485575"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27" name="Line 59"/>
          <p:cNvSpPr>
            <a:spLocks noChangeShapeType="1"/>
          </p:cNvSpPr>
          <p:nvPr/>
        </p:nvSpPr>
        <p:spPr bwMode="auto">
          <a:xfrm>
            <a:off x="6865151" y="34274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28" name="Text Box 60"/>
          <p:cNvSpPr txBox="1">
            <a:spLocks noChangeArrowheads="1"/>
          </p:cNvSpPr>
          <p:nvPr/>
        </p:nvSpPr>
        <p:spPr bwMode="auto">
          <a:xfrm>
            <a:off x="6542901" y="3427413"/>
            <a:ext cx="38025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D</a:t>
            </a:r>
            <a:r>
              <a:rPr kumimoji="1" lang="en-US" altLang="zh-CN" sz="1200" b="1">
                <a:latin typeface="楷体_GB2312" pitchFamily="49" charset="-122"/>
                <a:ea typeface="楷体_GB2312" pitchFamily="49" charset="-122"/>
              </a:rPr>
              <a:t>4</a:t>
            </a:r>
            <a:endParaRPr kumimoji="1" lang="en-US" altLang="zh-CN" b="1">
              <a:latin typeface="楷体_GB2312" pitchFamily="49" charset="-122"/>
              <a:ea typeface="楷体_GB2312" pitchFamily="49" charset="-122"/>
            </a:endParaRPr>
          </a:p>
        </p:txBody>
      </p:sp>
      <p:sp>
        <p:nvSpPr>
          <p:cNvPr id="724029" name="Text Box 61"/>
          <p:cNvSpPr txBox="1">
            <a:spLocks noChangeArrowheads="1"/>
          </p:cNvSpPr>
          <p:nvPr/>
        </p:nvSpPr>
        <p:spPr bwMode="auto">
          <a:xfrm>
            <a:off x="8294332" y="2238375"/>
            <a:ext cx="41409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b="1">
                <a:latin typeface="楷体_GB2312" pitchFamily="49" charset="-122"/>
                <a:ea typeface="楷体_GB2312" pitchFamily="49" charset="-122"/>
              </a:rPr>
              <a:t>到</a:t>
            </a:r>
          </a:p>
          <a:p>
            <a:pPr algn="ctr"/>
            <a:r>
              <a:rPr kumimoji="1" lang="zh-CN" altLang="en-US" b="1">
                <a:latin typeface="楷体_GB2312" pitchFamily="49" charset="-122"/>
                <a:ea typeface="楷体_GB2312" pitchFamily="49" charset="-122"/>
              </a:rPr>
              <a:t>货</a:t>
            </a:r>
          </a:p>
          <a:p>
            <a:pPr algn="ctr"/>
            <a:r>
              <a:rPr kumimoji="1" lang="zh-CN" altLang="en-US" b="1">
                <a:latin typeface="楷体_GB2312" pitchFamily="49" charset="-122"/>
                <a:ea typeface="楷体_GB2312" pitchFamily="49" charset="-122"/>
              </a:rPr>
              <a:t>通</a:t>
            </a:r>
          </a:p>
          <a:p>
            <a:pPr algn="ctr"/>
            <a:r>
              <a:rPr kumimoji="1" lang="zh-CN" altLang="en-US" b="1">
                <a:latin typeface="楷体_GB2312" pitchFamily="49" charset="-122"/>
                <a:ea typeface="楷体_GB2312" pitchFamily="49" charset="-122"/>
              </a:rPr>
              <a:t>知</a:t>
            </a:r>
          </a:p>
        </p:txBody>
      </p:sp>
      <p:sp>
        <p:nvSpPr>
          <p:cNvPr id="724030" name="Text Box 62"/>
          <p:cNvSpPr txBox="1">
            <a:spLocks noChangeArrowheads="1"/>
          </p:cNvSpPr>
          <p:nvPr/>
        </p:nvSpPr>
        <p:spPr bwMode="auto">
          <a:xfrm>
            <a:off x="3402570" y="2819400"/>
            <a:ext cx="71700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新顾客</a:t>
            </a:r>
          </a:p>
        </p:txBody>
      </p:sp>
      <p:sp>
        <p:nvSpPr>
          <p:cNvPr id="724031" name="Rectangle 63"/>
          <p:cNvSpPr>
            <a:spLocks noChangeArrowheads="1"/>
          </p:cNvSpPr>
          <p:nvPr/>
        </p:nvSpPr>
        <p:spPr bwMode="auto">
          <a:xfrm>
            <a:off x="3628145" y="51054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4032" name="Line 64"/>
          <p:cNvSpPr>
            <a:spLocks noChangeShapeType="1"/>
          </p:cNvSpPr>
          <p:nvPr/>
        </p:nvSpPr>
        <p:spPr bwMode="auto">
          <a:xfrm flipV="1">
            <a:off x="3634590" y="54102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33" name="Text Box 65"/>
          <p:cNvSpPr txBox="1">
            <a:spLocks noChangeArrowheads="1"/>
          </p:cNvSpPr>
          <p:nvPr/>
        </p:nvSpPr>
        <p:spPr bwMode="auto">
          <a:xfrm>
            <a:off x="3748989" y="5205413"/>
            <a:ext cx="718619"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endParaRPr kumimoji="1" lang="en-US" altLang="zh-CN" sz="1400" b="1">
              <a:latin typeface="楷体_GB2312" pitchFamily="49" charset="-122"/>
              <a:ea typeface="楷体_GB2312" pitchFamily="49" charset="-122"/>
            </a:endParaRPr>
          </a:p>
          <a:p>
            <a:pPr algn="ctr"/>
            <a:r>
              <a:rPr kumimoji="1" lang="zh-CN" altLang="en-US" sz="1400" b="1">
                <a:latin typeface="楷体_GB2312" pitchFamily="49" charset="-122"/>
                <a:ea typeface="楷体_GB2312" pitchFamily="49" charset="-122"/>
              </a:rPr>
              <a:t>编制销</a:t>
            </a:r>
          </a:p>
          <a:p>
            <a:pPr algn="ctr"/>
            <a:r>
              <a:rPr kumimoji="1" lang="zh-CN" altLang="en-US" sz="1400" b="1">
                <a:latin typeface="楷体_GB2312" pitchFamily="49" charset="-122"/>
                <a:ea typeface="楷体_GB2312" pitchFamily="49" charset="-122"/>
              </a:rPr>
              <a:t>售和库</a:t>
            </a:r>
          </a:p>
          <a:p>
            <a:pPr algn="ctr"/>
            <a:r>
              <a:rPr kumimoji="1" lang="zh-CN" altLang="en-US" sz="1400" b="1">
                <a:latin typeface="楷体_GB2312" pitchFamily="49" charset="-122"/>
                <a:ea typeface="楷体_GB2312" pitchFamily="49" charset="-122"/>
              </a:rPr>
              <a:t>存报表</a:t>
            </a:r>
          </a:p>
        </p:txBody>
      </p:sp>
      <p:sp>
        <p:nvSpPr>
          <p:cNvPr id="724034" name="Text Box 66"/>
          <p:cNvSpPr txBox="1">
            <a:spLocks noChangeArrowheads="1"/>
          </p:cNvSpPr>
          <p:nvPr/>
        </p:nvSpPr>
        <p:spPr bwMode="auto">
          <a:xfrm>
            <a:off x="3710319" y="51054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1.1.8</a:t>
            </a:r>
          </a:p>
        </p:txBody>
      </p:sp>
      <p:sp>
        <p:nvSpPr>
          <p:cNvPr id="724035" name="Text Box 67"/>
          <p:cNvSpPr txBox="1">
            <a:spLocks noChangeArrowheads="1"/>
          </p:cNvSpPr>
          <p:nvPr/>
        </p:nvSpPr>
        <p:spPr bwMode="auto">
          <a:xfrm>
            <a:off x="5232952" y="5865813"/>
            <a:ext cx="1002199"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销售历史</a:t>
            </a:r>
          </a:p>
        </p:txBody>
      </p:sp>
      <p:sp>
        <p:nvSpPr>
          <p:cNvPr id="724036" name="Line 68"/>
          <p:cNvSpPr>
            <a:spLocks noChangeShapeType="1"/>
          </p:cNvSpPr>
          <p:nvPr/>
        </p:nvSpPr>
        <p:spPr bwMode="auto">
          <a:xfrm>
            <a:off x="4901034" y="58658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37" name="Line 69"/>
          <p:cNvSpPr>
            <a:spLocks noChangeShapeType="1"/>
          </p:cNvSpPr>
          <p:nvPr/>
        </p:nvSpPr>
        <p:spPr bwMode="auto">
          <a:xfrm>
            <a:off x="4901034" y="6246813"/>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38" name="Line 70"/>
          <p:cNvSpPr>
            <a:spLocks noChangeShapeType="1"/>
          </p:cNvSpPr>
          <p:nvPr/>
        </p:nvSpPr>
        <p:spPr bwMode="auto">
          <a:xfrm>
            <a:off x="4901034" y="5865813"/>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39" name="Line 71"/>
          <p:cNvSpPr>
            <a:spLocks noChangeShapeType="1"/>
          </p:cNvSpPr>
          <p:nvPr/>
        </p:nvSpPr>
        <p:spPr bwMode="auto">
          <a:xfrm>
            <a:off x="5252287" y="58658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40" name="Text Box 72"/>
          <p:cNvSpPr txBox="1">
            <a:spLocks noChangeArrowheads="1"/>
          </p:cNvSpPr>
          <p:nvPr/>
        </p:nvSpPr>
        <p:spPr bwMode="auto">
          <a:xfrm>
            <a:off x="4930037" y="5865813"/>
            <a:ext cx="38025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D</a:t>
            </a:r>
            <a:r>
              <a:rPr kumimoji="1" lang="en-US" altLang="zh-CN" sz="1200" b="1">
                <a:latin typeface="楷体_GB2312" pitchFamily="49" charset="-122"/>
                <a:ea typeface="楷体_GB2312" pitchFamily="49" charset="-122"/>
              </a:rPr>
              <a:t>5</a:t>
            </a:r>
            <a:endParaRPr kumimoji="1" lang="en-US" altLang="zh-CN" b="1">
              <a:latin typeface="楷体_GB2312" pitchFamily="49" charset="-122"/>
              <a:ea typeface="楷体_GB2312" pitchFamily="49" charset="-122"/>
            </a:endParaRPr>
          </a:p>
        </p:txBody>
      </p:sp>
      <p:sp>
        <p:nvSpPr>
          <p:cNvPr id="724041" name="Text Box 73"/>
          <p:cNvSpPr txBox="1">
            <a:spLocks noChangeArrowheads="1"/>
          </p:cNvSpPr>
          <p:nvPr/>
        </p:nvSpPr>
        <p:spPr bwMode="auto">
          <a:xfrm>
            <a:off x="6826481" y="5865813"/>
            <a:ext cx="141306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应收款明细账</a:t>
            </a:r>
          </a:p>
        </p:txBody>
      </p:sp>
      <p:sp>
        <p:nvSpPr>
          <p:cNvPr id="724042" name="Line 74"/>
          <p:cNvSpPr>
            <a:spLocks noChangeShapeType="1"/>
          </p:cNvSpPr>
          <p:nvPr/>
        </p:nvSpPr>
        <p:spPr bwMode="auto">
          <a:xfrm>
            <a:off x="6401110" y="58658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43" name="Line 75"/>
          <p:cNvSpPr>
            <a:spLocks noChangeShapeType="1"/>
          </p:cNvSpPr>
          <p:nvPr/>
        </p:nvSpPr>
        <p:spPr bwMode="auto">
          <a:xfrm>
            <a:off x="6401110" y="5865813"/>
            <a:ext cx="1790101"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44" name="Line 76"/>
          <p:cNvSpPr>
            <a:spLocks noChangeShapeType="1"/>
          </p:cNvSpPr>
          <p:nvPr/>
        </p:nvSpPr>
        <p:spPr bwMode="auto">
          <a:xfrm>
            <a:off x="6799090" y="5865813"/>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45" name="Text Box 77"/>
          <p:cNvSpPr txBox="1">
            <a:spLocks noChangeArrowheads="1"/>
          </p:cNvSpPr>
          <p:nvPr/>
        </p:nvSpPr>
        <p:spPr bwMode="auto">
          <a:xfrm>
            <a:off x="6394665" y="5865813"/>
            <a:ext cx="4527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D</a:t>
            </a:r>
            <a:r>
              <a:rPr kumimoji="1" lang="en-US" altLang="zh-CN" sz="1200" b="1">
                <a:latin typeface="楷体_GB2312" pitchFamily="49" charset="-122"/>
                <a:ea typeface="楷体_GB2312" pitchFamily="49" charset="-122"/>
              </a:rPr>
              <a:t>10</a:t>
            </a:r>
            <a:endParaRPr kumimoji="1" lang="en-US" altLang="zh-CN" b="1">
              <a:latin typeface="楷体_GB2312" pitchFamily="49" charset="-122"/>
              <a:ea typeface="楷体_GB2312" pitchFamily="49" charset="-122"/>
            </a:endParaRPr>
          </a:p>
        </p:txBody>
      </p:sp>
      <p:sp>
        <p:nvSpPr>
          <p:cNvPr id="724046" name="Text Box 78"/>
          <p:cNvSpPr txBox="1">
            <a:spLocks noChangeArrowheads="1"/>
          </p:cNvSpPr>
          <p:nvPr/>
        </p:nvSpPr>
        <p:spPr bwMode="auto">
          <a:xfrm>
            <a:off x="3146380" y="4572000"/>
            <a:ext cx="100381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600" b="1">
                <a:latin typeface="楷体_GB2312" pitchFamily="49" charset="-122"/>
                <a:ea typeface="楷体_GB2312" pitchFamily="49" charset="-122"/>
              </a:rPr>
              <a:t>配件库存</a:t>
            </a:r>
          </a:p>
        </p:txBody>
      </p:sp>
      <p:sp>
        <p:nvSpPr>
          <p:cNvPr id="724047" name="Line 79"/>
          <p:cNvSpPr>
            <a:spLocks noChangeShapeType="1"/>
          </p:cNvSpPr>
          <p:nvPr/>
        </p:nvSpPr>
        <p:spPr bwMode="auto">
          <a:xfrm>
            <a:off x="2762902" y="4572000"/>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48" name="Line 80"/>
          <p:cNvSpPr>
            <a:spLocks noChangeShapeType="1"/>
          </p:cNvSpPr>
          <p:nvPr/>
        </p:nvSpPr>
        <p:spPr bwMode="auto">
          <a:xfrm>
            <a:off x="2762902" y="4953000"/>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49" name="Line 81"/>
          <p:cNvSpPr>
            <a:spLocks noChangeShapeType="1"/>
          </p:cNvSpPr>
          <p:nvPr/>
        </p:nvSpPr>
        <p:spPr bwMode="auto">
          <a:xfrm>
            <a:off x="2762902" y="4572000"/>
            <a:ext cx="1279334" cy="1588"/>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0" name="Line 82"/>
          <p:cNvSpPr>
            <a:spLocks noChangeShapeType="1"/>
          </p:cNvSpPr>
          <p:nvPr/>
        </p:nvSpPr>
        <p:spPr bwMode="auto">
          <a:xfrm>
            <a:off x="3149603" y="4572000"/>
            <a:ext cx="1611" cy="38100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1" name="Text Box 83"/>
          <p:cNvSpPr txBox="1">
            <a:spLocks noChangeArrowheads="1"/>
          </p:cNvSpPr>
          <p:nvPr/>
        </p:nvSpPr>
        <p:spPr bwMode="auto">
          <a:xfrm>
            <a:off x="2791905" y="4572000"/>
            <a:ext cx="380256"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D</a:t>
            </a:r>
            <a:r>
              <a:rPr kumimoji="1" lang="en-US" altLang="zh-CN" sz="1200" b="1">
                <a:latin typeface="楷体_GB2312" pitchFamily="49" charset="-122"/>
                <a:ea typeface="楷体_GB2312" pitchFamily="49" charset="-122"/>
              </a:rPr>
              <a:t>3</a:t>
            </a:r>
            <a:endParaRPr kumimoji="1" lang="en-US" altLang="zh-CN" b="1">
              <a:latin typeface="楷体_GB2312" pitchFamily="49" charset="-122"/>
              <a:ea typeface="楷体_GB2312" pitchFamily="49" charset="-122"/>
            </a:endParaRPr>
          </a:p>
        </p:txBody>
      </p:sp>
      <p:sp>
        <p:nvSpPr>
          <p:cNvPr id="724052" name="Line 84"/>
          <p:cNvSpPr>
            <a:spLocks noChangeShapeType="1"/>
          </p:cNvSpPr>
          <p:nvPr/>
        </p:nvSpPr>
        <p:spPr bwMode="auto">
          <a:xfrm>
            <a:off x="1617302" y="2590800"/>
            <a:ext cx="850741"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3" name="Line 85"/>
          <p:cNvSpPr>
            <a:spLocks noChangeShapeType="1"/>
          </p:cNvSpPr>
          <p:nvPr/>
        </p:nvSpPr>
        <p:spPr bwMode="auto">
          <a:xfrm>
            <a:off x="3396124" y="2590800"/>
            <a:ext cx="1314782"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4" name="Line 86"/>
          <p:cNvSpPr>
            <a:spLocks noChangeShapeType="1"/>
          </p:cNvSpPr>
          <p:nvPr/>
        </p:nvSpPr>
        <p:spPr bwMode="auto">
          <a:xfrm>
            <a:off x="5638988" y="2590800"/>
            <a:ext cx="1082762"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5" name="Line 87"/>
          <p:cNvSpPr>
            <a:spLocks noChangeShapeType="1"/>
          </p:cNvSpPr>
          <p:nvPr/>
        </p:nvSpPr>
        <p:spPr bwMode="auto">
          <a:xfrm flipH="1">
            <a:off x="1230601" y="4419600"/>
            <a:ext cx="3480305" cy="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6" name="Line 88"/>
          <p:cNvSpPr>
            <a:spLocks noChangeShapeType="1"/>
          </p:cNvSpPr>
          <p:nvPr/>
        </p:nvSpPr>
        <p:spPr bwMode="auto">
          <a:xfrm flipV="1">
            <a:off x="1230601" y="2971800"/>
            <a:ext cx="0" cy="14478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7" name="Line 89"/>
          <p:cNvSpPr>
            <a:spLocks noChangeShapeType="1"/>
          </p:cNvSpPr>
          <p:nvPr/>
        </p:nvSpPr>
        <p:spPr bwMode="auto">
          <a:xfrm>
            <a:off x="8345892" y="1981200"/>
            <a:ext cx="0" cy="274320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8" name="Line 90"/>
          <p:cNvSpPr>
            <a:spLocks noChangeShapeType="1"/>
          </p:cNvSpPr>
          <p:nvPr/>
        </p:nvSpPr>
        <p:spPr bwMode="auto">
          <a:xfrm flipH="1">
            <a:off x="7727171" y="4724400"/>
            <a:ext cx="618721"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59" name="Line 91"/>
          <p:cNvSpPr>
            <a:spLocks noChangeShapeType="1"/>
          </p:cNvSpPr>
          <p:nvPr/>
        </p:nvSpPr>
        <p:spPr bwMode="auto">
          <a:xfrm>
            <a:off x="3241444" y="5562600"/>
            <a:ext cx="386701"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0" name="Line 92"/>
          <p:cNvSpPr>
            <a:spLocks noChangeShapeType="1"/>
          </p:cNvSpPr>
          <p:nvPr/>
        </p:nvSpPr>
        <p:spPr bwMode="auto">
          <a:xfrm flipV="1">
            <a:off x="3241444" y="4953000"/>
            <a:ext cx="0" cy="60960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1" name="Line 93"/>
          <p:cNvSpPr>
            <a:spLocks noChangeShapeType="1"/>
          </p:cNvSpPr>
          <p:nvPr/>
        </p:nvSpPr>
        <p:spPr bwMode="auto">
          <a:xfrm flipH="1">
            <a:off x="4169526" y="4724400"/>
            <a:ext cx="541381"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2" name="Line 94"/>
          <p:cNvSpPr>
            <a:spLocks noChangeShapeType="1"/>
          </p:cNvSpPr>
          <p:nvPr/>
        </p:nvSpPr>
        <p:spPr bwMode="auto">
          <a:xfrm>
            <a:off x="5174947" y="5257800"/>
            <a:ext cx="0" cy="6096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3" name="Line 95"/>
          <p:cNvSpPr>
            <a:spLocks noChangeShapeType="1"/>
          </p:cNvSpPr>
          <p:nvPr/>
        </p:nvSpPr>
        <p:spPr bwMode="auto">
          <a:xfrm flipH="1">
            <a:off x="4556226" y="6019800"/>
            <a:ext cx="309360"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4" name="Line 96"/>
          <p:cNvSpPr>
            <a:spLocks noChangeShapeType="1"/>
          </p:cNvSpPr>
          <p:nvPr/>
        </p:nvSpPr>
        <p:spPr bwMode="auto">
          <a:xfrm flipV="1">
            <a:off x="2932084" y="3200400"/>
            <a:ext cx="0" cy="3048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5" name="Line 97"/>
          <p:cNvSpPr>
            <a:spLocks noChangeShapeType="1"/>
          </p:cNvSpPr>
          <p:nvPr/>
        </p:nvSpPr>
        <p:spPr bwMode="auto">
          <a:xfrm>
            <a:off x="5174947" y="3200400"/>
            <a:ext cx="0" cy="8382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6" name="Line 98"/>
          <p:cNvSpPr>
            <a:spLocks noChangeShapeType="1"/>
          </p:cNvSpPr>
          <p:nvPr/>
        </p:nvSpPr>
        <p:spPr bwMode="auto">
          <a:xfrm>
            <a:off x="5174947" y="1676400"/>
            <a:ext cx="0" cy="3048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7" name="Line 99"/>
          <p:cNvSpPr>
            <a:spLocks noChangeShapeType="1"/>
          </p:cNvSpPr>
          <p:nvPr/>
        </p:nvSpPr>
        <p:spPr bwMode="auto">
          <a:xfrm flipV="1">
            <a:off x="4092186" y="1828800"/>
            <a:ext cx="0" cy="5334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8" name="Line 100"/>
          <p:cNvSpPr>
            <a:spLocks noChangeShapeType="1"/>
          </p:cNvSpPr>
          <p:nvPr/>
        </p:nvSpPr>
        <p:spPr bwMode="auto">
          <a:xfrm flipH="1" flipV="1">
            <a:off x="3396124" y="2362200"/>
            <a:ext cx="696061" cy="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69" name="Line 101"/>
          <p:cNvSpPr>
            <a:spLocks noChangeShapeType="1"/>
          </p:cNvSpPr>
          <p:nvPr/>
        </p:nvSpPr>
        <p:spPr bwMode="auto">
          <a:xfrm>
            <a:off x="4092186" y="2819400"/>
            <a:ext cx="0" cy="3810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0" name="Line 102"/>
          <p:cNvSpPr>
            <a:spLocks noChangeShapeType="1"/>
          </p:cNvSpPr>
          <p:nvPr/>
        </p:nvSpPr>
        <p:spPr bwMode="auto">
          <a:xfrm flipH="1">
            <a:off x="3396124" y="2819400"/>
            <a:ext cx="696061" cy="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1" name="Line 103"/>
          <p:cNvSpPr>
            <a:spLocks noChangeShapeType="1"/>
          </p:cNvSpPr>
          <p:nvPr/>
        </p:nvSpPr>
        <p:spPr bwMode="auto">
          <a:xfrm>
            <a:off x="7185790" y="3200400"/>
            <a:ext cx="0" cy="2286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2" name="Line 104"/>
          <p:cNvSpPr>
            <a:spLocks noChangeShapeType="1"/>
          </p:cNvSpPr>
          <p:nvPr/>
        </p:nvSpPr>
        <p:spPr bwMode="auto">
          <a:xfrm>
            <a:off x="7185790" y="3810000"/>
            <a:ext cx="0" cy="2286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3" name="Line 105"/>
          <p:cNvSpPr>
            <a:spLocks noChangeShapeType="1"/>
          </p:cNvSpPr>
          <p:nvPr/>
        </p:nvSpPr>
        <p:spPr bwMode="auto">
          <a:xfrm>
            <a:off x="5406968" y="5257800"/>
            <a:ext cx="0" cy="30480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4" name="Line 106"/>
          <p:cNvSpPr>
            <a:spLocks noChangeShapeType="1"/>
          </p:cNvSpPr>
          <p:nvPr/>
        </p:nvSpPr>
        <p:spPr bwMode="auto">
          <a:xfrm>
            <a:off x="5406968" y="5562600"/>
            <a:ext cx="1624142" cy="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5" name="Line 107"/>
          <p:cNvSpPr>
            <a:spLocks noChangeShapeType="1"/>
          </p:cNvSpPr>
          <p:nvPr/>
        </p:nvSpPr>
        <p:spPr bwMode="auto">
          <a:xfrm>
            <a:off x="7031110" y="5562600"/>
            <a:ext cx="0" cy="3048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6" name="Text Box 108"/>
          <p:cNvSpPr txBox="1">
            <a:spLocks noChangeArrowheads="1"/>
          </p:cNvSpPr>
          <p:nvPr/>
        </p:nvSpPr>
        <p:spPr bwMode="auto">
          <a:xfrm>
            <a:off x="3373567" y="2362200"/>
            <a:ext cx="125033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合格的订货单</a:t>
            </a:r>
            <a:endParaRPr kumimoji="1" lang="zh-CN" altLang="en-US" sz="1600" b="1">
              <a:latin typeface="楷体_GB2312" pitchFamily="49" charset="-122"/>
              <a:ea typeface="楷体_GB2312" pitchFamily="49" charset="-122"/>
            </a:endParaRPr>
          </a:p>
        </p:txBody>
      </p:sp>
      <p:sp>
        <p:nvSpPr>
          <p:cNvPr id="724077" name="Rectangle 109"/>
          <p:cNvSpPr>
            <a:spLocks noChangeArrowheads="1"/>
          </p:cNvSpPr>
          <p:nvPr/>
        </p:nvSpPr>
        <p:spPr bwMode="auto">
          <a:xfrm>
            <a:off x="2158683" y="5105400"/>
            <a:ext cx="921636" cy="1219200"/>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a:p>
            <a:pPr algn="ctr"/>
            <a:endParaRPr kumimoji="1" lang="en-US" altLang="zh-CN" sz="2800" b="1">
              <a:latin typeface="楷体_GB2312" pitchFamily="49" charset="-122"/>
              <a:ea typeface="楷体_GB2312" pitchFamily="49" charset="-122"/>
            </a:endParaRPr>
          </a:p>
        </p:txBody>
      </p:sp>
      <p:sp>
        <p:nvSpPr>
          <p:cNvPr id="724078" name="Line 110"/>
          <p:cNvSpPr>
            <a:spLocks noChangeShapeType="1"/>
          </p:cNvSpPr>
          <p:nvPr/>
        </p:nvSpPr>
        <p:spPr bwMode="auto">
          <a:xfrm flipV="1">
            <a:off x="2165128" y="5410200"/>
            <a:ext cx="921636" cy="15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79" name="Text Box 111"/>
          <p:cNvSpPr txBox="1">
            <a:spLocks noChangeArrowheads="1"/>
          </p:cNvSpPr>
          <p:nvPr/>
        </p:nvSpPr>
        <p:spPr bwMode="auto">
          <a:xfrm>
            <a:off x="2234411" y="5565775"/>
            <a:ext cx="71700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检  索</a:t>
            </a:r>
          </a:p>
          <a:p>
            <a:pPr algn="ctr"/>
            <a:r>
              <a:rPr kumimoji="1" lang="zh-CN" altLang="en-US" sz="1400" b="1">
                <a:latin typeface="楷体_GB2312" pitchFamily="49" charset="-122"/>
                <a:ea typeface="楷体_GB2312" pitchFamily="49" charset="-122"/>
              </a:rPr>
              <a:t>库  存</a:t>
            </a:r>
          </a:p>
        </p:txBody>
      </p:sp>
      <p:sp>
        <p:nvSpPr>
          <p:cNvPr id="724080" name="Text Box 112"/>
          <p:cNvSpPr txBox="1">
            <a:spLocks noChangeArrowheads="1"/>
          </p:cNvSpPr>
          <p:nvPr/>
        </p:nvSpPr>
        <p:spPr bwMode="auto">
          <a:xfrm>
            <a:off x="2240856" y="5105400"/>
            <a:ext cx="7637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en-US" altLang="zh-CN" b="1">
                <a:latin typeface="楷体_GB2312" pitchFamily="49" charset="-122"/>
                <a:ea typeface="楷体_GB2312" pitchFamily="49" charset="-122"/>
              </a:rPr>
              <a:t>1.1.7</a:t>
            </a:r>
          </a:p>
        </p:txBody>
      </p:sp>
      <p:sp>
        <p:nvSpPr>
          <p:cNvPr id="724081" name="Rectangle 113"/>
          <p:cNvSpPr>
            <a:spLocks noChangeArrowheads="1"/>
          </p:cNvSpPr>
          <p:nvPr/>
        </p:nvSpPr>
        <p:spPr bwMode="auto">
          <a:xfrm>
            <a:off x="766560" y="5318125"/>
            <a:ext cx="696061" cy="685800"/>
          </a:xfrm>
          <a:prstGeom prst="rect">
            <a:avLst/>
          </a:prstGeom>
          <a:solidFill>
            <a:srgbClr val="CC99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b="1">
                <a:latin typeface="楷体_GB2312" pitchFamily="49" charset="-122"/>
                <a:ea typeface="楷体_GB2312" pitchFamily="49" charset="-122"/>
              </a:rPr>
              <a:t>经理</a:t>
            </a:r>
            <a:endParaRPr kumimoji="1" lang="zh-CN" altLang="en-US" sz="2400" b="1">
              <a:latin typeface="楷体_GB2312" pitchFamily="49" charset="-122"/>
              <a:ea typeface="楷体_GB2312" pitchFamily="49" charset="-122"/>
            </a:endParaRPr>
          </a:p>
        </p:txBody>
      </p:sp>
      <p:sp>
        <p:nvSpPr>
          <p:cNvPr id="724082" name="Line 114"/>
          <p:cNvSpPr>
            <a:spLocks noChangeShapeType="1"/>
          </p:cNvSpPr>
          <p:nvPr/>
        </p:nvSpPr>
        <p:spPr bwMode="auto">
          <a:xfrm flipV="1">
            <a:off x="689220" y="5241925"/>
            <a:ext cx="1611" cy="436563"/>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83" name="Line 115"/>
          <p:cNvSpPr>
            <a:spLocks noChangeShapeType="1"/>
          </p:cNvSpPr>
          <p:nvPr/>
        </p:nvSpPr>
        <p:spPr bwMode="auto">
          <a:xfrm>
            <a:off x="689220" y="5241925"/>
            <a:ext cx="557493" cy="15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84" name="Line 116"/>
          <p:cNvSpPr>
            <a:spLocks noChangeShapeType="1"/>
          </p:cNvSpPr>
          <p:nvPr/>
        </p:nvSpPr>
        <p:spPr bwMode="auto">
          <a:xfrm>
            <a:off x="1462622" y="5546725"/>
            <a:ext cx="696061"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85" name="Line 117"/>
          <p:cNvSpPr>
            <a:spLocks noChangeShapeType="1"/>
          </p:cNvSpPr>
          <p:nvPr/>
        </p:nvSpPr>
        <p:spPr bwMode="auto">
          <a:xfrm flipH="1">
            <a:off x="1462622" y="5699125"/>
            <a:ext cx="696061" cy="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86" name="Text Box 118"/>
          <p:cNvSpPr txBox="1">
            <a:spLocks noChangeArrowheads="1"/>
          </p:cNvSpPr>
          <p:nvPr/>
        </p:nvSpPr>
        <p:spPr bwMode="auto">
          <a:xfrm>
            <a:off x="1464233" y="5018088"/>
            <a:ext cx="71700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询  问</a:t>
            </a:r>
          </a:p>
          <a:p>
            <a:pPr algn="ctr"/>
            <a:r>
              <a:rPr kumimoji="1" lang="zh-CN" altLang="en-US" sz="1400" b="1">
                <a:latin typeface="楷体_GB2312" pitchFamily="49" charset="-122"/>
                <a:ea typeface="楷体_GB2312" pitchFamily="49" charset="-122"/>
              </a:rPr>
              <a:t>库  存</a:t>
            </a:r>
            <a:endParaRPr kumimoji="1" lang="zh-CN" altLang="en-US" sz="1600" b="1">
              <a:latin typeface="楷体_GB2312" pitchFamily="49" charset="-122"/>
              <a:ea typeface="楷体_GB2312" pitchFamily="49" charset="-122"/>
            </a:endParaRPr>
          </a:p>
        </p:txBody>
      </p:sp>
      <p:sp>
        <p:nvSpPr>
          <p:cNvPr id="724087" name="Text Box 119"/>
          <p:cNvSpPr txBox="1">
            <a:spLocks noChangeArrowheads="1"/>
          </p:cNvSpPr>
          <p:nvPr/>
        </p:nvSpPr>
        <p:spPr bwMode="auto">
          <a:xfrm>
            <a:off x="1473900" y="5703888"/>
            <a:ext cx="71700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ea typeface="宋体" charset="-122"/>
              </a:defRPr>
            </a:lvl1pPr>
            <a:lvl2pPr marL="571500">
              <a:defRPr>
                <a:solidFill>
                  <a:schemeClr val="tx1"/>
                </a:solidFill>
                <a:latin typeface="Arial" charset="0"/>
                <a:ea typeface="宋体" charset="-122"/>
              </a:defRPr>
            </a:lvl2pPr>
            <a:lvl3pPr marL="1143000">
              <a:defRPr>
                <a:solidFill>
                  <a:schemeClr val="tx1"/>
                </a:solidFill>
                <a:latin typeface="Arial" charset="0"/>
                <a:ea typeface="宋体" charset="-122"/>
              </a:defRPr>
            </a:lvl3pPr>
            <a:lvl4pPr marL="1714500">
              <a:defRPr>
                <a:solidFill>
                  <a:schemeClr val="tx1"/>
                </a:solidFill>
                <a:latin typeface="Arial" charset="0"/>
                <a:ea typeface="宋体" charset="-122"/>
              </a:defRPr>
            </a:lvl4pPr>
            <a:lvl5pPr marL="2286000">
              <a:defRPr>
                <a:solidFill>
                  <a:schemeClr val="tx1"/>
                </a:solidFill>
                <a:latin typeface="Arial" charset="0"/>
                <a:ea typeface="宋体" charset="-122"/>
              </a:defRPr>
            </a:lvl5pPr>
            <a:lvl6pPr marL="2743200" fontAlgn="base">
              <a:spcBef>
                <a:spcPct val="0"/>
              </a:spcBef>
              <a:spcAft>
                <a:spcPct val="0"/>
              </a:spcAft>
              <a:defRPr>
                <a:solidFill>
                  <a:schemeClr val="tx1"/>
                </a:solidFill>
                <a:latin typeface="Arial" charset="0"/>
                <a:ea typeface="宋体" charset="-122"/>
              </a:defRPr>
            </a:lvl6pPr>
            <a:lvl7pPr marL="3200400" fontAlgn="base">
              <a:spcBef>
                <a:spcPct val="0"/>
              </a:spcBef>
              <a:spcAft>
                <a:spcPct val="0"/>
              </a:spcAft>
              <a:defRPr>
                <a:solidFill>
                  <a:schemeClr val="tx1"/>
                </a:solidFill>
                <a:latin typeface="Arial" charset="0"/>
                <a:ea typeface="宋体" charset="-122"/>
              </a:defRPr>
            </a:lvl7pPr>
            <a:lvl8pPr marL="3657600" fontAlgn="base">
              <a:spcBef>
                <a:spcPct val="0"/>
              </a:spcBef>
              <a:spcAft>
                <a:spcPct val="0"/>
              </a:spcAft>
              <a:defRPr>
                <a:solidFill>
                  <a:schemeClr val="tx1"/>
                </a:solidFill>
                <a:latin typeface="Arial" charset="0"/>
                <a:ea typeface="宋体" charset="-122"/>
              </a:defRPr>
            </a:lvl8pPr>
            <a:lvl9pPr marL="4114800" fontAlgn="base">
              <a:spcBef>
                <a:spcPct val="0"/>
              </a:spcBef>
              <a:spcAft>
                <a:spcPct val="0"/>
              </a:spcAft>
              <a:defRPr>
                <a:solidFill>
                  <a:schemeClr val="tx1"/>
                </a:solidFill>
                <a:latin typeface="Arial" charset="0"/>
                <a:ea typeface="宋体" charset="-122"/>
              </a:defRPr>
            </a:lvl9pPr>
          </a:lstStyle>
          <a:p>
            <a:pPr algn="ctr"/>
            <a:r>
              <a:rPr kumimoji="1" lang="zh-CN" altLang="en-US" sz="1400" b="1">
                <a:latin typeface="楷体_GB2312" pitchFamily="49" charset="-122"/>
                <a:ea typeface="楷体_GB2312" pitchFamily="49" charset="-122"/>
              </a:rPr>
              <a:t>库  存</a:t>
            </a:r>
          </a:p>
          <a:p>
            <a:pPr algn="ctr"/>
            <a:r>
              <a:rPr kumimoji="1" lang="zh-CN" altLang="en-US" sz="1400" b="1">
                <a:latin typeface="楷体_GB2312" pitchFamily="49" charset="-122"/>
                <a:ea typeface="楷体_GB2312" pitchFamily="49" charset="-122"/>
              </a:rPr>
              <a:t>状  态</a:t>
            </a:r>
            <a:endParaRPr kumimoji="1" lang="zh-CN" altLang="en-US" sz="1600" b="1">
              <a:latin typeface="楷体_GB2312" pitchFamily="49" charset="-122"/>
              <a:ea typeface="楷体_GB2312" pitchFamily="49" charset="-122"/>
            </a:endParaRPr>
          </a:p>
        </p:txBody>
      </p:sp>
      <p:sp>
        <p:nvSpPr>
          <p:cNvPr id="724088" name="Line 120"/>
          <p:cNvSpPr>
            <a:spLocks noChangeShapeType="1"/>
          </p:cNvSpPr>
          <p:nvPr/>
        </p:nvSpPr>
        <p:spPr bwMode="auto">
          <a:xfrm>
            <a:off x="1075921" y="6477000"/>
            <a:ext cx="3016265" cy="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89" name="Line 121"/>
          <p:cNvSpPr>
            <a:spLocks noChangeShapeType="1"/>
          </p:cNvSpPr>
          <p:nvPr/>
        </p:nvSpPr>
        <p:spPr bwMode="auto">
          <a:xfrm flipV="1">
            <a:off x="1075921" y="6019800"/>
            <a:ext cx="0" cy="4572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90" name="Line 122"/>
          <p:cNvSpPr>
            <a:spLocks noChangeShapeType="1"/>
          </p:cNvSpPr>
          <p:nvPr/>
        </p:nvSpPr>
        <p:spPr bwMode="auto">
          <a:xfrm flipV="1">
            <a:off x="4092186" y="6324600"/>
            <a:ext cx="0" cy="15240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91" name="Line 123"/>
          <p:cNvSpPr>
            <a:spLocks noChangeShapeType="1"/>
          </p:cNvSpPr>
          <p:nvPr/>
        </p:nvSpPr>
        <p:spPr bwMode="auto">
          <a:xfrm>
            <a:off x="2545383" y="4800600"/>
            <a:ext cx="0" cy="304800"/>
          </a:xfrm>
          <a:prstGeom prst="line">
            <a:avLst/>
          </a:prstGeom>
          <a:noFill/>
          <a:ln w="28575">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92" name="Line 124"/>
          <p:cNvSpPr>
            <a:spLocks noChangeShapeType="1"/>
          </p:cNvSpPr>
          <p:nvPr/>
        </p:nvSpPr>
        <p:spPr bwMode="auto">
          <a:xfrm>
            <a:off x="2545383" y="4800600"/>
            <a:ext cx="232020" cy="0"/>
          </a:xfrm>
          <a:prstGeom prst="line">
            <a:avLst/>
          </a:prstGeom>
          <a:noFill/>
          <a:ln w="28575">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93" name="Line 125"/>
          <p:cNvSpPr>
            <a:spLocks noChangeShapeType="1"/>
          </p:cNvSpPr>
          <p:nvPr/>
        </p:nvSpPr>
        <p:spPr bwMode="auto">
          <a:xfrm>
            <a:off x="6412389" y="6248400"/>
            <a:ext cx="1778823"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94" name="Rectangle 126"/>
          <p:cNvSpPr>
            <a:spLocks noGrp="1" noChangeArrowheads="1"/>
          </p:cNvSpPr>
          <p:nvPr>
            <p:ph type="body" idx="1"/>
          </p:nvPr>
        </p:nvSpPr>
        <p:spPr>
          <a:xfrm>
            <a:off x="179512" y="908050"/>
            <a:ext cx="3455863" cy="5167313"/>
          </a:xfrm>
          <a:noFill/>
          <a:ln/>
        </p:spPr>
        <p:txBody>
          <a:bodyPr/>
          <a:lstStyle/>
          <a:p>
            <a:pPr lvl="1">
              <a:buClr>
                <a:schemeClr val="folHlink"/>
              </a:buClr>
              <a:buFont typeface="Wingdings" pitchFamily="2" charset="2"/>
              <a:buBlip>
                <a:blip r:embed="rId2"/>
              </a:buBlip>
            </a:pPr>
            <a:r>
              <a:rPr lang="zh-CN" altLang="en-US" sz="2000" b="1" dirty="0">
                <a:solidFill>
                  <a:srgbClr val="FF3300"/>
                </a:solidFill>
                <a:latin typeface="Times New Roman" pitchFamily="18" charset="0"/>
              </a:rPr>
              <a:t>汽车配件公司：</a:t>
            </a:r>
          </a:p>
          <a:p>
            <a:pPr lvl="1">
              <a:buClr>
                <a:schemeClr val="folHlink"/>
              </a:buClr>
              <a:buFont typeface="Wingdings" pitchFamily="2" charset="2"/>
              <a:buBlip>
                <a:blip r:embed="rId2"/>
              </a:buBlip>
            </a:pPr>
            <a:r>
              <a:rPr lang="zh-CN" altLang="en-US" sz="2000" b="1" dirty="0">
                <a:solidFill>
                  <a:srgbClr val="FF3300"/>
                </a:solidFill>
                <a:latin typeface="Times New Roman" pitchFamily="18" charset="0"/>
              </a:rPr>
              <a:t>第三层数据流程图</a:t>
            </a:r>
          </a:p>
        </p:txBody>
      </p:sp>
      <p:sp>
        <p:nvSpPr>
          <p:cNvPr id="724096" name="Rectangle 128"/>
          <p:cNvSpPr>
            <a:spLocks noGrp="1" noChangeArrowheads="1"/>
          </p:cNvSpPr>
          <p:nvPr>
            <p:ph type="title"/>
          </p:nvPr>
        </p:nvSpPr>
        <p:spPr>
          <a:xfrm>
            <a:off x="72008" y="149325"/>
            <a:ext cx="8892480" cy="687387"/>
          </a:xfrm>
          <a:noFill/>
          <a:ln/>
        </p:spPr>
        <p:txBody>
          <a:bodyPr/>
          <a:lstStyle/>
          <a:p>
            <a:r>
              <a:rPr kumimoji="1" lang="en-US" altLang="zh-CN" sz="2800" dirty="0" smtClean="0">
                <a:latin typeface="Times New Roman" pitchFamily="18" charset="0"/>
              </a:rPr>
              <a:t>4</a:t>
            </a:r>
            <a:r>
              <a:rPr kumimoji="1" lang="zh-CN" altLang="en-US" sz="2800" dirty="0" smtClean="0">
                <a:latin typeface="Times New Roman" pitchFamily="18" charset="0"/>
              </a:rPr>
              <a:t>）数据流图案例</a:t>
            </a:r>
            <a:endParaRPr kumimoji="1" lang="zh-CN" altLang="en-US" sz="2800" dirty="0">
              <a:latin typeface="Times New Roman" pitchFamily="18" charset="0"/>
            </a:endParaRPr>
          </a:p>
        </p:txBody>
      </p:sp>
    </p:spTree>
    <p:extLst>
      <p:ext uri="{BB962C8B-B14F-4D97-AF65-F5344CB8AC3E}">
        <p14:creationId xmlns:p14="http://schemas.microsoft.com/office/powerpoint/2010/main" val="2796932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62" name="Text Box 6"/>
          <p:cNvSpPr txBox="1">
            <a:spLocks noChangeArrowheads="1"/>
          </p:cNvSpPr>
          <p:nvPr/>
        </p:nvSpPr>
        <p:spPr bwMode="auto">
          <a:xfrm>
            <a:off x="650364" y="4221088"/>
            <a:ext cx="7633096" cy="238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spcBef>
                <a:spcPct val="20000"/>
              </a:spcBef>
              <a:buClr>
                <a:schemeClr val="accent1"/>
              </a:buClr>
              <a:buSzPct val="120000"/>
              <a:buBlip>
                <a:blip r:embed="rId3"/>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数据流程图屏蔽了业务流程中的物理背景而抽象出数据的特征，描述了企业或机构中整体的或部门的数据、数据流向、数据加工、数据存储及数据的来源和去向，是业务流程图的数据抽象。</a:t>
            </a:r>
          </a:p>
          <a:p>
            <a:pPr marL="449263" indent="-449263" algn="just" eaLnBrk="0" hangingPunct="0">
              <a:spcBef>
                <a:spcPct val="20000"/>
              </a:spcBef>
              <a:buClr>
                <a:schemeClr val="accent1"/>
              </a:buClr>
              <a:buSzPct val="120000"/>
              <a:buBlip>
                <a:blip r:embed="rId3"/>
              </a:buBlip>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流程是建立数据库系统和设计功能模块过程的基础，也是系统分析的主体内容</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
        <p:nvSpPr>
          <p:cNvPr id="8" name="Text Box 3"/>
          <p:cNvSpPr txBox="1">
            <a:spLocks noChangeArrowheads="1"/>
          </p:cNvSpPr>
          <p:nvPr/>
        </p:nvSpPr>
        <p:spPr bwMode="auto">
          <a:xfrm>
            <a:off x="2780383" y="9891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5</a:t>
            </a:r>
            <a:r>
              <a:rPr lang="en-US" altLang="zh-CN" dirty="0" smtClean="0"/>
              <a:t>) </a:t>
            </a:r>
            <a:r>
              <a:rPr lang="zh-CN" altLang="en-US" dirty="0" smtClean="0"/>
              <a:t>数据流图与业务流程图</a:t>
            </a:r>
            <a:endParaRPr lang="zh-CN" altLang="en-US" dirty="0"/>
          </a:p>
        </p:txBody>
      </p:sp>
      <p:sp>
        <p:nvSpPr>
          <p:cNvPr id="11" name="Text Box 3"/>
          <p:cNvSpPr txBox="1">
            <a:spLocks noChangeArrowheads="1"/>
          </p:cNvSpPr>
          <p:nvPr/>
        </p:nvSpPr>
        <p:spPr bwMode="auto">
          <a:xfrm>
            <a:off x="647700" y="1700808"/>
            <a:ext cx="7884740"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10000"/>
              </a:lnSpc>
              <a:spcBef>
                <a:spcPct val="20000"/>
              </a:spcBef>
              <a:buClr>
                <a:schemeClr val="accent1"/>
              </a:buClr>
              <a:buSzPct val="120000"/>
              <a:buBlip>
                <a:blip r:embed="rId3"/>
              </a:buBlip>
            </a:pP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数据流程图：</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从</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数据处理</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的角度，描述企业的运作与管理相关的数据变换、数据存储等，但是并不显式表现数据变换的时间次序、控制关系。</a:t>
            </a:r>
          </a:p>
          <a:p>
            <a:pPr marL="449263" indent="-449263" algn="just" eaLnBrk="0" hangingPunct="0">
              <a:lnSpc>
                <a:spcPct val="110000"/>
              </a:lnSpc>
              <a:spcBef>
                <a:spcPct val="20000"/>
              </a:spcBef>
              <a:buClr>
                <a:schemeClr val="accent1"/>
              </a:buClr>
              <a:buSzPct val="120000"/>
              <a:buBlip>
                <a:blip r:embed="rId3"/>
              </a:buBlip>
            </a:pP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业务流程图：</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从</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时间维</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的角度，描述企业的运作与管理相关的活动</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不一定有数据变换的活动</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、活动的时间次序以及控制关系</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kumimoji="1" lang="en-US" altLang="zh-CN" sz="2800" b="1" dirty="0">
              <a:solidFill>
                <a:srgbClr val="0000CC"/>
              </a:solidFill>
              <a:latin typeface="楷体_GB2312" pitchFamily="49" charset="-122"/>
              <a:ea typeface="楷体_GB2312" pitchFamily="49" charset="-122"/>
            </a:endParaRPr>
          </a:p>
        </p:txBody>
      </p:sp>
    </p:spTree>
    <p:extLst>
      <p:ext uri="{BB962C8B-B14F-4D97-AF65-F5344CB8AC3E}">
        <p14:creationId xmlns:p14="http://schemas.microsoft.com/office/powerpoint/2010/main" val="357359207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371453D-AE07-467C-A707-6ACC09FBE53A}" type="slidenum">
              <a:rPr lang="en-US" altLang="zh-CN"/>
              <a:pPr/>
              <a:t>123</a:t>
            </a:fld>
            <a:endParaRPr lang="en-US" altLang="zh-CN"/>
          </a:p>
        </p:txBody>
      </p:sp>
      <p:sp>
        <p:nvSpPr>
          <p:cNvPr id="695298" name="Rectangle 2"/>
          <p:cNvSpPr>
            <a:spLocks noGrp="1" noChangeArrowheads="1"/>
          </p:cNvSpPr>
          <p:nvPr>
            <p:ph type="title"/>
          </p:nvPr>
        </p:nvSpPr>
        <p:spPr>
          <a:xfrm>
            <a:off x="396180" y="1834952"/>
            <a:ext cx="8496300" cy="369912"/>
          </a:xfrm>
        </p:spPr>
        <p:txBody>
          <a:bodyPr/>
          <a:lstStyle/>
          <a:p>
            <a:pPr marL="449263" indent="-449263" algn="just">
              <a:lnSpc>
                <a:spcPct val="110000"/>
              </a:lnSpc>
              <a:spcBef>
                <a:spcPct val="20000"/>
              </a:spcBef>
              <a:buClr>
                <a:schemeClr val="accent1"/>
              </a:buClr>
              <a:buSzPct val="120000"/>
              <a:buBlip>
                <a:blip r:embed="rId2"/>
              </a:buBlip>
            </a:pPr>
            <a:r>
              <a:rPr lang="zh-CN" altLang="en-US" sz="2800" kern="1200" dirty="0">
                <a:solidFill>
                  <a:srgbClr val="0000FF"/>
                </a:solidFill>
                <a:latin typeface="Times New Roman" pitchFamily="18" charset="0"/>
              </a:rPr>
              <a:t>业务流程图到数据流程图的转换规则</a:t>
            </a:r>
          </a:p>
        </p:txBody>
      </p:sp>
      <p:sp>
        <p:nvSpPr>
          <p:cNvPr id="695299" name="Rectangle 3"/>
          <p:cNvSpPr>
            <a:spLocks noGrp="1" noChangeArrowheads="1"/>
          </p:cNvSpPr>
          <p:nvPr>
            <p:ph type="body" idx="1"/>
          </p:nvPr>
        </p:nvSpPr>
        <p:spPr>
          <a:xfrm>
            <a:off x="0" y="2348880"/>
            <a:ext cx="8892480" cy="4519816"/>
          </a:xfrm>
        </p:spPr>
        <p:txBody>
          <a:bodyPr/>
          <a:lstStyle/>
          <a:p>
            <a:pPr lvl="1">
              <a:lnSpc>
                <a:spcPct val="100000"/>
              </a:lnSpc>
              <a:buSzTx/>
            </a:pPr>
            <a:r>
              <a:rPr lang="zh-CN" altLang="en-US" sz="2400" dirty="0"/>
              <a:t>业务流程图中的外部实体直接转换为数据流程图中的外部实体</a:t>
            </a:r>
          </a:p>
          <a:p>
            <a:pPr lvl="1">
              <a:lnSpc>
                <a:spcPct val="100000"/>
              </a:lnSpc>
              <a:buSzTx/>
            </a:pPr>
            <a:r>
              <a:rPr lang="zh-CN" altLang="en-US" sz="2400" dirty="0"/>
              <a:t>业务流程图中传递的单据转换为数据流程图中的数据流</a:t>
            </a:r>
          </a:p>
          <a:p>
            <a:pPr lvl="1">
              <a:lnSpc>
                <a:spcPct val="100000"/>
              </a:lnSpc>
              <a:buSzTx/>
            </a:pPr>
            <a:r>
              <a:rPr lang="zh-CN" altLang="en-US" sz="2400" dirty="0"/>
              <a:t>业务流程图中用于查询与修改的单据转换为数据流程图中的数据存储</a:t>
            </a:r>
          </a:p>
          <a:p>
            <a:pPr lvl="1">
              <a:lnSpc>
                <a:spcPct val="100000"/>
              </a:lnSpc>
              <a:buSzTx/>
            </a:pPr>
            <a:r>
              <a:rPr lang="zh-CN" altLang="en-US" sz="2400" dirty="0"/>
              <a:t>业务流程图中涉及的业务处理单位或人员转换为数据流程图中该人或部门所完成的处理功能。 </a:t>
            </a:r>
          </a:p>
        </p:txBody>
      </p:sp>
      <p:sp>
        <p:nvSpPr>
          <p:cNvPr id="6" name="Rectangle 2"/>
          <p:cNvSpPr txBox="1">
            <a:spLocks noChangeArrowheads="1"/>
          </p:cNvSpPr>
          <p:nvPr/>
        </p:nvSpPr>
        <p:spPr>
          <a:xfrm>
            <a:off x="0" y="77317"/>
            <a:ext cx="8892480" cy="687387"/>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r"/>
            <a:r>
              <a:rPr lang="en-US" altLang="zh-CN" dirty="0" smtClean="0"/>
              <a:t>2</a:t>
            </a:r>
            <a:r>
              <a:rPr lang="zh-CN" altLang="en-US" dirty="0" smtClean="0"/>
              <a:t>、数据流图</a:t>
            </a:r>
            <a:endParaRPr lang="zh-CN" altLang="en-US" dirty="0"/>
          </a:p>
        </p:txBody>
      </p:sp>
      <p:sp>
        <p:nvSpPr>
          <p:cNvPr id="7" name="Text Box 3"/>
          <p:cNvSpPr txBox="1">
            <a:spLocks noChangeArrowheads="1"/>
          </p:cNvSpPr>
          <p:nvPr/>
        </p:nvSpPr>
        <p:spPr bwMode="auto">
          <a:xfrm>
            <a:off x="2780383" y="9891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5</a:t>
            </a:r>
            <a:r>
              <a:rPr lang="en-US" altLang="zh-CN" dirty="0" smtClean="0"/>
              <a:t>) </a:t>
            </a:r>
            <a:r>
              <a:rPr lang="zh-CN" altLang="en-US" dirty="0" smtClean="0"/>
              <a:t>数据流图与业务流程图</a:t>
            </a:r>
            <a:endParaRPr lang="zh-CN" altLang="en-US" dirty="0"/>
          </a:p>
        </p:txBody>
      </p:sp>
    </p:spTree>
    <p:extLst>
      <p:ext uri="{BB962C8B-B14F-4D97-AF65-F5344CB8AC3E}">
        <p14:creationId xmlns:p14="http://schemas.microsoft.com/office/powerpoint/2010/main" val="1079353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95299">
                                            <p:txEl>
                                              <p:pRg st="0" end="0"/>
                                            </p:txEl>
                                          </p:spTgt>
                                        </p:tgtEl>
                                        <p:attrNameLst>
                                          <p:attrName>style.visibility</p:attrName>
                                        </p:attrNameLst>
                                      </p:cBhvr>
                                      <p:to>
                                        <p:strVal val="visible"/>
                                      </p:to>
                                    </p:set>
                                    <p:animEffect transition="in" filter="dissolve">
                                      <p:cBhvr>
                                        <p:cTn id="7" dur="500"/>
                                        <p:tgtEl>
                                          <p:spTgt spid="695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95299">
                                            <p:txEl>
                                              <p:pRg st="1" end="1"/>
                                            </p:txEl>
                                          </p:spTgt>
                                        </p:tgtEl>
                                        <p:attrNameLst>
                                          <p:attrName>style.visibility</p:attrName>
                                        </p:attrNameLst>
                                      </p:cBhvr>
                                      <p:to>
                                        <p:strVal val="visible"/>
                                      </p:to>
                                    </p:set>
                                    <p:animEffect transition="in" filter="dissolve">
                                      <p:cBhvr>
                                        <p:cTn id="12" dur="500"/>
                                        <p:tgtEl>
                                          <p:spTgt spid="695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95299">
                                            <p:txEl>
                                              <p:pRg st="2" end="2"/>
                                            </p:txEl>
                                          </p:spTgt>
                                        </p:tgtEl>
                                        <p:attrNameLst>
                                          <p:attrName>style.visibility</p:attrName>
                                        </p:attrNameLst>
                                      </p:cBhvr>
                                      <p:to>
                                        <p:strVal val="visible"/>
                                      </p:to>
                                    </p:set>
                                    <p:animEffect transition="in" filter="dissolve">
                                      <p:cBhvr>
                                        <p:cTn id="17" dur="500"/>
                                        <p:tgtEl>
                                          <p:spTgt spid="695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95299">
                                            <p:txEl>
                                              <p:pRg st="3" end="3"/>
                                            </p:txEl>
                                          </p:spTgt>
                                        </p:tgtEl>
                                        <p:attrNameLst>
                                          <p:attrName>style.visibility</p:attrName>
                                        </p:attrNameLst>
                                      </p:cBhvr>
                                      <p:to>
                                        <p:strVal val="visible"/>
                                      </p:to>
                                    </p:set>
                                    <p:animEffect transition="in" filter="dissolve">
                                      <p:cBhvr>
                                        <p:cTn id="22" dur="500"/>
                                        <p:tgtEl>
                                          <p:spTgt spid="695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灯片编号占位符 4"/>
          <p:cNvSpPr>
            <a:spLocks noGrp="1"/>
          </p:cNvSpPr>
          <p:nvPr>
            <p:ph type="sldNum" sz="quarter" idx="11"/>
          </p:nvPr>
        </p:nvSpPr>
        <p:spPr/>
        <p:txBody>
          <a:bodyPr/>
          <a:lstStyle/>
          <a:p>
            <a:fld id="{D0E675CE-80A7-4D2C-84C3-FE3F9FAC8758}" type="slidenum">
              <a:rPr lang="en-US" altLang="zh-CN"/>
              <a:pPr/>
              <a:t>124</a:t>
            </a:fld>
            <a:endParaRPr lang="en-US" altLang="zh-CN"/>
          </a:p>
        </p:txBody>
      </p:sp>
      <p:sp>
        <p:nvSpPr>
          <p:cNvPr id="699394" name="Text Box 2"/>
          <p:cNvSpPr txBox="1">
            <a:spLocks noChangeArrowheads="1"/>
          </p:cNvSpPr>
          <p:nvPr/>
        </p:nvSpPr>
        <p:spPr bwMode="auto">
          <a:xfrm>
            <a:off x="6338888" y="6042774"/>
            <a:ext cx="25535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1400" b="1" dirty="0" smtClean="0">
                <a:latin typeface="楷体_GB2312" pitchFamily="49" charset="-122"/>
                <a:ea typeface="楷体_GB2312" pitchFamily="49" charset="-122"/>
              </a:rPr>
              <a:t>图</a:t>
            </a:r>
            <a:r>
              <a:rPr lang="en-US" altLang="zh-CN" sz="1400" b="1" dirty="0" smtClean="0">
                <a:latin typeface="楷体_GB2312" pitchFamily="49" charset="-122"/>
                <a:ea typeface="楷体_GB2312" pitchFamily="49" charset="-122"/>
              </a:rPr>
              <a:t> </a:t>
            </a:r>
            <a:r>
              <a:rPr lang="zh-CN" altLang="en-US" sz="1400" b="1" dirty="0">
                <a:latin typeface="楷体_GB2312" pitchFamily="49" charset="-122"/>
                <a:ea typeface="楷体_GB2312" pitchFamily="49" charset="-122"/>
              </a:rPr>
              <a:t>某物资管理的业务流程图</a:t>
            </a:r>
            <a:r>
              <a:rPr lang="zh-CN" altLang="en-US" sz="1600" b="1" dirty="0"/>
              <a:t> </a:t>
            </a:r>
          </a:p>
        </p:txBody>
      </p:sp>
      <p:graphicFrame>
        <p:nvGraphicFramePr>
          <p:cNvPr id="699395" name="Object 3"/>
          <p:cNvGraphicFramePr>
            <a:graphicFrameLocks noChangeAspect="1"/>
          </p:cNvGraphicFramePr>
          <p:nvPr/>
        </p:nvGraphicFramePr>
        <p:xfrm>
          <a:off x="4056063" y="153988"/>
          <a:ext cx="500062" cy="500062"/>
        </p:xfrm>
        <a:graphic>
          <a:graphicData uri="http://schemas.openxmlformats.org/presentationml/2006/ole">
            <mc:AlternateContent xmlns:mc="http://schemas.openxmlformats.org/markup-compatibility/2006">
              <mc:Choice xmlns:v="urn:schemas-microsoft-com:vml" Requires="v">
                <p:oleObj spid="_x0000_s1762" name="Visio" r:id="rId3" imgW="499636" imgH="499660" progId="Visio.Drawing.11">
                  <p:embed/>
                </p:oleObj>
              </mc:Choice>
              <mc:Fallback>
                <p:oleObj name="Visio" r:id="rId3" imgW="499636" imgH="4996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6063" y="153988"/>
                        <a:ext cx="500062"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396" name="Object 4"/>
          <p:cNvGraphicFramePr>
            <a:graphicFrameLocks noChangeAspect="1"/>
          </p:cNvGraphicFramePr>
          <p:nvPr/>
        </p:nvGraphicFramePr>
        <p:xfrm>
          <a:off x="4106863" y="2981325"/>
          <a:ext cx="500062" cy="500063"/>
        </p:xfrm>
        <a:graphic>
          <a:graphicData uri="http://schemas.openxmlformats.org/presentationml/2006/ole">
            <mc:AlternateContent xmlns:mc="http://schemas.openxmlformats.org/markup-compatibility/2006">
              <mc:Choice xmlns:v="urn:schemas-microsoft-com:vml" Requires="v">
                <p:oleObj spid="_x0000_s1763" name="Visio" r:id="rId5" imgW="499636" imgH="499660" progId="Visio.Drawing.11">
                  <p:embed/>
                </p:oleObj>
              </mc:Choice>
              <mc:Fallback>
                <p:oleObj name="Visio" r:id="rId5" imgW="499636" imgH="49966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6863" y="2981325"/>
                        <a:ext cx="500062"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397" name="Object 5"/>
          <p:cNvGraphicFramePr>
            <a:graphicFrameLocks noChangeAspect="1"/>
          </p:cNvGraphicFramePr>
          <p:nvPr/>
        </p:nvGraphicFramePr>
        <p:xfrm>
          <a:off x="4211638" y="3473450"/>
          <a:ext cx="295275" cy="538163"/>
        </p:xfrm>
        <a:graphic>
          <a:graphicData uri="http://schemas.openxmlformats.org/presentationml/2006/ole">
            <mc:AlternateContent xmlns:mc="http://schemas.openxmlformats.org/markup-compatibility/2006">
              <mc:Choice xmlns:v="urn:schemas-microsoft-com:vml" Requires="v">
                <p:oleObj spid="_x0000_s1764" name="Visio" r:id="rId7" imgW="295754" imgH="537826" progId="Visio.Drawing.11">
                  <p:embed/>
                </p:oleObj>
              </mc:Choice>
              <mc:Fallback>
                <p:oleObj name="Visio" r:id="rId7" imgW="295754" imgH="537826"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638" y="3473450"/>
                        <a:ext cx="29527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398" name="Object 6"/>
          <p:cNvGraphicFramePr>
            <a:graphicFrameLocks noChangeAspect="1"/>
          </p:cNvGraphicFramePr>
          <p:nvPr/>
        </p:nvGraphicFramePr>
        <p:xfrm>
          <a:off x="4283075" y="636588"/>
          <a:ext cx="80963" cy="344487"/>
        </p:xfrm>
        <a:graphic>
          <a:graphicData uri="http://schemas.openxmlformats.org/presentationml/2006/ole">
            <mc:AlternateContent xmlns:mc="http://schemas.openxmlformats.org/markup-compatibility/2006">
              <mc:Choice xmlns:v="urn:schemas-microsoft-com:vml" Requires="v">
                <p:oleObj spid="_x0000_s1765" name="Visio" r:id="rId9" imgW="80546" imgH="345087" progId="Visio.Drawing.11">
                  <p:embed/>
                </p:oleObj>
              </mc:Choice>
              <mc:Fallback>
                <p:oleObj name="Visio" r:id="rId9" imgW="80546" imgH="345087"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3075" y="636588"/>
                        <a:ext cx="8096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399" name="Object 7"/>
          <p:cNvGraphicFramePr>
            <a:graphicFrameLocks noChangeAspect="1"/>
          </p:cNvGraphicFramePr>
          <p:nvPr/>
        </p:nvGraphicFramePr>
        <p:xfrm>
          <a:off x="3922713" y="931863"/>
          <a:ext cx="781050" cy="481012"/>
        </p:xfrm>
        <a:graphic>
          <a:graphicData uri="http://schemas.openxmlformats.org/presentationml/2006/ole">
            <mc:AlternateContent xmlns:mc="http://schemas.openxmlformats.org/markup-compatibility/2006">
              <mc:Choice xmlns:v="urn:schemas-microsoft-com:vml" Requires="v">
                <p:oleObj spid="_x0000_s1766" name="Visio" r:id="rId11" imgW="781547" imgH="481531" progId="Visio.Drawing.11">
                  <p:embed/>
                </p:oleObj>
              </mc:Choice>
              <mc:Fallback>
                <p:oleObj name="Visio" r:id="rId11" imgW="781547" imgH="481531"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2713" y="931863"/>
                        <a:ext cx="781050"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00" name="Object 8"/>
          <p:cNvGraphicFramePr>
            <a:graphicFrameLocks noChangeAspect="1"/>
          </p:cNvGraphicFramePr>
          <p:nvPr/>
        </p:nvGraphicFramePr>
        <p:xfrm>
          <a:off x="4067175" y="1555750"/>
          <a:ext cx="500063" cy="500063"/>
        </p:xfrm>
        <a:graphic>
          <a:graphicData uri="http://schemas.openxmlformats.org/presentationml/2006/ole">
            <mc:AlternateContent xmlns:mc="http://schemas.openxmlformats.org/markup-compatibility/2006">
              <mc:Choice xmlns:v="urn:schemas-microsoft-com:vml" Requires="v">
                <p:oleObj spid="_x0000_s1767" name="Visio" r:id="rId13" imgW="499636" imgH="499660" progId="Visio.Drawing.11">
                  <p:embed/>
                </p:oleObj>
              </mc:Choice>
              <mc:Fallback>
                <p:oleObj name="Visio" r:id="rId13" imgW="499636" imgH="49966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7175" y="1555750"/>
                        <a:ext cx="5000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01" name="Object 9"/>
          <p:cNvGraphicFramePr>
            <a:graphicFrameLocks noChangeAspect="1"/>
          </p:cNvGraphicFramePr>
          <p:nvPr/>
        </p:nvGraphicFramePr>
        <p:xfrm>
          <a:off x="4283075" y="1339850"/>
          <a:ext cx="80963" cy="284163"/>
        </p:xfrm>
        <a:graphic>
          <a:graphicData uri="http://schemas.openxmlformats.org/presentationml/2006/ole">
            <mc:AlternateContent xmlns:mc="http://schemas.openxmlformats.org/markup-compatibility/2006">
              <mc:Choice xmlns:v="urn:schemas-microsoft-com:vml" Requires="v">
                <p:oleObj spid="_x0000_s1768" name="Visio" r:id="rId15" imgW="80546" imgH="283384" progId="Visio.Drawing.11">
                  <p:embed/>
                </p:oleObj>
              </mc:Choice>
              <mc:Fallback>
                <p:oleObj name="Visio" r:id="rId15" imgW="80546" imgH="283384"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83075" y="1339850"/>
                        <a:ext cx="80963"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02" name="Object 10"/>
          <p:cNvGraphicFramePr>
            <a:graphicFrameLocks noChangeAspect="1"/>
          </p:cNvGraphicFramePr>
          <p:nvPr/>
        </p:nvGraphicFramePr>
        <p:xfrm>
          <a:off x="2843213" y="931863"/>
          <a:ext cx="781050" cy="481012"/>
        </p:xfrm>
        <a:graphic>
          <a:graphicData uri="http://schemas.openxmlformats.org/presentationml/2006/ole">
            <mc:AlternateContent xmlns:mc="http://schemas.openxmlformats.org/markup-compatibility/2006">
              <mc:Choice xmlns:v="urn:schemas-microsoft-com:vml" Requires="v">
                <p:oleObj spid="_x0000_s1769" name="Visio" r:id="rId17" imgW="781547" imgH="481531" progId="Visio.Drawing.11">
                  <p:embed/>
                </p:oleObj>
              </mc:Choice>
              <mc:Fallback>
                <p:oleObj name="Visio" r:id="rId17" imgW="781547" imgH="481531"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3213" y="931863"/>
                        <a:ext cx="781050"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03" name="Group 11"/>
          <p:cNvGrpSpPr>
            <a:grpSpLocks/>
          </p:cNvGrpSpPr>
          <p:nvPr/>
        </p:nvGrpSpPr>
        <p:grpSpPr bwMode="auto">
          <a:xfrm>
            <a:off x="3203575" y="1339850"/>
            <a:ext cx="863600" cy="454025"/>
            <a:chOff x="3379" y="1525"/>
            <a:chExt cx="635" cy="363"/>
          </a:xfrm>
        </p:grpSpPr>
        <p:sp>
          <p:nvSpPr>
            <p:cNvPr id="699404" name="Line 12"/>
            <p:cNvSpPr>
              <a:spLocks noChangeShapeType="1"/>
            </p:cNvSpPr>
            <p:nvPr/>
          </p:nvSpPr>
          <p:spPr bwMode="auto">
            <a:xfrm>
              <a:off x="3379" y="1525"/>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05" name="Line 13"/>
            <p:cNvSpPr>
              <a:spLocks noChangeShapeType="1"/>
            </p:cNvSpPr>
            <p:nvPr/>
          </p:nvSpPr>
          <p:spPr bwMode="auto">
            <a:xfrm>
              <a:off x="3379" y="1888"/>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99406" name="Object 14"/>
          <p:cNvGraphicFramePr>
            <a:graphicFrameLocks noChangeAspect="1"/>
          </p:cNvGraphicFramePr>
          <p:nvPr/>
        </p:nvGraphicFramePr>
        <p:xfrm>
          <a:off x="4930775" y="908050"/>
          <a:ext cx="781050" cy="527050"/>
        </p:xfrm>
        <a:graphic>
          <a:graphicData uri="http://schemas.openxmlformats.org/presentationml/2006/ole">
            <mc:AlternateContent xmlns:mc="http://schemas.openxmlformats.org/markup-compatibility/2006">
              <mc:Choice xmlns:v="urn:schemas-microsoft-com:vml" Requires="v">
                <p:oleObj spid="_x0000_s1770" name="Visio" r:id="rId19" imgW="781547" imgH="526376" progId="Visio.Drawing.11">
                  <p:embed/>
                </p:oleObj>
              </mc:Choice>
              <mc:Fallback>
                <p:oleObj name="Visio" r:id="rId19" imgW="781547" imgH="526376"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30775" y="908050"/>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07" name="Group 15"/>
          <p:cNvGrpSpPr>
            <a:grpSpLocks/>
          </p:cNvGrpSpPr>
          <p:nvPr/>
        </p:nvGrpSpPr>
        <p:grpSpPr bwMode="auto">
          <a:xfrm>
            <a:off x="4572000" y="1339850"/>
            <a:ext cx="719138" cy="431800"/>
            <a:chOff x="4332" y="1570"/>
            <a:chExt cx="453" cy="272"/>
          </a:xfrm>
        </p:grpSpPr>
        <p:sp>
          <p:nvSpPr>
            <p:cNvPr id="699408" name="Line 16"/>
            <p:cNvSpPr>
              <a:spLocks noChangeShapeType="1"/>
            </p:cNvSpPr>
            <p:nvPr/>
          </p:nvSpPr>
          <p:spPr bwMode="auto">
            <a:xfrm>
              <a:off x="4332" y="1842"/>
              <a:ext cx="4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09" name="Line 17"/>
            <p:cNvSpPr>
              <a:spLocks noChangeShapeType="1"/>
            </p:cNvSpPr>
            <p:nvPr/>
          </p:nvSpPr>
          <p:spPr bwMode="auto">
            <a:xfrm flipV="1">
              <a:off x="4785" y="1570"/>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9410" name="Line 18"/>
          <p:cNvSpPr>
            <a:spLocks noChangeShapeType="1"/>
          </p:cNvSpPr>
          <p:nvPr/>
        </p:nvSpPr>
        <p:spPr bwMode="auto">
          <a:xfrm>
            <a:off x="4333875" y="203517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9411" name="Object 19"/>
          <p:cNvGraphicFramePr>
            <a:graphicFrameLocks noChangeAspect="1"/>
          </p:cNvGraphicFramePr>
          <p:nvPr/>
        </p:nvGraphicFramePr>
        <p:xfrm>
          <a:off x="3922713" y="2214563"/>
          <a:ext cx="781050" cy="527050"/>
        </p:xfrm>
        <a:graphic>
          <a:graphicData uri="http://schemas.openxmlformats.org/presentationml/2006/ole">
            <mc:AlternateContent xmlns:mc="http://schemas.openxmlformats.org/markup-compatibility/2006">
              <mc:Choice xmlns:v="urn:schemas-microsoft-com:vml" Requires="v">
                <p:oleObj spid="_x0000_s1771" name="Visio" r:id="rId21" imgW="781547" imgH="526376" progId="Visio.Drawing.11">
                  <p:embed/>
                </p:oleObj>
              </mc:Choice>
              <mc:Fallback>
                <p:oleObj name="Visio" r:id="rId21" imgW="781547" imgH="526376"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22713" y="2214563"/>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12" name="Object 20"/>
          <p:cNvGraphicFramePr>
            <a:graphicFrameLocks noChangeAspect="1"/>
          </p:cNvGraphicFramePr>
          <p:nvPr/>
        </p:nvGraphicFramePr>
        <p:xfrm>
          <a:off x="2698750" y="2276475"/>
          <a:ext cx="781050" cy="481013"/>
        </p:xfrm>
        <a:graphic>
          <a:graphicData uri="http://schemas.openxmlformats.org/presentationml/2006/ole">
            <mc:AlternateContent xmlns:mc="http://schemas.openxmlformats.org/markup-compatibility/2006">
              <mc:Choice xmlns:v="urn:schemas-microsoft-com:vml" Requires="v">
                <p:oleObj spid="_x0000_s1772" name="Visio" r:id="rId23" imgW="781547" imgH="481531" progId="Visio.Drawing.11">
                  <p:embed/>
                </p:oleObj>
              </mc:Choice>
              <mc:Fallback>
                <p:oleObj name="Visio" r:id="rId23" imgW="781547" imgH="481531"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8750" y="2276475"/>
                        <a:ext cx="7810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9413" name="Line 21"/>
          <p:cNvSpPr>
            <a:spLocks noChangeShapeType="1"/>
          </p:cNvSpPr>
          <p:nvPr/>
        </p:nvSpPr>
        <p:spPr bwMode="auto">
          <a:xfrm>
            <a:off x="4354513" y="2636838"/>
            <a:ext cx="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9414" name="Object 22"/>
          <p:cNvGraphicFramePr>
            <a:graphicFrameLocks noChangeAspect="1"/>
          </p:cNvGraphicFramePr>
          <p:nvPr/>
        </p:nvGraphicFramePr>
        <p:xfrm>
          <a:off x="4930775" y="2205038"/>
          <a:ext cx="781050" cy="527050"/>
        </p:xfrm>
        <a:graphic>
          <a:graphicData uri="http://schemas.openxmlformats.org/presentationml/2006/ole">
            <mc:AlternateContent xmlns:mc="http://schemas.openxmlformats.org/markup-compatibility/2006">
              <mc:Choice xmlns:v="urn:schemas-microsoft-com:vml" Requires="v">
                <p:oleObj spid="_x0000_s1773" name="Visio" r:id="rId25" imgW="781547" imgH="526376" progId="Visio.Drawing.11">
                  <p:embed/>
                </p:oleObj>
              </mc:Choice>
              <mc:Fallback>
                <p:oleObj name="Visio" r:id="rId25" imgW="781547" imgH="526376"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30775" y="2205038"/>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15" name="Object 23"/>
          <p:cNvGraphicFramePr>
            <a:graphicFrameLocks noChangeAspect="1"/>
          </p:cNvGraphicFramePr>
          <p:nvPr/>
        </p:nvGraphicFramePr>
        <p:xfrm>
          <a:off x="1773238" y="1916113"/>
          <a:ext cx="781050" cy="527050"/>
        </p:xfrm>
        <a:graphic>
          <a:graphicData uri="http://schemas.openxmlformats.org/presentationml/2006/ole">
            <mc:AlternateContent xmlns:mc="http://schemas.openxmlformats.org/markup-compatibility/2006">
              <mc:Choice xmlns:v="urn:schemas-microsoft-com:vml" Requires="v">
                <p:oleObj spid="_x0000_s1774" name="Visio" r:id="rId27" imgW="781547" imgH="526376" progId="Visio.Drawing.11">
                  <p:embed/>
                </p:oleObj>
              </mc:Choice>
              <mc:Fallback>
                <p:oleObj name="Visio" r:id="rId27" imgW="781547" imgH="526376"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73238" y="1916113"/>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16" name="Group 24"/>
          <p:cNvGrpSpPr>
            <a:grpSpLocks/>
          </p:cNvGrpSpPr>
          <p:nvPr/>
        </p:nvGrpSpPr>
        <p:grpSpPr bwMode="auto">
          <a:xfrm>
            <a:off x="2195513" y="404813"/>
            <a:ext cx="1871662" cy="1584325"/>
            <a:chOff x="2835" y="981"/>
            <a:chExt cx="1179" cy="998"/>
          </a:xfrm>
        </p:grpSpPr>
        <p:sp>
          <p:nvSpPr>
            <p:cNvPr id="699417" name="Line 25"/>
            <p:cNvSpPr>
              <a:spLocks noChangeShapeType="1"/>
            </p:cNvSpPr>
            <p:nvPr/>
          </p:nvSpPr>
          <p:spPr bwMode="auto">
            <a:xfrm flipH="1" flipV="1">
              <a:off x="2835" y="981"/>
              <a:ext cx="0" cy="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18" name="Line 26"/>
            <p:cNvSpPr>
              <a:spLocks noChangeShapeType="1"/>
            </p:cNvSpPr>
            <p:nvPr/>
          </p:nvSpPr>
          <p:spPr bwMode="auto">
            <a:xfrm>
              <a:off x="2835" y="981"/>
              <a:ext cx="117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9419" name="Group 27"/>
          <p:cNvGrpSpPr>
            <a:grpSpLocks/>
          </p:cNvGrpSpPr>
          <p:nvPr/>
        </p:nvGrpSpPr>
        <p:grpSpPr bwMode="auto">
          <a:xfrm>
            <a:off x="2195513" y="2347913"/>
            <a:ext cx="1943100" cy="1008062"/>
            <a:chOff x="2835" y="2205"/>
            <a:chExt cx="1224" cy="635"/>
          </a:xfrm>
        </p:grpSpPr>
        <p:grpSp>
          <p:nvGrpSpPr>
            <p:cNvPr id="699420" name="Group 28"/>
            <p:cNvGrpSpPr>
              <a:grpSpLocks/>
            </p:cNvGrpSpPr>
            <p:nvPr/>
          </p:nvGrpSpPr>
          <p:grpSpPr bwMode="auto">
            <a:xfrm>
              <a:off x="2835" y="2205"/>
              <a:ext cx="1224" cy="635"/>
              <a:chOff x="2835" y="2205"/>
              <a:chExt cx="1224" cy="635"/>
            </a:xfrm>
          </p:grpSpPr>
          <p:sp>
            <p:nvSpPr>
              <p:cNvPr id="699421" name="Line 29"/>
              <p:cNvSpPr>
                <a:spLocks noChangeShapeType="1"/>
              </p:cNvSpPr>
              <p:nvPr/>
            </p:nvSpPr>
            <p:spPr bwMode="auto">
              <a:xfrm flipH="1">
                <a:off x="2835" y="2840"/>
                <a:ext cx="12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22" name="Line 30"/>
              <p:cNvSpPr>
                <a:spLocks noChangeShapeType="1"/>
              </p:cNvSpPr>
              <p:nvPr/>
            </p:nvSpPr>
            <p:spPr bwMode="auto">
              <a:xfrm flipV="1">
                <a:off x="2835" y="2205"/>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9423" name="Text Box 31"/>
            <p:cNvSpPr txBox="1">
              <a:spLocks noChangeArrowheads="1"/>
            </p:cNvSpPr>
            <p:nvPr/>
          </p:nvSpPr>
          <p:spPr bwMode="auto">
            <a:xfrm>
              <a:off x="3016" y="2667"/>
              <a:ext cx="27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0" lang="zh-CN" altLang="en-US" sz="1200">
                  <a:latin typeface="Arial" pitchFamily="34" charset="0"/>
                </a:rPr>
                <a:t>有</a:t>
              </a:r>
            </a:p>
          </p:txBody>
        </p:sp>
      </p:grpSp>
      <p:grpSp>
        <p:nvGrpSpPr>
          <p:cNvPr id="699424" name="Group 32"/>
          <p:cNvGrpSpPr>
            <a:grpSpLocks/>
          </p:cNvGrpSpPr>
          <p:nvPr/>
        </p:nvGrpSpPr>
        <p:grpSpPr bwMode="auto">
          <a:xfrm>
            <a:off x="4538663" y="2262188"/>
            <a:ext cx="1582737" cy="1079500"/>
            <a:chOff x="4332" y="2160"/>
            <a:chExt cx="997" cy="680"/>
          </a:xfrm>
        </p:grpSpPr>
        <p:sp>
          <p:nvSpPr>
            <p:cNvPr id="699425" name="Line 33"/>
            <p:cNvSpPr>
              <a:spLocks noChangeShapeType="1"/>
            </p:cNvSpPr>
            <p:nvPr/>
          </p:nvSpPr>
          <p:spPr bwMode="auto">
            <a:xfrm>
              <a:off x="4332" y="2840"/>
              <a:ext cx="99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26" name="Line 34"/>
            <p:cNvSpPr>
              <a:spLocks noChangeShapeType="1"/>
            </p:cNvSpPr>
            <p:nvPr/>
          </p:nvSpPr>
          <p:spPr bwMode="auto">
            <a:xfrm flipV="1">
              <a:off x="5329" y="2160"/>
              <a:ext cx="0" cy="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99427" name="Object 35"/>
          <p:cNvGraphicFramePr>
            <a:graphicFrameLocks noChangeAspect="1"/>
          </p:cNvGraphicFramePr>
          <p:nvPr/>
        </p:nvGraphicFramePr>
        <p:xfrm>
          <a:off x="5795963" y="1844675"/>
          <a:ext cx="781050" cy="481013"/>
        </p:xfrm>
        <a:graphic>
          <a:graphicData uri="http://schemas.openxmlformats.org/presentationml/2006/ole">
            <mc:AlternateContent xmlns:mc="http://schemas.openxmlformats.org/markup-compatibility/2006">
              <mc:Choice xmlns:v="urn:schemas-microsoft-com:vml" Requires="v">
                <p:oleObj spid="_x0000_s1775" name="Visio" r:id="rId29" imgW="781547" imgH="481531" progId="Visio.Drawing.11">
                  <p:embed/>
                </p:oleObj>
              </mc:Choice>
              <mc:Fallback>
                <p:oleObj name="Visio" r:id="rId29" imgW="781547" imgH="481531" progId="Visio.Drawing.11">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95963" y="1844675"/>
                        <a:ext cx="7810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9428" name="Line 36"/>
          <p:cNvSpPr>
            <a:spLocks noChangeShapeType="1"/>
          </p:cNvSpPr>
          <p:nvPr/>
        </p:nvSpPr>
        <p:spPr bwMode="auto">
          <a:xfrm flipV="1">
            <a:off x="6154738" y="620713"/>
            <a:ext cx="0" cy="1223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9429" name="Object 37"/>
          <p:cNvGraphicFramePr>
            <a:graphicFrameLocks noChangeAspect="1"/>
          </p:cNvGraphicFramePr>
          <p:nvPr/>
        </p:nvGraphicFramePr>
        <p:xfrm>
          <a:off x="5892800" y="153988"/>
          <a:ext cx="500063" cy="500062"/>
        </p:xfrm>
        <a:graphic>
          <a:graphicData uri="http://schemas.openxmlformats.org/presentationml/2006/ole">
            <mc:AlternateContent xmlns:mc="http://schemas.openxmlformats.org/markup-compatibility/2006">
              <mc:Choice xmlns:v="urn:schemas-microsoft-com:vml" Requires="v">
                <p:oleObj spid="_x0000_s1776" name="Visio" r:id="rId31" imgW="499636" imgH="499660" progId="Visio.Drawing.11">
                  <p:embed/>
                </p:oleObj>
              </mc:Choice>
              <mc:Fallback>
                <p:oleObj name="Visio" r:id="rId31" imgW="499636" imgH="499660" progId="Visio.Drawing.11">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92800" y="153988"/>
                        <a:ext cx="500063"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30" name="Group 38"/>
          <p:cNvGrpSpPr>
            <a:grpSpLocks/>
          </p:cNvGrpSpPr>
          <p:nvPr/>
        </p:nvGrpSpPr>
        <p:grpSpPr bwMode="auto">
          <a:xfrm>
            <a:off x="4572000" y="404813"/>
            <a:ext cx="719138" cy="576262"/>
            <a:chOff x="4332" y="981"/>
            <a:chExt cx="453" cy="363"/>
          </a:xfrm>
        </p:grpSpPr>
        <p:sp>
          <p:nvSpPr>
            <p:cNvPr id="699431" name="Line 39"/>
            <p:cNvSpPr>
              <a:spLocks noChangeShapeType="1"/>
            </p:cNvSpPr>
            <p:nvPr/>
          </p:nvSpPr>
          <p:spPr bwMode="auto">
            <a:xfrm flipV="1">
              <a:off x="478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32" name="Line 40"/>
            <p:cNvSpPr>
              <a:spLocks noChangeShapeType="1"/>
            </p:cNvSpPr>
            <p:nvPr/>
          </p:nvSpPr>
          <p:spPr bwMode="auto">
            <a:xfrm flipH="1">
              <a:off x="4332" y="981"/>
              <a:ext cx="45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99433" name="Object 41"/>
          <p:cNvGraphicFramePr>
            <a:graphicFrameLocks noChangeAspect="1"/>
          </p:cNvGraphicFramePr>
          <p:nvPr/>
        </p:nvGraphicFramePr>
        <p:xfrm>
          <a:off x="3995738" y="3976688"/>
          <a:ext cx="781050" cy="527050"/>
        </p:xfrm>
        <a:graphic>
          <a:graphicData uri="http://schemas.openxmlformats.org/presentationml/2006/ole">
            <mc:AlternateContent xmlns:mc="http://schemas.openxmlformats.org/markup-compatibility/2006">
              <mc:Choice xmlns:v="urn:schemas-microsoft-com:vml" Requires="v">
                <p:oleObj spid="_x0000_s1777" name="Visio" r:id="rId33" imgW="781547" imgH="526376" progId="Visio.Drawing.11">
                  <p:embed/>
                </p:oleObj>
              </mc:Choice>
              <mc:Fallback>
                <p:oleObj name="Visio" r:id="rId33" imgW="781547" imgH="526376" progId="Visio.Drawing.11">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95738" y="3976688"/>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34" name="Object 42"/>
          <p:cNvGraphicFramePr>
            <a:graphicFrameLocks noChangeAspect="1"/>
          </p:cNvGraphicFramePr>
          <p:nvPr/>
        </p:nvGraphicFramePr>
        <p:xfrm>
          <a:off x="2771775" y="3976688"/>
          <a:ext cx="781050" cy="522287"/>
        </p:xfrm>
        <a:graphic>
          <a:graphicData uri="http://schemas.openxmlformats.org/presentationml/2006/ole">
            <mc:AlternateContent xmlns:mc="http://schemas.openxmlformats.org/markup-compatibility/2006">
              <mc:Choice xmlns:v="urn:schemas-microsoft-com:vml" Requires="v">
                <p:oleObj spid="_x0000_s1778" name="Visio" r:id="rId35" imgW="781547" imgH="521606" progId="Visio.Drawing.11">
                  <p:embed/>
                </p:oleObj>
              </mc:Choice>
              <mc:Fallback>
                <p:oleObj name="Visio" r:id="rId35" imgW="781547" imgH="521606" progId="Visio.Drawing.1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771775" y="3976688"/>
                        <a:ext cx="7810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35" name="Group 43"/>
          <p:cNvGrpSpPr>
            <a:grpSpLocks/>
          </p:cNvGrpSpPr>
          <p:nvPr/>
        </p:nvGrpSpPr>
        <p:grpSpPr bwMode="auto">
          <a:xfrm>
            <a:off x="3203575" y="4408488"/>
            <a:ext cx="936625" cy="504825"/>
            <a:chOff x="3379" y="1525"/>
            <a:chExt cx="635" cy="363"/>
          </a:xfrm>
        </p:grpSpPr>
        <p:sp>
          <p:nvSpPr>
            <p:cNvPr id="699436" name="Line 44"/>
            <p:cNvSpPr>
              <a:spLocks noChangeShapeType="1"/>
            </p:cNvSpPr>
            <p:nvPr/>
          </p:nvSpPr>
          <p:spPr bwMode="auto">
            <a:xfrm>
              <a:off x="3379" y="1525"/>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37" name="Line 45"/>
            <p:cNvSpPr>
              <a:spLocks noChangeShapeType="1"/>
            </p:cNvSpPr>
            <p:nvPr/>
          </p:nvSpPr>
          <p:spPr bwMode="auto">
            <a:xfrm>
              <a:off x="3379" y="1888"/>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9438" name="Line 46"/>
          <p:cNvSpPr>
            <a:spLocks noChangeShapeType="1"/>
          </p:cNvSpPr>
          <p:nvPr/>
        </p:nvSpPr>
        <p:spPr bwMode="auto">
          <a:xfrm>
            <a:off x="4356100" y="4408488"/>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9439" name="Object 47"/>
          <p:cNvGraphicFramePr>
            <a:graphicFrameLocks noChangeAspect="1"/>
          </p:cNvGraphicFramePr>
          <p:nvPr/>
        </p:nvGraphicFramePr>
        <p:xfrm>
          <a:off x="4106863" y="4684713"/>
          <a:ext cx="500062" cy="500062"/>
        </p:xfrm>
        <a:graphic>
          <a:graphicData uri="http://schemas.openxmlformats.org/presentationml/2006/ole">
            <mc:AlternateContent xmlns:mc="http://schemas.openxmlformats.org/markup-compatibility/2006">
              <mc:Choice xmlns:v="urn:schemas-microsoft-com:vml" Requires="v">
                <p:oleObj spid="_x0000_s1779" name="Visio" r:id="rId37" imgW="499636" imgH="499660" progId="Visio.Drawing.11">
                  <p:embed/>
                </p:oleObj>
              </mc:Choice>
              <mc:Fallback>
                <p:oleObj name="Visio" r:id="rId37" imgW="499636" imgH="499660" progId="Visio.Drawing.11">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06863" y="4684713"/>
                        <a:ext cx="500062"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40" name="Object 48"/>
          <p:cNvGraphicFramePr>
            <a:graphicFrameLocks noChangeAspect="1"/>
          </p:cNvGraphicFramePr>
          <p:nvPr/>
        </p:nvGraphicFramePr>
        <p:xfrm>
          <a:off x="5076825" y="3976688"/>
          <a:ext cx="781050" cy="481012"/>
        </p:xfrm>
        <a:graphic>
          <a:graphicData uri="http://schemas.openxmlformats.org/presentationml/2006/ole">
            <mc:AlternateContent xmlns:mc="http://schemas.openxmlformats.org/markup-compatibility/2006">
              <mc:Choice xmlns:v="urn:schemas-microsoft-com:vml" Requires="v">
                <p:oleObj spid="_x0000_s1780" name="Visio" r:id="rId39" imgW="781547" imgH="481531" progId="Visio.Drawing.11">
                  <p:embed/>
                </p:oleObj>
              </mc:Choice>
              <mc:Fallback>
                <p:oleObj name="Visio" r:id="rId39" imgW="781547" imgH="481531" progId="Visio.Drawing.11">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076825" y="3976688"/>
                        <a:ext cx="781050"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41" name="Group 49"/>
          <p:cNvGrpSpPr>
            <a:grpSpLocks/>
          </p:cNvGrpSpPr>
          <p:nvPr/>
        </p:nvGrpSpPr>
        <p:grpSpPr bwMode="auto">
          <a:xfrm>
            <a:off x="4572000" y="4408488"/>
            <a:ext cx="863600" cy="504825"/>
            <a:chOff x="4332" y="1570"/>
            <a:chExt cx="453" cy="272"/>
          </a:xfrm>
        </p:grpSpPr>
        <p:sp>
          <p:nvSpPr>
            <p:cNvPr id="699442" name="Line 50"/>
            <p:cNvSpPr>
              <a:spLocks noChangeShapeType="1"/>
            </p:cNvSpPr>
            <p:nvPr/>
          </p:nvSpPr>
          <p:spPr bwMode="auto">
            <a:xfrm>
              <a:off x="4332" y="1842"/>
              <a:ext cx="4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43" name="Line 51"/>
            <p:cNvSpPr>
              <a:spLocks noChangeShapeType="1"/>
            </p:cNvSpPr>
            <p:nvPr/>
          </p:nvSpPr>
          <p:spPr bwMode="auto">
            <a:xfrm flipV="1">
              <a:off x="4785" y="1570"/>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9444" name="Group 52"/>
          <p:cNvGrpSpPr>
            <a:grpSpLocks/>
          </p:cNvGrpSpPr>
          <p:nvPr/>
        </p:nvGrpSpPr>
        <p:grpSpPr bwMode="auto">
          <a:xfrm>
            <a:off x="4416425" y="3438525"/>
            <a:ext cx="1008063" cy="576263"/>
            <a:chOff x="4332" y="981"/>
            <a:chExt cx="453" cy="363"/>
          </a:xfrm>
        </p:grpSpPr>
        <p:sp>
          <p:nvSpPr>
            <p:cNvPr id="699445" name="Line 53"/>
            <p:cNvSpPr>
              <a:spLocks noChangeShapeType="1"/>
            </p:cNvSpPr>
            <p:nvPr/>
          </p:nvSpPr>
          <p:spPr bwMode="auto">
            <a:xfrm flipV="1">
              <a:off x="478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46" name="Line 54"/>
            <p:cNvSpPr>
              <a:spLocks noChangeShapeType="1"/>
            </p:cNvSpPr>
            <p:nvPr/>
          </p:nvSpPr>
          <p:spPr bwMode="auto">
            <a:xfrm flipH="1">
              <a:off x="4332" y="981"/>
              <a:ext cx="45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9447" name="Line 55"/>
          <p:cNvSpPr>
            <a:spLocks noChangeShapeType="1"/>
          </p:cNvSpPr>
          <p:nvPr/>
        </p:nvSpPr>
        <p:spPr bwMode="auto">
          <a:xfrm>
            <a:off x="4356100" y="5162550"/>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9448" name="Object 56"/>
          <p:cNvGraphicFramePr>
            <a:graphicFrameLocks noChangeAspect="1"/>
          </p:cNvGraphicFramePr>
          <p:nvPr/>
        </p:nvGraphicFramePr>
        <p:xfrm>
          <a:off x="3995738" y="5370513"/>
          <a:ext cx="781050" cy="527050"/>
        </p:xfrm>
        <a:graphic>
          <a:graphicData uri="http://schemas.openxmlformats.org/presentationml/2006/ole">
            <mc:AlternateContent xmlns:mc="http://schemas.openxmlformats.org/markup-compatibility/2006">
              <mc:Choice xmlns:v="urn:schemas-microsoft-com:vml" Requires="v">
                <p:oleObj spid="_x0000_s1781" name="Visio" r:id="rId41" imgW="781547" imgH="526376" progId="Visio.Drawing.11">
                  <p:embed/>
                </p:oleObj>
              </mc:Choice>
              <mc:Fallback>
                <p:oleObj name="Visio" r:id="rId41" imgW="781547" imgH="526376" progId="Visio.Drawing.11">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995738" y="5370513"/>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49" name="Object 57"/>
          <p:cNvGraphicFramePr>
            <a:graphicFrameLocks noChangeAspect="1"/>
          </p:cNvGraphicFramePr>
          <p:nvPr/>
        </p:nvGraphicFramePr>
        <p:xfrm>
          <a:off x="4102100" y="6134100"/>
          <a:ext cx="500063" cy="500063"/>
        </p:xfrm>
        <a:graphic>
          <a:graphicData uri="http://schemas.openxmlformats.org/presentationml/2006/ole">
            <mc:AlternateContent xmlns:mc="http://schemas.openxmlformats.org/markup-compatibility/2006">
              <mc:Choice xmlns:v="urn:schemas-microsoft-com:vml" Requires="v">
                <p:oleObj spid="_x0000_s1782" name="Visio" r:id="rId43" imgW="499636" imgH="499660" progId="Visio.Drawing.11">
                  <p:embed/>
                </p:oleObj>
              </mc:Choice>
              <mc:Fallback>
                <p:oleObj name="Visio" r:id="rId43" imgW="499636" imgH="499660" progId="Visio.Drawing.11">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102100" y="6134100"/>
                        <a:ext cx="50006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9450" name="Line 58"/>
          <p:cNvSpPr>
            <a:spLocks noChangeShapeType="1"/>
          </p:cNvSpPr>
          <p:nvPr/>
        </p:nvSpPr>
        <p:spPr bwMode="auto">
          <a:xfrm>
            <a:off x="4356100" y="5848350"/>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9451" name="Object 59"/>
          <p:cNvGraphicFramePr>
            <a:graphicFrameLocks noChangeAspect="1"/>
          </p:cNvGraphicFramePr>
          <p:nvPr/>
        </p:nvGraphicFramePr>
        <p:xfrm>
          <a:off x="2844800" y="5416550"/>
          <a:ext cx="781050" cy="481013"/>
        </p:xfrm>
        <a:graphic>
          <a:graphicData uri="http://schemas.openxmlformats.org/presentationml/2006/ole">
            <mc:AlternateContent xmlns:mc="http://schemas.openxmlformats.org/markup-compatibility/2006">
              <mc:Choice xmlns:v="urn:schemas-microsoft-com:vml" Requires="v">
                <p:oleObj spid="_x0000_s1783" name="Visio" r:id="rId45" imgW="781547" imgH="481531" progId="Visio.Drawing.11">
                  <p:embed/>
                </p:oleObj>
              </mc:Choice>
              <mc:Fallback>
                <p:oleObj name="Visio" r:id="rId45" imgW="781547" imgH="481531" progId="Visio.Drawing.11">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844800" y="5416550"/>
                        <a:ext cx="7810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9452" name="Object 60"/>
          <p:cNvGraphicFramePr>
            <a:graphicFrameLocks noChangeAspect="1"/>
          </p:cNvGraphicFramePr>
          <p:nvPr/>
        </p:nvGraphicFramePr>
        <p:xfrm>
          <a:off x="5076825" y="5345113"/>
          <a:ext cx="781050" cy="527050"/>
        </p:xfrm>
        <a:graphic>
          <a:graphicData uri="http://schemas.openxmlformats.org/presentationml/2006/ole">
            <mc:AlternateContent xmlns:mc="http://schemas.openxmlformats.org/markup-compatibility/2006">
              <mc:Choice xmlns:v="urn:schemas-microsoft-com:vml" Requires="v">
                <p:oleObj spid="_x0000_s1784" name="Visio" r:id="rId47" imgW="781547" imgH="526376" progId="Visio.Drawing.11">
                  <p:embed/>
                </p:oleObj>
              </mc:Choice>
              <mc:Fallback>
                <p:oleObj name="Visio" r:id="rId47" imgW="781547" imgH="526376" progId="Visio.Drawing.11">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076825" y="5345113"/>
                        <a:ext cx="7810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99453" name="Group 61"/>
          <p:cNvGrpSpPr>
            <a:grpSpLocks/>
          </p:cNvGrpSpPr>
          <p:nvPr/>
        </p:nvGrpSpPr>
        <p:grpSpPr bwMode="auto">
          <a:xfrm>
            <a:off x="4572000" y="5056188"/>
            <a:ext cx="863600" cy="360362"/>
            <a:chOff x="4332" y="981"/>
            <a:chExt cx="453" cy="363"/>
          </a:xfrm>
        </p:grpSpPr>
        <p:sp>
          <p:nvSpPr>
            <p:cNvPr id="699454" name="Line 62"/>
            <p:cNvSpPr>
              <a:spLocks noChangeShapeType="1"/>
            </p:cNvSpPr>
            <p:nvPr/>
          </p:nvSpPr>
          <p:spPr bwMode="auto">
            <a:xfrm flipV="1">
              <a:off x="4785" y="981"/>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55" name="Line 63"/>
            <p:cNvSpPr>
              <a:spLocks noChangeShapeType="1"/>
            </p:cNvSpPr>
            <p:nvPr/>
          </p:nvSpPr>
          <p:spPr bwMode="auto">
            <a:xfrm flipH="1">
              <a:off x="4332" y="981"/>
              <a:ext cx="45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9456" name="Group 64"/>
          <p:cNvGrpSpPr>
            <a:grpSpLocks/>
          </p:cNvGrpSpPr>
          <p:nvPr/>
        </p:nvGrpSpPr>
        <p:grpSpPr bwMode="auto">
          <a:xfrm>
            <a:off x="3203575" y="5056188"/>
            <a:ext cx="936625" cy="360362"/>
            <a:chOff x="3424" y="3475"/>
            <a:chExt cx="590" cy="227"/>
          </a:xfrm>
        </p:grpSpPr>
        <p:sp>
          <p:nvSpPr>
            <p:cNvPr id="699457" name="Line 65"/>
            <p:cNvSpPr>
              <a:spLocks noChangeShapeType="1"/>
            </p:cNvSpPr>
            <p:nvPr/>
          </p:nvSpPr>
          <p:spPr bwMode="auto">
            <a:xfrm flipH="1">
              <a:off x="3424" y="3475"/>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58" name="Line 66"/>
            <p:cNvSpPr>
              <a:spLocks noChangeShapeType="1"/>
            </p:cNvSpPr>
            <p:nvPr/>
          </p:nvSpPr>
          <p:spPr bwMode="auto">
            <a:xfrm>
              <a:off x="3424" y="3475"/>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9459" name="Group 67"/>
          <p:cNvGrpSpPr>
            <a:grpSpLocks/>
          </p:cNvGrpSpPr>
          <p:nvPr/>
        </p:nvGrpSpPr>
        <p:grpSpPr bwMode="auto">
          <a:xfrm>
            <a:off x="3203575" y="5848350"/>
            <a:ext cx="936625" cy="549275"/>
            <a:chOff x="3379" y="1525"/>
            <a:chExt cx="635" cy="363"/>
          </a:xfrm>
        </p:grpSpPr>
        <p:sp>
          <p:nvSpPr>
            <p:cNvPr id="699460" name="Line 68"/>
            <p:cNvSpPr>
              <a:spLocks noChangeShapeType="1"/>
            </p:cNvSpPr>
            <p:nvPr/>
          </p:nvSpPr>
          <p:spPr bwMode="auto">
            <a:xfrm>
              <a:off x="3379" y="1525"/>
              <a:ext cx="0"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61" name="Line 69"/>
            <p:cNvSpPr>
              <a:spLocks noChangeShapeType="1"/>
            </p:cNvSpPr>
            <p:nvPr/>
          </p:nvSpPr>
          <p:spPr bwMode="auto">
            <a:xfrm>
              <a:off x="3379" y="1888"/>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9462" name="Group 70"/>
          <p:cNvGrpSpPr>
            <a:grpSpLocks/>
          </p:cNvGrpSpPr>
          <p:nvPr/>
        </p:nvGrpSpPr>
        <p:grpSpPr bwMode="auto">
          <a:xfrm>
            <a:off x="4645025" y="5776913"/>
            <a:ext cx="790575" cy="620712"/>
            <a:chOff x="4332" y="1570"/>
            <a:chExt cx="453" cy="272"/>
          </a:xfrm>
        </p:grpSpPr>
        <p:sp>
          <p:nvSpPr>
            <p:cNvPr id="699463" name="Line 71"/>
            <p:cNvSpPr>
              <a:spLocks noChangeShapeType="1"/>
            </p:cNvSpPr>
            <p:nvPr/>
          </p:nvSpPr>
          <p:spPr bwMode="auto">
            <a:xfrm>
              <a:off x="4332" y="1842"/>
              <a:ext cx="4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9464" name="Line 72"/>
            <p:cNvSpPr>
              <a:spLocks noChangeShapeType="1"/>
            </p:cNvSpPr>
            <p:nvPr/>
          </p:nvSpPr>
          <p:spPr bwMode="auto">
            <a:xfrm flipV="1">
              <a:off x="4785" y="1570"/>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99465" name="Line 73"/>
          <p:cNvSpPr>
            <a:spLocks noChangeShapeType="1"/>
          </p:cNvSpPr>
          <p:nvPr/>
        </p:nvSpPr>
        <p:spPr bwMode="auto">
          <a:xfrm flipV="1">
            <a:off x="3132138" y="3429000"/>
            <a:ext cx="0" cy="576263"/>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66" name="Line 74"/>
          <p:cNvSpPr>
            <a:spLocks noChangeShapeType="1"/>
          </p:cNvSpPr>
          <p:nvPr/>
        </p:nvSpPr>
        <p:spPr bwMode="auto">
          <a:xfrm>
            <a:off x="3132138" y="3429000"/>
            <a:ext cx="1079500" cy="0"/>
          </a:xfrm>
          <a:prstGeom prst="line">
            <a:avLst/>
          </a:prstGeom>
          <a:noFill/>
          <a:ln w="952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67" name="Line 75"/>
          <p:cNvSpPr>
            <a:spLocks noChangeShapeType="1"/>
          </p:cNvSpPr>
          <p:nvPr/>
        </p:nvSpPr>
        <p:spPr bwMode="auto">
          <a:xfrm>
            <a:off x="3276600" y="2636838"/>
            <a:ext cx="0" cy="504825"/>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68" name="Line 76"/>
          <p:cNvSpPr>
            <a:spLocks noChangeShapeType="1"/>
          </p:cNvSpPr>
          <p:nvPr/>
        </p:nvSpPr>
        <p:spPr bwMode="auto">
          <a:xfrm>
            <a:off x="3276600" y="3141663"/>
            <a:ext cx="863600" cy="0"/>
          </a:xfrm>
          <a:prstGeom prst="line">
            <a:avLst/>
          </a:prstGeom>
          <a:noFill/>
          <a:ln w="952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69" name="Line 77"/>
          <p:cNvSpPr>
            <a:spLocks noChangeShapeType="1"/>
          </p:cNvSpPr>
          <p:nvPr/>
        </p:nvSpPr>
        <p:spPr bwMode="auto">
          <a:xfrm flipH="1">
            <a:off x="2916238" y="3284538"/>
            <a:ext cx="1223962" cy="0"/>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70" name="Line 78"/>
          <p:cNvSpPr>
            <a:spLocks noChangeShapeType="1"/>
          </p:cNvSpPr>
          <p:nvPr/>
        </p:nvSpPr>
        <p:spPr bwMode="auto">
          <a:xfrm flipV="1">
            <a:off x="2916238" y="2781300"/>
            <a:ext cx="0" cy="503238"/>
          </a:xfrm>
          <a:prstGeom prst="line">
            <a:avLst/>
          </a:prstGeom>
          <a:noFill/>
          <a:ln w="952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71" name="Line 79"/>
          <p:cNvSpPr>
            <a:spLocks noChangeShapeType="1"/>
          </p:cNvSpPr>
          <p:nvPr/>
        </p:nvSpPr>
        <p:spPr bwMode="auto">
          <a:xfrm flipV="1">
            <a:off x="4572000" y="3284538"/>
            <a:ext cx="936625" cy="0"/>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72" name="Line 80"/>
          <p:cNvSpPr>
            <a:spLocks noChangeShapeType="1"/>
          </p:cNvSpPr>
          <p:nvPr/>
        </p:nvSpPr>
        <p:spPr bwMode="auto">
          <a:xfrm flipV="1">
            <a:off x="5508625" y="2636838"/>
            <a:ext cx="0" cy="647700"/>
          </a:xfrm>
          <a:prstGeom prst="line">
            <a:avLst/>
          </a:prstGeom>
          <a:noFill/>
          <a:ln w="952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73" name="Line 81"/>
          <p:cNvSpPr>
            <a:spLocks noChangeShapeType="1"/>
          </p:cNvSpPr>
          <p:nvPr/>
        </p:nvSpPr>
        <p:spPr bwMode="auto">
          <a:xfrm>
            <a:off x="5148263" y="2708275"/>
            <a:ext cx="0" cy="433388"/>
          </a:xfrm>
          <a:prstGeom prst="line">
            <a:avLst/>
          </a:prstGeom>
          <a:noFill/>
          <a:ln w="9525">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9474" name="Line 82"/>
          <p:cNvSpPr>
            <a:spLocks noChangeShapeType="1"/>
          </p:cNvSpPr>
          <p:nvPr/>
        </p:nvSpPr>
        <p:spPr bwMode="auto">
          <a:xfrm flipH="1">
            <a:off x="4572000" y="3141663"/>
            <a:ext cx="576263" cy="0"/>
          </a:xfrm>
          <a:prstGeom prst="line">
            <a:avLst/>
          </a:prstGeom>
          <a:noFill/>
          <a:ln w="9525">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321366736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灯片编号占位符 3"/>
          <p:cNvSpPr>
            <a:spLocks noGrp="1"/>
          </p:cNvSpPr>
          <p:nvPr>
            <p:ph type="sldNum" sz="quarter" idx="4294967295"/>
          </p:nvPr>
        </p:nvSpPr>
        <p:spPr>
          <a:xfrm>
            <a:off x="7164388" y="6500813"/>
            <a:ext cx="1905000" cy="457200"/>
          </a:xfrm>
          <a:prstGeom prst="rect">
            <a:avLst/>
          </a:prstGeom>
        </p:spPr>
        <p:txBody>
          <a:bodyPr/>
          <a:lstStyle/>
          <a:p>
            <a:fld id="{26CCFCD2-D036-46A0-A8CF-5DE52316303B}" type="slidenum">
              <a:rPr lang="en-US" altLang="zh-CN"/>
              <a:pPr/>
              <a:t>125</a:t>
            </a:fld>
            <a:endParaRPr lang="en-US" altLang="zh-CN" dirty="0"/>
          </a:p>
        </p:txBody>
      </p:sp>
      <p:sp>
        <p:nvSpPr>
          <p:cNvPr id="700418" name="Line 2"/>
          <p:cNvSpPr>
            <a:spLocks noChangeShapeType="1"/>
          </p:cNvSpPr>
          <p:nvPr/>
        </p:nvSpPr>
        <p:spPr bwMode="auto">
          <a:xfrm>
            <a:off x="2700338" y="13414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19" name="Oval 3"/>
          <p:cNvSpPr>
            <a:spLocks noChangeArrowheads="1"/>
          </p:cNvSpPr>
          <p:nvPr/>
        </p:nvSpPr>
        <p:spPr bwMode="auto">
          <a:xfrm>
            <a:off x="2413000" y="909638"/>
            <a:ext cx="865188" cy="4318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车间</a:t>
            </a:r>
          </a:p>
        </p:txBody>
      </p:sp>
      <p:sp>
        <p:nvSpPr>
          <p:cNvPr id="700420" name="Text Box 4"/>
          <p:cNvSpPr txBox="1">
            <a:spLocks noChangeArrowheads="1"/>
          </p:cNvSpPr>
          <p:nvPr/>
        </p:nvSpPr>
        <p:spPr bwMode="auto">
          <a:xfrm>
            <a:off x="1765300" y="1485900"/>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领料单</a:t>
            </a:r>
          </a:p>
        </p:txBody>
      </p:sp>
      <p:sp>
        <p:nvSpPr>
          <p:cNvPr id="700421" name="Rectangle 5"/>
          <p:cNvSpPr>
            <a:spLocks noChangeArrowheads="1"/>
          </p:cNvSpPr>
          <p:nvPr/>
        </p:nvSpPr>
        <p:spPr bwMode="auto">
          <a:xfrm>
            <a:off x="2341563" y="1917700"/>
            <a:ext cx="1009650"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审核处理</a:t>
            </a:r>
          </a:p>
        </p:txBody>
      </p:sp>
      <p:sp>
        <p:nvSpPr>
          <p:cNvPr id="700422" name="AutoShape 6"/>
          <p:cNvSpPr>
            <a:spLocks noChangeArrowheads="1"/>
          </p:cNvSpPr>
          <p:nvPr/>
        </p:nvSpPr>
        <p:spPr bwMode="auto">
          <a:xfrm>
            <a:off x="4357688" y="1341438"/>
            <a:ext cx="1152525" cy="4318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用料计划</a:t>
            </a:r>
          </a:p>
        </p:txBody>
      </p:sp>
      <p:sp>
        <p:nvSpPr>
          <p:cNvPr id="700423" name="Line 7"/>
          <p:cNvSpPr>
            <a:spLocks noChangeShapeType="1"/>
          </p:cNvSpPr>
          <p:nvPr/>
        </p:nvSpPr>
        <p:spPr bwMode="auto">
          <a:xfrm>
            <a:off x="4932363" y="1774825"/>
            <a:ext cx="0" cy="3587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24" name="Line 8"/>
          <p:cNvSpPr>
            <a:spLocks noChangeShapeType="1"/>
          </p:cNvSpPr>
          <p:nvPr/>
        </p:nvSpPr>
        <p:spPr bwMode="auto">
          <a:xfrm flipH="1" flipV="1">
            <a:off x="3349625" y="2133600"/>
            <a:ext cx="15827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25" name="Text Box 9"/>
          <p:cNvSpPr txBox="1">
            <a:spLocks noChangeArrowheads="1"/>
          </p:cNvSpPr>
          <p:nvPr/>
        </p:nvSpPr>
        <p:spPr bwMode="auto">
          <a:xfrm>
            <a:off x="3636963" y="2133600"/>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计划数据</a:t>
            </a:r>
          </a:p>
        </p:txBody>
      </p:sp>
      <p:sp>
        <p:nvSpPr>
          <p:cNvPr id="700426" name="Line 10"/>
          <p:cNvSpPr>
            <a:spLocks noChangeShapeType="1"/>
          </p:cNvSpPr>
          <p:nvPr/>
        </p:nvSpPr>
        <p:spPr bwMode="auto">
          <a:xfrm flipV="1">
            <a:off x="2989263" y="1341438"/>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27" name="Text Box 11"/>
          <p:cNvSpPr txBox="1">
            <a:spLocks noChangeArrowheads="1"/>
          </p:cNvSpPr>
          <p:nvPr/>
        </p:nvSpPr>
        <p:spPr bwMode="auto">
          <a:xfrm>
            <a:off x="2989263" y="1485900"/>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未批准领料单</a:t>
            </a:r>
          </a:p>
        </p:txBody>
      </p:sp>
      <p:sp>
        <p:nvSpPr>
          <p:cNvPr id="700428" name="Line 12"/>
          <p:cNvSpPr>
            <a:spLocks noChangeShapeType="1"/>
          </p:cNvSpPr>
          <p:nvPr/>
        </p:nvSpPr>
        <p:spPr bwMode="auto">
          <a:xfrm>
            <a:off x="2844800" y="2278063"/>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29" name="Text Box 13"/>
          <p:cNvSpPr txBox="1">
            <a:spLocks noChangeArrowheads="1"/>
          </p:cNvSpPr>
          <p:nvPr/>
        </p:nvSpPr>
        <p:spPr bwMode="auto">
          <a:xfrm>
            <a:off x="1765300" y="242252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已批准领料单</a:t>
            </a:r>
          </a:p>
        </p:txBody>
      </p:sp>
      <p:sp>
        <p:nvSpPr>
          <p:cNvPr id="700430" name="Rectangle 14"/>
          <p:cNvSpPr>
            <a:spLocks noChangeArrowheads="1"/>
          </p:cNvSpPr>
          <p:nvPr/>
        </p:nvSpPr>
        <p:spPr bwMode="auto">
          <a:xfrm>
            <a:off x="2341563" y="2925763"/>
            <a:ext cx="1009650" cy="3603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出库处理</a:t>
            </a:r>
          </a:p>
        </p:txBody>
      </p:sp>
      <p:sp>
        <p:nvSpPr>
          <p:cNvPr id="700431" name="AutoShape 15"/>
          <p:cNvSpPr>
            <a:spLocks noChangeArrowheads="1"/>
          </p:cNvSpPr>
          <p:nvPr/>
        </p:nvSpPr>
        <p:spPr bwMode="auto">
          <a:xfrm>
            <a:off x="4356100" y="3575050"/>
            <a:ext cx="1152525" cy="4318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库存账</a:t>
            </a:r>
          </a:p>
        </p:txBody>
      </p:sp>
      <p:sp>
        <p:nvSpPr>
          <p:cNvPr id="700432" name="AutoShape 16"/>
          <p:cNvSpPr>
            <a:spLocks noChangeArrowheads="1"/>
          </p:cNvSpPr>
          <p:nvPr/>
        </p:nvSpPr>
        <p:spPr bwMode="auto">
          <a:xfrm>
            <a:off x="4357688" y="2854325"/>
            <a:ext cx="1152525" cy="4318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用料流水账</a:t>
            </a:r>
          </a:p>
        </p:txBody>
      </p:sp>
      <p:sp>
        <p:nvSpPr>
          <p:cNvPr id="700433" name="Text Box 17"/>
          <p:cNvSpPr txBox="1">
            <a:spLocks noChangeArrowheads="1"/>
          </p:cNvSpPr>
          <p:nvPr/>
        </p:nvSpPr>
        <p:spPr bwMode="auto">
          <a:xfrm>
            <a:off x="3203575" y="3430588"/>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库存数据</a:t>
            </a:r>
          </a:p>
        </p:txBody>
      </p:sp>
      <p:sp>
        <p:nvSpPr>
          <p:cNvPr id="700434" name="Line 18"/>
          <p:cNvSpPr>
            <a:spLocks noChangeShapeType="1"/>
          </p:cNvSpPr>
          <p:nvPr/>
        </p:nvSpPr>
        <p:spPr bwMode="auto">
          <a:xfrm flipH="1">
            <a:off x="1476375" y="3141663"/>
            <a:ext cx="8651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35" name="Line 19"/>
          <p:cNvSpPr>
            <a:spLocks noChangeShapeType="1"/>
          </p:cNvSpPr>
          <p:nvPr/>
        </p:nvSpPr>
        <p:spPr bwMode="auto">
          <a:xfrm flipV="1">
            <a:off x="1476375" y="1125538"/>
            <a:ext cx="0" cy="2016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36" name="Line 20"/>
          <p:cNvSpPr>
            <a:spLocks noChangeShapeType="1"/>
          </p:cNvSpPr>
          <p:nvPr/>
        </p:nvSpPr>
        <p:spPr bwMode="auto">
          <a:xfrm>
            <a:off x="1476375" y="1125538"/>
            <a:ext cx="9350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37" name="Text Box 21"/>
          <p:cNvSpPr txBox="1">
            <a:spLocks noChangeArrowheads="1"/>
          </p:cNvSpPr>
          <p:nvPr/>
        </p:nvSpPr>
        <p:spPr bwMode="auto">
          <a:xfrm>
            <a:off x="1331913" y="766763"/>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领料通知单</a:t>
            </a:r>
          </a:p>
        </p:txBody>
      </p:sp>
      <p:sp>
        <p:nvSpPr>
          <p:cNvPr id="700438" name="Line 22"/>
          <p:cNvSpPr>
            <a:spLocks noChangeShapeType="1"/>
          </p:cNvSpPr>
          <p:nvPr/>
        </p:nvSpPr>
        <p:spPr bwMode="auto">
          <a:xfrm flipV="1">
            <a:off x="2844800" y="3862388"/>
            <a:ext cx="15113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39" name="Text Box 23"/>
          <p:cNvSpPr txBox="1">
            <a:spLocks noChangeArrowheads="1"/>
          </p:cNvSpPr>
          <p:nvPr/>
        </p:nvSpPr>
        <p:spPr bwMode="auto">
          <a:xfrm>
            <a:off x="2989263" y="3935413"/>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出库数据</a:t>
            </a:r>
          </a:p>
        </p:txBody>
      </p:sp>
      <p:sp>
        <p:nvSpPr>
          <p:cNvPr id="700440" name="Text Box 24"/>
          <p:cNvSpPr txBox="1">
            <a:spLocks noChangeArrowheads="1"/>
          </p:cNvSpPr>
          <p:nvPr/>
        </p:nvSpPr>
        <p:spPr bwMode="auto">
          <a:xfrm>
            <a:off x="3205163" y="2782888"/>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出库数据</a:t>
            </a:r>
          </a:p>
        </p:txBody>
      </p:sp>
      <p:sp>
        <p:nvSpPr>
          <p:cNvPr id="700441" name="Line 25"/>
          <p:cNvSpPr>
            <a:spLocks noChangeShapeType="1"/>
          </p:cNvSpPr>
          <p:nvPr/>
        </p:nvSpPr>
        <p:spPr bwMode="auto">
          <a:xfrm>
            <a:off x="3349625" y="3070225"/>
            <a:ext cx="10080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42" name="Line 26"/>
          <p:cNvSpPr>
            <a:spLocks noChangeShapeType="1"/>
          </p:cNvSpPr>
          <p:nvPr/>
        </p:nvSpPr>
        <p:spPr bwMode="auto">
          <a:xfrm flipH="1">
            <a:off x="3203575" y="3719513"/>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43" name="Line 27"/>
          <p:cNvSpPr>
            <a:spLocks noChangeShapeType="1"/>
          </p:cNvSpPr>
          <p:nvPr/>
        </p:nvSpPr>
        <p:spPr bwMode="auto">
          <a:xfrm flipV="1">
            <a:off x="3203575" y="3286125"/>
            <a:ext cx="1588" cy="433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44" name="Line 28"/>
          <p:cNvSpPr>
            <a:spLocks noChangeShapeType="1"/>
          </p:cNvSpPr>
          <p:nvPr/>
        </p:nvSpPr>
        <p:spPr bwMode="auto">
          <a:xfrm>
            <a:off x="2844800" y="328612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45" name="Rectangle 29"/>
          <p:cNvSpPr>
            <a:spLocks noChangeArrowheads="1"/>
          </p:cNvSpPr>
          <p:nvPr/>
        </p:nvSpPr>
        <p:spPr bwMode="auto">
          <a:xfrm>
            <a:off x="6877050" y="3141663"/>
            <a:ext cx="1009650" cy="4318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统计处理</a:t>
            </a:r>
          </a:p>
        </p:txBody>
      </p:sp>
      <p:sp>
        <p:nvSpPr>
          <p:cNvPr id="700446" name="Text Box 30"/>
          <p:cNvSpPr txBox="1">
            <a:spLocks noChangeArrowheads="1"/>
          </p:cNvSpPr>
          <p:nvPr/>
        </p:nvSpPr>
        <p:spPr bwMode="auto">
          <a:xfrm>
            <a:off x="5508625" y="350202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库存数据</a:t>
            </a:r>
          </a:p>
        </p:txBody>
      </p:sp>
      <p:sp>
        <p:nvSpPr>
          <p:cNvPr id="700447" name="Text Box 31"/>
          <p:cNvSpPr txBox="1">
            <a:spLocks noChangeArrowheads="1"/>
          </p:cNvSpPr>
          <p:nvPr/>
        </p:nvSpPr>
        <p:spPr bwMode="auto">
          <a:xfrm>
            <a:off x="5508625" y="2782888"/>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流水账数据</a:t>
            </a:r>
          </a:p>
        </p:txBody>
      </p:sp>
      <p:sp>
        <p:nvSpPr>
          <p:cNvPr id="700448" name="Oval 32"/>
          <p:cNvSpPr>
            <a:spLocks noChangeArrowheads="1"/>
          </p:cNvSpPr>
          <p:nvPr/>
        </p:nvSpPr>
        <p:spPr bwMode="auto">
          <a:xfrm>
            <a:off x="6948488" y="1271588"/>
            <a:ext cx="865187" cy="4318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有关部门</a:t>
            </a:r>
          </a:p>
        </p:txBody>
      </p:sp>
      <p:sp>
        <p:nvSpPr>
          <p:cNvPr id="700449" name="Line 33"/>
          <p:cNvSpPr>
            <a:spLocks noChangeShapeType="1"/>
          </p:cNvSpPr>
          <p:nvPr/>
        </p:nvSpPr>
        <p:spPr bwMode="auto">
          <a:xfrm flipH="1" flipV="1">
            <a:off x="7380288" y="1703388"/>
            <a:ext cx="1587" cy="14382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50" name="Text Box 34"/>
          <p:cNvSpPr txBox="1">
            <a:spLocks noChangeArrowheads="1"/>
          </p:cNvSpPr>
          <p:nvPr/>
        </p:nvSpPr>
        <p:spPr bwMode="auto">
          <a:xfrm>
            <a:off x="7235825" y="1917700"/>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库存报表</a:t>
            </a:r>
          </a:p>
        </p:txBody>
      </p:sp>
      <p:sp>
        <p:nvSpPr>
          <p:cNvPr id="700451" name="Line 35"/>
          <p:cNvSpPr>
            <a:spLocks noChangeShapeType="1"/>
          </p:cNvSpPr>
          <p:nvPr/>
        </p:nvSpPr>
        <p:spPr bwMode="auto">
          <a:xfrm flipH="1">
            <a:off x="2555875" y="3286125"/>
            <a:ext cx="1588" cy="13684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52" name="Rectangle 36"/>
          <p:cNvSpPr>
            <a:spLocks noChangeArrowheads="1"/>
          </p:cNvSpPr>
          <p:nvPr/>
        </p:nvSpPr>
        <p:spPr bwMode="auto">
          <a:xfrm>
            <a:off x="2052638" y="4654550"/>
            <a:ext cx="1009650"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采购处理</a:t>
            </a:r>
          </a:p>
        </p:txBody>
      </p:sp>
      <p:sp>
        <p:nvSpPr>
          <p:cNvPr id="700453" name="Text Box 37"/>
          <p:cNvSpPr txBox="1">
            <a:spLocks noChangeArrowheads="1"/>
          </p:cNvSpPr>
          <p:nvPr/>
        </p:nvSpPr>
        <p:spPr bwMode="auto">
          <a:xfrm>
            <a:off x="1403350" y="3719513"/>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缺料通知单</a:t>
            </a:r>
          </a:p>
        </p:txBody>
      </p:sp>
      <p:sp>
        <p:nvSpPr>
          <p:cNvPr id="700454" name="AutoShape 38"/>
          <p:cNvSpPr>
            <a:spLocks noChangeArrowheads="1"/>
          </p:cNvSpPr>
          <p:nvPr/>
        </p:nvSpPr>
        <p:spPr bwMode="auto">
          <a:xfrm>
            <a:off x="4356100" y="4583113"/>
            <a:ext cx="1152525" cy="431800"/>
          </a:xfrm>
          <a:prstGeom prst="bevel">
            <a:avLst>
              <a:gd name="adj" fmla="val 125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订货合同</a:t>
            </a:r>
          </a:p>
        </p:txBody>
      </p:sp>
      <p:sp>
        <p:nvSpPr>
          <p:cNvPr id="700455" name="Line 39"/>
          <p:cNvSpPr>
            <a:spLocks noChangeShapeType="1"/>
          </p:cNvSpPr>
          <p:nvPr/>
        </p:nvSpPr>
        <p:spPr bwMode="auto">
          <a:xfrm flipH="1">
            <a:off x="3060700" y="4799013"/>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56" name="Text Box 40"/>
          <p:cNvSpPr txBox="1">
            <a:spLocks noChangeArrowheads="1"/>
          </p:cNvSpPr>
          <p:nvPr/>
        </p:nvSpPr>
        <p:spPr bwMode="auto">
          <a:xfrm>
            <a:off x="3060700" y="4510088"/>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订货数据</a:t>
            </a:r>
          </a:p>
        </p:txBody>
      </p:sp>
      <p:sp>
        <p:nvSpPr>
          <p:cNvPr id="700457" name="Line 41"/>
          <p:cNvSpPr>
            <a:spLocks noChangeShapeType="1"/>
          </p:cNvSpPr>
          <p:nvPr/>
        </p:nvSpPr>
        <p:spPr bwMode="auto">
          <a:xfrm>
            <a:off x="2411413" y="5014913"/>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58" name="Line 42"/>
          <p:cNvSpPr>
            <a:spLocks noChangeShapeType="1"/>
          </p:cNvSpPr>
          <p:nvPr/>
        </p:nvSpPr>
        <p:spPr bwMode="auto">
          <a:xfrm>
            <a:off x="2628900" y="5014913"/>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59" name="Oval 43"/>
          <p:cNvSpPr>
            <a:spLocks noChangeArrowheads="1"/>
          </p:cNvSpPr>
          <p:nvPr/>
        </p:nvSpPr>
        <p:spPr bwMode="auto">
          <a:xfrm>
            <a:off x="2052638" y="5591175"/>
            <a:ext cx="865187" cy="4318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供货单位</a:t>
            </a:r>
          </a:p>
        </p:txBody>
      </p:sp>
      <p:sp>
        <p:nvSpPr>
          <p:cNvPr id="700460" name="Text Box 44"/>
          <p:cNvSpPr txBox="1">
            <a:spLocks noChangeArrowheads="1"/>
          </p:cNvSpPr>
          <p:nvPr/>
        </p:nvSpPr>
        <p:spPr bwMode="auto">
          <a:xfrm>
            <a:off x="1403350" y="51593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催货单</a:t>
            </a:r>
          </a:p>
        </p:txBody>
      </p:sp>
      <p:sp>
        <p:nvSpPr>
          <p:cNvPr id="700461" name="Text Box 45"/>
          <p:cNvSpPr txBox="1">
            <a:spLocks noChangeArrowheads="1"/>
          </p:cNvSpPr>
          <p:nvPr/>
        </p:nvSpPr>
        <p:spPr bwMode="auto">
          <a:xfrm>
            <a:off x="2555875" y="51593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补充订货单</a:t>
            </a:r>
          </a:p>
        </p:txBody>
      </p:sp>
      <p:sp>
        <p:nvSpPr>
          <p:cNvPr id="700462" name="Rectangle 46"/>
          <p:cNvSpPr>
            <a:spLocks noChangeArrowheads="1"/>
          </p:cNvSpPr>
          <p:nvPr/>
        </p:nvSpPr>
        <p:spPr bwMode="auto">
          <a:xfrm>
            <a:off x="4429125" y="5591175"/>
            <a:ext cx="1009650"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收货处理</a:t>
            </a:r>
          </a:p>
        </p:txBody>
      </p:sp>
      <p:sp>
        <p:nvSpPr>
          <p:cNvPr id="700463" name="Line 47"/>
          <p:cNvSpPr>
            <a:spLocks noChangeShapeType="1"/>
          </p:cNvSpPr>
          <p:nvPr/>
        </p:nvSpPr>
        <p:spPr bwMode="auto">
          <a:xfrm>
            <a:off x="2916238" y="5807075"/>
            <a:ext cx="15128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64" name="Text Box 48"/>
          <p:cNvSpPr txBox="1">
            <a:spLocks noChangeArrowheads="1"/>
          </p:cNvSpPr>
          <p:nvPr/>
        </p:nvSpPr>
        <p:spPr bwMode="auto">
          <a:xfrm>
            <a:off x="2987675" y="58070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提货通知单</a:t>
            </a:r>
          </a:p>
        </p:txBody>
      </p:sp>
      <p:sp>
        <p:nvSpPr>
          <p:cNvPr id="700465" name="Rectangle 49"/>
          <p:cNvSpPr>
            <a:spLocks noChangeArrowheads="1"/>
          </p:cNvSpPr>
          <p:nvPr/>
        </p:nvSpPr>
        <p:spPr bwMode="auto">
          <a:xfrm>
            <a:off x="6877050" y="4583113"/>
            <a:ext cx="1009650" cy="3603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200"/>
              <a:t>入库处理</a:t>
            </a:r>
          </a:p>
        </p:txBody>
      </p:sp>
      <p:sp>
        <p:nvSpPr>
          <p:cNvPr id="700466" name="Line 50"/>
          <p:cNvSpPr>
            <a:spLocks noChangeShapeType="1"/>
          </p:cNvSpPr>
          <p:nvPr/>
        </p:nvSpPr>
        <p:spPr bwMode="auto">
          <a:xfrm>
            <a:off x="5437188" y="5807075"/>
            <a:ext cx="19446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67" name="Line 51"/>
          <p:cNvSpPr>
            <a:spLocks noChangeShapeType="1"/>
          </p:cNvSpPr>
          <p:nvPr/>
        </p:nvSpPr>
        <p:spPr bwMode="auto">
          <a:xfrm flipV="1">
            <a:off x="7380288" y="4943475"/>
            <a:ext cx="0" cy="86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68" name="Text Box 52"/>
          <p:cNvSpPr txBox="1">
            <a:spLocks noChangeArrowheads="1"/>
          </p:cNvSpPr>
          <p:nvPr/>
        </p:nvSpPr>
        <p:spPr bwMode="auto">
          <a:xfrm>
            <a:off x="5795963" y="58070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入库单</a:t>
            </a:r>
          </a:p>
        </p:txBody>
      </p:sp>
      <p:sp>
        <p:nvSpPr>
          <p:cNvPr id="700469" name="Line 53"/>
          <p:cNvSpPr>
            <a:spLocks noChangeShapeType="1"/>
          </p:cNvSpPr>
          <p:nvPr/>
        </p:nvSpPr>
        <p:spPr bwMode="auto">
          <a:xfrm>
            <a:off x="5508625" y="4799013"/>
            <a:ext cx="13684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0" name="Text Box 54"/>
          <p:cNvSpPr txBox="1">
            <a:spLocks noChangeArrowheads="1"/>
          </p:cNvSpPr>
          <p:nvPr/>
        </p:nvSpPr>
        <p:spPr bwMode="auto">
          <a:xfrm>
            <a:off x="5508625" y="4511675"/>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订货数据</a:t>
            </a:r>
          </a:p>
        </p:txBody>
      </p:sp>
      <p:sp>
        <p:nvSpPr>
          <p:cNvPr id="700471" name="Line 55"/>
          <p:cNvSpPr>
            <a:spLocks noChangeShapeType="1"/>
          </p:cNvSpPr>
          <p:nvPr/>
        </p:nvSpPr>
        <p:spPr bwMode="auto">
          <a:xfrm flipV="1">
            <a:off x="7380288" y="4294188"/>
            <a:ext cx="1587"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2" name="Line 56"/>
          <p:cNvSpPr>
            <a:spLocks noChangeShapeType="1"/>
          </p:cNvSpPr>
          <p:nvPr/>
        </p:nvSpPr>
        <p:spPr bwMode="auto">
          <a:xfrm flipH="1">
            <a:off x="4932363" y="4294188"/>
            <a:ext cx="2447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3" name="Line 57"/>
          <p:cNvSpPr>
            <a:spLocks noChangeShapeType="1"/>
          </p:cNvSpPr>
          <p:nvPr/>
        </p:nvSpPr>
        <p:spPr bwMode="auto">
          <a:xfrm flipV="1">
            <a:off x="4932363" y="4006850"/>
            <a:ext cx="0" cy="2873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4" name="Text Box 58"/>
          <p:cNvSpPr txBox="1">
            <a:spLocks noChangeArrowheads="1"/>
          </p:cNvSpPr>
          <p:nvPr/>
        </p:nvSpPr>
        <p:spPr bwMode="auto">
          <a:xfrm>
            <a:off x="6084888" y="4006850"/>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latin typeface="宋体" pitchFamily="2" charset="-122"/>
              </a:rPr>
              <a:t>入库数据</a:t>
            </a:r>
          </a:p>
        </p:txBody>
      </p:sp>
      <p:sp>
        <p:nvSpPr>
          <p:cNvPr id="700475" name="Line 59"/>
          <p:cNvSpPr>
            <a:spLocks noChangeShapeType="1"/>
          </p:cNvSpPr>
          <p:nvPr/>
        </p:nvSpPr>
        <p:spPr bwMode="auto">
          <a:xfrm>
            <a:off x="5508625" y="3790950"/>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6" name="Line 60"/>
          <p:cNvSpPr>
            <a:spLocks noChangeShapeType="1"/>
          </p:cNvSpPr>
          <p:nvPr/>
        </p:nvSpPr>
        <p:spPr bwMode="auto">
          <a:xfrm flipV="1">
            <a:off x="6661150" y="3430588"/>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7" name="Line 61"/>
          <p:cNvSpPr>
            <a:spLocks noChangeShapeType="1"/>
          </p:cNvSpPr>
          <p:nvPr/>
        </p:nvSpPr>
        <p:spPr bwMode="auto">
          <a:xfrm>
            <a:off x="6661150" y="3430588"/>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8" name="Line 62"/>
          <p:cNvSpPr>
            <a:spLocks noChangeShapeType="1"/>
          </p:cNvSpPr>
          <p:nvPr/>
        </p:nvSpPr>
        <p:spPr bwMode="auto">
          <a:xfrm>
            <a:off x="5508625" y="3070225"/>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79" name="Line 63"/>
          <p:cNvSpPr>
            <a:spLocks noChangeShapeType="1"/>
          </p:cNvSpPr>
          <p:nvPr/>
        </p:nvSpPr>
        <p:spPr bwMode="auto">
          <a:xfrm>
            <a:off x="6661150" y="3070225"/>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80" name="Line 64"/>
          <p:cNvSpPr>
            <a:spLocks noChangeShapeType="1"/>
          </p:cNvSpPr>
          <p:nvPr/>
        </p:nvSpPr>
        <p:spPr bwMode="auto">
          <a:xfrm>
            <a:off x="6661150" y="328612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0481" name="Text Box 65"/>
          <p:cNvSpPr txBox="1">
            <a:spLocks noChangeArrowheads="1"/>
          </p:cNvSpPr>
          <p:nvPr/>
        </p:nvSpPr>
        <p:spPr bwMode="auto">
          <a:xfrm>
            <a:off x="2987675" y="6309320"/>
            <a:ext cx="3384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400" b="1" dirty="0" smtClean="0">
                <a:latin typeface="楷体_GB2312" pitchFamily="49" charset="-122"/>
                <a:ea typeface="楷体_GB2312" pitchFamily="49" charset="-122"/>
              </a:rPr>
              <a:t>某</a:t>
            </a:r>
            <a:r>
              <a:rPr lang="zh-CN" altLang="en-US" sz="1400" b="1" dirty="0">
                <a:latin typeface="楷体_GB2312" pitchFamily="49" charset="-122"/>
                <a:ea typeface="楷体_GB2312" pitchFamily="49" charset="-122"/>
              </a:rPr>
              <a:t>物资管理的数据流程图</a:t>
            </a:r>
            <a:r>
              <a:rPr lang="zh-CN" altLang="en-US" sz="1600" b="1" dirty="0"/>
              <a:t> </a:t>
            </a:r>
          </a:p>
        </p:txBody>
      </p:sp>
    </p:spTree>
    <p:extLst>
      <p:ext uri="{BB962C8B-B14F-4D97-AF65-F5344CB8AC3E}">
        <p14:creationId xmlns:p14="http://schemas.microsoft.com/office/powerpoint/2010/main" val="319363162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0419"/>
                                        </p:tgtEl>
                                        <p:attrNameLst>
                                          <p:attrName>style.visibility</p:attrName>
                                        </p:attrNameLst>
                                      </p:cBhvr>
                                      <p:to>
                                        <p:strVal val="visible"/>
                                      </p:to>
                                    </p:set>
                                    <p:animEffect transition="in" filter="dissolve">
                                      <p:cBhvr>
                                        <p:cTn id="7" dur="1000"/>
                                        <p:tgtEl>
                                          <p:spTgt spid="700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0418"/>
                                        </p:tgtEl>
                                        <p:attrNameLst>
                                          <p:attrName>style.visibility</p:attrName>
                                        </p:attrNameLst>
                                      </p:cBhvr>
                                      <p:to>
                                        <p:strVal val="visible"/>
                                      </p:to>
                                    </p:set>
                                    <p:animEffect transition="in" filter="dissolve">
                                      <p:cBhvr>
                                        <p:cTn id="12" dur="1000"/>
                                        <p:tgtEl>
                                          <p:spTgt spid="7004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00420"/>
                                        </p:tgtEl>
                                        <p:attrNameLst>
                                          <p:attrName>style.visibility</p:attrName>
                                        </p:attrNameLst>
                                      </p:cBhvr>
                                      <p:to>
                                        <p:strVal val="visible"/>
                                      </p:to>
                                    </p:set>
                                    <p:animEffect transition="in" filter="dissolve">
                                      <p:cBhvr>
                                        <p:cTn id="15" dur="1000"/>
                                        <p:tgtEl>
                                          <p:spTgt spid="70042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00421"/>
                                        </p:tgtEl>
                                        <p:attrNameLst>
                                          <p:attrName>style.visibility</p:attrName>
                                        </p:attrNameLst>
                                      </p:cBhvr>
                                      <p:to>
                                        <p:strVal val="visible"/>
                                      </p:to>
                                    </p:set>
                                    <p:animEffect transition="in" filter="dissolve">
                                      <p:cBhvr>
                                        <p:cTn id="20" dur="1000"/>
                                        <p:tgtEl>
                                          <p:spTgt spid="7004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00422"/>
                                        </p:tgtEl>
                                        <p:attrNameLst>
                                          <p:attrName>style.visibility</p:attrName>
                                        </p:attrNameLst>
                                      </p:cBhvr>
                                      <p:to>
                                        <p:strVal val="visible"/>
                                      </p:to>
                                    </p:set>
                                    <p:animEffect transition="in" filter="dissolve">
                                      <p:cBhvr>
                                        <p:cTn id="25" dur="1000"/>
                                        <p:tgtEl>
                                          <p:spTgt spid="70042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00423"/>
                                        </p:tgtEl>
                                        <p:attrNameLst>
                                          <p:attrName>style.visibility</p:attrName>
                                        </p:attrNameLst>
                                      </p:cBhvr>
                                      <p:to>
                                        <p:strVal val="visible"/>
                                      </p:to>
                                    </p:set>
                                    <p:animEffect transition="in" filter="dissolve">
                                      <p:cBhvr>
                                        <p:cTn id="30" dur="1000"/>
                                        <p:tgtEl>
                                          <p:spTgt spid="7004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00425"/>
                                        </p:tgtEl>
                                        <p:attrNameLst>
                                          <p:attrName>style.visibility</p:attrName>
                                        </p:attrNameLst>
                                      </p:cBhvr>
                                      <p:to>
                                        <p:strVal val="visible"/>
                                      </p:to>
                                    </p:set>
                                    <p:animEffect transition="in" filter="dissolve">
                                      <p:cBhvr>
                                        <p:cTn id="33" dur="1000"/>
                                        <p:tgtEl>
                                          <p:spTgt spid="70042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00424"/>
                                        </p:tgtEl>
                                        <p:attrNameLst>
                                          <p:attrName>style.visibility</p:attrName>
                                        </p:attrNameLst>
                                      </p:cBhvr>
                                      <p:to>
                                        <p:strVal val="visible"/>
                                      </p:to>
                                    </p:set>
                                    <p:animEffect transition="in" filter="dissolve">
                                      <p:cBhvr>
                                        <p:cTn id="36" dur="1000"/>
                                        <p:tgtEl>
                                          <p:spTgt spid="70042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00426"/>
                                        </p:tgtEl>
                                        <p:attrNameLst>
                                          <p:attrName>style.visibility</p:attrName>
                                        </p:attrNameLst>
                                      </p:cBhvr>
                                      <p:to>
                                        <p:strVal val="visible"/>
                                      </p:to>
                                    </p:set>
                                    <p:animEffect transition="in" filter="dissolve">
                                      <p:cBhvr>
                                        <p:cTn id="41" dur="1000"/>
                                        <p:tgtEl>
                                          <p:spTgt spid="70042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700427"/>
                                        </p:tgtEl>
                                        <p:attrNameLst>
                                          <p:attrName>style.visibility</p:attrName>
                                        </p:attrNameLst>
                                      </p:cBhvr>
                                      <p:to>
                                        <p:strVal val="visible"/>
                                      </p:to>
                                    </p:set>
                                    <p:animEffect transition="in" filter="dissolve">
                                      <p:cBhvr>
                                        <p:cTn id="44" dur="1000"/>
                                        <p:tgtEl>
                                          <p:spTgt spid="70042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00428"/>
                                        </p:tgtEl>
                                        <p:attrNameLst>
                                          <p:attrName>style.visibility</p:attrName>
                                        </p:attrNameLst>
                                      </p:cBhvr>
                                      <p:to>
                                        <p:strVal val="visible"/>
                                      </p:to>
                                    </p:set>
                                    <p:animEffect transition="in" filter="dissolve">
                                      <p:cBhvr>
                                        <p:cTn id="49" dur="1000"/>
                                        <p:tgtEl>
                                          <p:spTgt spid="70042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00429"/>
                                        </p:tgtEl>
                                        <p:attrNameLst>
                                          <p:attrName>style.visibility</p:attrName>
                                        </p:attrNameLst>
                                      </p:cBhvr>
                                      <p:to>
                                        <p:strVal val="visible"/>
                                      </p:to>
                                    </p:set>
                                    <p:animEffect transition="in" filter="dissolve">
                                      <p:cBhvr>
                                        <p:cTn id="52" dur="1000"/>
                                        <p:tgtEl>
                                          <p:spTgt spid="7004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00430"/>
                                        </p:tgtEl>
                                        <p:attrNameLst>
                                          <p:attrName>style.visibility</p:attrName>
                                        </p:attrNameLst>
                                      </p:cBhvr>
                                      <p:to>
                                        <p:strVal val="visible"/>
                                      </p:to>
                                    </p:set>
                                    <p:animEffect transition="in" filter="dissolve">
                                      <p:cBhvr>
                                        <p:cTn id="57" dur="500"/>
                                        <p:tgtEl>
                                          <p:spTgt spid="70043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00431"/>
                                        </p:tgtEl>
                                        <p:attrNameLst>
                                          <p:attrName>style.visibility</p:attrName>
                                        </p:attrNameLst>
                                      </p:cBhvr>
                                      <p:to>
                                        <p:strVal val="visible"/>
                                      </p:to>
                                    </p:set>
                                    <p:animEffect transition="in" filter="dissolve">
                                      <p:cBhvr>
                                        <p:cTn id="62" dur="1000"/>
                                        <p:tgtEl>
                                          <p:spTgt spid="70043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700442"/>
                                        </p:tgtEl>
                                        <p:attrNameLst>
                                          <p:attrName>style.visibility</p:attrName>
                                        </p:attrNameLst>
                                      </p:cBhvr>
                                      <p:to>
                                        <p:strVal val="visible"/>
                                      </p:to>
                                    </p:set>
                                    <p:animEffect transition="in" filter="dissolve">
                                      <p:cBhvr>
                                        <p:cTn id="67" dur="1000"/>
                                        <p:tgtEl>
                                          <p:spTgt spid="700442"/>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00443"/>
                                        </p:tgtEl>
                                        <p:attrNameLst>
                                          <p:attrName>style.visibility</p:attrName>
                                        </p:attrNameLst>
                                      </p:cBhvr>
                                      <p:to>
                                        <p:strVal val="visible"/>
                                      </p:to>
                                    </p:set>
                                    <p:animEffect transition="in" filter="dissolve">
                                      <p:cBhvr>
                                        <p:cTn id="70" dur="1000"/>
                                        <p:tgtEl>
                                          <p:spTgt spid="70044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700433"/>
                                        </p:tgtEl>
                                        <p:attrNameLst>
                                          <p:attrName>style.visibility</p:attrName>
                                        </p:attrNameLst>
                                      </p:cBhvr>
                                      <p:to>
                                        <p:strVal val="visible"/>
                                      </p:to>
                                    </p:set>
                                    <p:animEffect transition="in" filter="dissolve">
                                      <p:cBhvr>
                                        <p:cTn id="73" dur="1000"/>
                                        <p:tgtEl>
                                          <p:spTgt spid="70043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700434"/>
                                        </p:tgtEl>
                                        <p:attrNameLst>
                                          <p:attrName>style.visibility</p:attrName>
                                        </p:attrNameLst>
                                      </p:cBhvr>
                                      <p:to>
                                        <p:strVal val="visible"/>
                                      </p:to>
                                    </p:set>
                                    <p:animEffect transition="in" filter="dissolve">
                                      <p:cBhvr>
                                        <p:cTn id="78" dur="1000"/>
                                        <p:tgtEl>
                                          <p:spTgt spid="700434"/>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700435"/>
                                        </p:tgtEl>
                                        <p:attrNameLst>
                                          <p:attrName>style.visibility</p:attrName>
                                        </p:attrNameLst>
                                      </p:cBhvr>
                                      <p:to>
                                        <p:strVal val="visible"/>
                                      </p:to>
                                    </p:set>
                                    <p:animEffect transition="in" filter="dissolve">
                                      <p:cBhvr>
                                        <p:cTn id="81" dur="1000"/>
                                        <p:tgtEl>
                                          <p:spTgt spid="700435"/>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700436"/>
                                        </p:tgtEl>
                                        <p:attrNameLst>
                                          <p:attrName>style.visibility</p:attrName>
                                        </p:attrNameLst>
                                      </p:cBhvr>
                                      <p:to>
                                        <p:strVal val="visible"/>
                                      </p:to>
                                    </p:set>
                                    <p:animEffect transition="in" filter="dissolve">
                                      <p:cBhvr>
                                        <p:cTn id="84" dur="1000"/>
                                        <p:tgtEl>
                                          <p:spTgt spid="70043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700437"/>
                                        </p:tgtEl>
                                        <p:attrNameLst>
                                          <p:attrName>style.visibility</p:attrName>
                                        </p:attrNameLst>
                                      </p:cBhvr>
                                      <p:to>
                                        <p:strVal val="visible"/>
                                      </p:to>
                                    </p:set>
                                    <p:animEffect transition="in" filter="dissolve">
                                      <p:cBhvr>
                                        <p:cTn id="87" dur="1000"/>
                                        <p:tgtEl>
                                          <p:spTgt spid="70043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700444"/>
                                        </p:tgtEl>
                                        <p:attrNameLst>
                                          <p:attrName>style.visibility</p:attrName>
                                        </p:attrNameLst>
                                      </p:cBhvr>
                                      <p:to>
                                        <p:strVal val="visible"/>
                                      </p:to>
                                    </p:set>
                                    <p:animEffect transition="in" filter="dissolve">
                                      <p:cBhvr>
                                        <p:cTn id="92" dur="500"/>
                                        <p:tgtEl>
                                          <p:spTgt spid="70044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700438"/>
                                        </p:tgtEl>
                                        <p:attrNameLst>
                                          <p:attrName>style.visibility</p:attrName>
                                        </p:attrNameLst>
                                      </p:cBhvr>
                                      <p:to>
                                        <p:strVal val="visible"/>
                                      </p:to>
                                    </p:set>
                                    <p:animEffect transition="in" filter="dissolve">
                                      <p:cBhvr>
                                        <p:cTn id="95" dur="500"/>
                                        <p:tgtEl>
                                          <p:spTgt spid="700438"/>
                                        </p:tgtEl>
                                      </p:cBhvr>
                                    </p:animEffect>
                                  </p:childTnLst>
                                </p:cTn>
                              </p:par>
                              <p:par>
                                <p:cTn id="96" presetID="9" presetClass="entr" presetSubtype="0" fill="hold" grpId="1" nodeType="withEffect">
                                  <p:stCondLst>
                                    <p:cond delay="0"/>
                                  </p:stCondLst>
                                  <p:childTnLst>
                                    <p:set>
                                      <p:cBhvr>
                                        <p:cTn id="97" dur="1" fill="hold">
                                          <p:stCondLst>
                                            <p:cond delay="0"/>
                                          </p:stCondLst>
                                        </p:cTn>
                                        <p:tgtEl>
                                          <p:spTgt spid="700431"/>
                                        </p:tgtEl>
                                        <p:attrNameLst>
                                          <p:attrName>style.visibility</p:attrName>
                                        </p:attrNameLst>
                                      </p:cBhvr>
                                      <p:to>
                                        <p:strVal val="visible"/>
                                      </p:to>
                                    </p:set>
                                    <p:animEffect transition="in" filter="dissolve">
                                      <p:cBhvr>
                                        <p:cTn id="98" dur="1000"/>
                                        <p:tgtEl>
                                          <p:spTgt spid="700431"/>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700439"/>
                                        </p:tgtEl>
                                        <p:attrNameLst>
                                          <p:attrName>style.visibility</p:attrName>
                                        </p:attrNameLst>
                                      </p:cBhvr>
                                      <p:to>
                                        <p:strVal val="visible"/>
                                      </p:to>
                                    </p:set>
                                    <p:animEffect transition="in" filter="dissolve">
                                      <p:cBhvr>
                                        <p:cTn id="101" dur="500"/>
                                        <p:tgtEl>
                                          <p:spTgt spid="70043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700441"/>
                                        </p:tgtEl>
                                        <p:attrNameLst>
                                          <p:attrName>style.visibility</p:attrName>
                                        </p:attrNameLst>
                                      </p:cBhvr>
                                      <p:to>
                                        <p:strVal val="visible"/>
                                      </p:to>
                                    </p:set>
                                    <p:animEffect transition="in" filter="dissolve">
                                      <p:cBhvr>
                                        <p:cTn id="106" dur="1000"/>
                                        <p:tgtEl>
                                          <p:spTgt spid="700441"/>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700440"/>
                                        </p:tgtEl>
                                        <p:attrNameLst>
                                          <p:attrName>style.visibility</p:attrName>
                                        </p:attrNameLst>
                                      </p:cBhvr>
                                      <p:to>
                                        <p:strVal val="visible"/>
                                      </p:to>
                                    </p:set>
                                    <p:animEffect transition="in" filter="dissolve">
                                      <p:cBhvr>
                                        <p:cTn id="109" dur="1000"/>
                                        <p:tgtEl>
                                          <p:spTgt spid="70044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700432"/>
                                        </p:tgtEl>
                                        <p:attrNameLst>
                                          <p:attrName>style.visibility</p:attrName>
                                        </p:attrNameLst>
                                      </p:cBhvr>
                                      <p:to>
                                        <p:strVal val="visible"/>
                                      </p:to>
                                    </p:set>
                                    <p:animEffect transition="in" filter="dissolve">
                                      <p:cBhvr>
                                        <p:cTn id="112" dur="1000"/>
                                        <p:tgtEl>
                                          <p:spTgt spid="70043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700451"/>
                                        </p:tgtEl>
                                        <p:attrNameLst>
                                          <p:attrName>style.visibility</p:attrName>
                                        </p:attrNameLst>
                                      </p:cBhvr>
                                      <p:to>
                                        <p:strVal val="visible"/>
                                      </p:to>
                                    </p:set>
                                    <p:animEffect transition="in" filter="dissolve">
                                      <p:cBhvr>
                                        <p:cTn id="117" dur="1000"/>
                                        <p:tgtEl>
                                          <p:spTgt spid="700451"/>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700453"/>
                                        </p:tgtEl>
                                        <p:attrNameLst>
                                          <p:attrName>style.visibility</p:attrName>
                                        </p:attrNameLst>
                                      </p:cBhvr>
                                      <p:to>
                                        <p:strVal val="visible"/>
                                      </p:to>
                                    </p:set>
                                    <p:animEffect transition="in" filter="dissolve">
                                      <p:cBhvr>
                                        <p:cTn id="120" dur="1000"/>
                                        <p:tgtEl>
                                          <p:spTgt spid="70045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9" presetClass="entr" presetSubtype="0" fill="hold" grpId="0" nodeType="clickEffect">
                                  <p:stCondLst>
                                    <p:cond delay="0"/>
                                  </p:stCondLst>
                                  <p:childTnLst>
                                    <p:set>
                                      <p:cBhvr>
                                        <p:cTn id="124" dur="1" fill="hold">
                                          <p:stCondLst>
                                            <p:cond delay="0"/>
                                          </p:stCondLst>
                                        </p:cTn>
                                        <p:tgtEl>
                                          <p:spTgt spid="700452"/>
                                        </p:tgtEl>
                                        <p:attrNameLst>
                                          <p:attrName>style.visibility</p:attrName>
                                        </p:attrNameLst>
                                      </p:cBhvr>
                                      <p:to>
                                        <p:strVal val="visible"/>
                                      </p:to>
                                    </p:set>
                                    <p:animEffect transition="in" filter="dissolve">
                                      <p:cBhvr>
                                        <p:cTn id="125" dur="1000"/>
                                        <p:tgtEl>
                                          <p:spTgt spid="700452"/>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700454"/>
                                        </p:tgtEl>
                                        <p:attrNameLst>
                                          <p:attrName>style.visibility</p:attrName>
                                        </p:attrNameLst>
                                      </p:cBhvr>
                                      <p:to>
                                        <p:strVal val="visible"/>
                                      </p:to>
                                    </p:set>
                                    <p:animEffect transition="in" filter="dissolve">
                                      <p:cBhvr>
                                        <p:cTn id="130" dur="1000"/>
                                        <p:tgtEl>
                                          <p:spTgt spid="700454"/>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700455"/>
                                        </p:tgtEl>
                                        <p:attrNameLst>
                                          <p:attrName>style.visibility</p:attrName>
                                        </p:attrNameLst>
                                      </p:cBhvr>
                                      <p:to>
                                        <p:strVal val="visible"/>
                                      </p:to>
                                    </p:set>
                                    <p:animEffect transition="in" filter="dissolve">
                                      <p:cBhvr>
                                        <p:cTn id="135" dur="1000"/>
                                        <p:tgtEl>
                                          <p:spTgt spid="70045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700456"/>
                                        </p:tgtEl>
                                        <p:attrNameLst>
                                          <p:attrName>style.visibility</p:attrName>
                                        </p:attrNameLst>
                                      </p:cBhvr>
                                      <p:to>
                                        <p:strVal val="visible"/>
                                      </p:to>
                                    </p:set>
                                    <p:animEffect transition="in" filter="dissolve">
                                      <p:cBhvr>
                                        <p:cTn id="138" dur="1000"/>
                                        <p:tgtEl>
                                          <p:spTgt spid="700456"/>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700457"/>
                                        </p:tgtEl>
                                        <p:attrNameLst>
                                          <p:attrName>style.visibility</p:attrName>
                                        </p:attrNameLst>
                                      </p:cBhvr>
                                      <p:to>
                                        <p:strVal val="visible"/>
                                      </p:to>
                                    </p:set>
                                    <p:animEffect transition="in" filter="dissolve">
                                      <p:cBhvr>
                                        <p:cTn id="143" dur="1000"/>
                                        <p:tgtEl>
                                          <p:spTgt spid="70045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700460"/>
                                        </p:tgtEl>
                                        <p:attrNameLst>
                                          <p:attrName>style.visibility</p:attrName>
                                        </p:attrNameLst>
                                      </p:cBhvr>
                                      <p:to>
                                        <p:strVal val="visible"/>
                                      </p:to>
                                    </p:set>
                                    <p:animEffect transition="in" filter="dissolve">
                                      <p:cBhvr>
                                        <p:cTn id="146" dur="1000"/>
                                        <p:tgtEl>
                                          <p:spTgt spid="700460"/>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9" presetClass="entr" presetSubtype="0" fill="hold" grpId="0" nodeType="clickEffect">
                                  <p:stCondLst>
                                    <p:cond delay="0"/>
                                  </p:stCondLst>
                                  <p:childTnLst>
                                    <p:set>
                                      <p:cBhvr>
                                        <p:cTn id="150" dur="1" fill="hold">
                                          <p:stCondLst>
                                            <p:cond delay="0"/>
                                          </p:stCondLst>
                                        </p:cTn>
                                        <p:tgtEl>
                                          <p:spTgt spid="700458"/>
                                        </p:tgtEl>
                                        <p:attrNameLst>
                                          <p:attrName>style.visibility</p:attrName>
                                        </p:attrNameLst>
                                      </p:cBhvr>
                                      <p:to>
                                        <p:strVal val="visible"/>
                                      </p:to>
                                    </p:set>
                                    <p:animEffect transition="in" filter="dissolve">
                                      <p:cBhvr>
                                        <p:cTn id="151" dur="1000"/>
                                        <p:tgtEl>
                                          <p:spTgt spid="700458"/>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700461"/>
                                        </p:tgtEl>
                                        <p:attrNameLst>
                                          <p:attrName>style.visibility</p:attrName>
                                        </p:attrNameLst>
                                      </p:cBhvr>
                                      <p:to>
                                        <p:strVal val="visible"/>
                                      </p:to>
                                    </p:set>
                                    <p:animEffect transition="in" filter="dissolve">
                                      <p:cBhvr>
                                        <p:cTn id="154" dur="1000"/>
                                        <p:tgtEl>
                                          <p:spTgt spid="700461"/>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9" presetClass="entr" presetSubtype="0" fill="hold" grpId="0" nodeType="clickEffect">
                                  <p:stCondLst>
                                    <p:cond delay="0"/>
                                  </p:stCondLst>
                                  <p:childTnLst>
                                    <p:set>
                                      <p:cBhvr>
                                        <p:cTn id="158" dur="1" fill="hold">
                                          <p:stCondLst>
                                            <p:cond delay="0"/>
                                          </p:stCondLst>
                                        </p:cTn>
                                        <p:tgtEl>
                                          <p:spTgt spid="700459"/>
                                        </p:tgtEl>
                                        <p:attrNameLst>
                                          <p:attrName>style.visibility</p:attrName>
                                        </p:attrNameLst>
                                      </p:cBhvr>
                                      <p:to>
                                        <p:strVal val="visible"/>
                                      </p:to>
                                    </p:set>
                                    <p:animEffect transition="in" filter="dissolve">
                                      <p:cBhvr>
                                        <p:cTn id="159" dur="1000"/>
                                        <p:tgtEl>
                                          <p:spTgt spid="700459"/>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9" presetClass="entr" presetSubtype="0" fill="hold" grpId="0" nodeType="clickEffect">
                                  <p:stCondLst>
                                    <p:cond delay="0"/>
                                  </p:stCondLst>
                                  <p:childTnLst>
                                    <p:set>
                                      <p:cBhvr>
                                        <p:cTn id="163" dur="1" fill="hold">
                                          <p:stCondLst>
                                            <p:cond delay="0"/>
                                          </p:stCondLst>
                                        </p:cTn>
                                        <p:tgtEl>
                                          <p:spTgt spid="700463"/>
                                        </p:tgtEl>
                                        <p:attrNameLst>
                                          <p:attrName>style.visibility</p:attrName>
                                        </p:attrNameLst>
                                      </p:cBhvr>
                                      <p:to>
                                        <p:strVal val="visible"/>
                                      </p:to>
                                    </p:set>
                                    <p:animEffect transition="in" filter="dissolve">
                                      <p:cBhvr>
                                        <p:cTn id="164" dur="1000"/>
                                        <p:tgtEl>
                                          <p:spTgt spid="700463"/>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700464"/>
                                        </p:tgtEl>
                                        <p:attrNameLst>
                                          <p:attrName>style.visibility</p:attrName>
                                        </p:attrNameLst>
                                      </p:cBhvr>
                                      <p:to>
                                        <p:strVal val="visible"/>
                                      </p:to>
                                    </p:set>
                                    <p:animEffect transition="in" filter="dissolve">
                                      <p:cBhvr>
                                        <p:cTn id="167" dur="1000"/>
                                        <p:tgtEl>
                                          <p:spTgt spid="700464"/>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9" presetClass="entr" presetSubtype="0" fill="hold" grpId="0" nodeType="clickEffect">
                                  <p:stCondLst>
                                    <p:cond delay="0"/>
                                  </p:stCondLst>
                                  <p:childTnLst>
                                    <p:set>
                                      <p:cBhvr>
                                        <p:cTn id="171" dur="1" fill="hold">
                                          <p:stCondLst>
                                            <p:cond delay="0"/>
                                          </p:stCondLst>
                                        </p:cTn>
                                        <p:tgtEl>
                                          <p:spTgt spid="700462"/>
                                        </p:tgtEl>
                                        <p:attrNameLst>
                                          <p:attrName>style.visibility</p:attrName>
                                        </p:attrNameLst>
                                      </p:cBhvr>
                                      <p:to>
                                        <p:strVal val="visible"/>
                                      </p:to>
                                    </p:set>
                                    <p:animEffect transition="in" filter="dissolve">
                                      <p:cBhvr>
                                        <p:cTn id="172" dur="1000"/>
                                        <p:tgtEl>
                                          <p:spTgt spid="700462"/>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700466"/>
                                        </p:tgtEl>
                                        <p:attrNameLst>
                                          <p:attrName>style.visibility</p:attrName>
                                        </p:attrNameLst>
                                      </p:cBhvr>
                                      <p:to>
                                        <p:strVal val="visible"/>
                                      </p:to>
                                    </p:set>
                                    <p:animEffect transition="in" filter="dissolve">
                                      <p:cBhvr>
                                        <p:cTn id="177" dur="1000"/>
                                        <p:tgtEl>
                                          <p:spTgt spid="700466"/>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700467"/>
                                        </p:tgtEl>
                                        <p:attrNameLst>
                                          <p:attrName>style.visibility</p:attrName>
                                        </p:attrNameLst>
                                      </p:cBhvr>
                                      <p:to>
                                        <p:strVal val="visible"/>
                                      </p:to>
                                    </p:set>
                                    <p:animEffect transition="in" filter="dissolve">
                                      <p:cBhvr>
                                        <p:cTn id="180" dur="1000"/>
                                        <p:tgtEl>
                                          <p:spTgt spid="700467"/>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700468"/>
                                        </p:tgtEl>
                                        <p:attrNameLst>
                                          <p:attrName>style.visibility</p:attrName>
                                        </p:attrNameLst>
                                      </p:cBhvr>
                                      <p:to>
                                        <p:strVal val="visible"/>
                                      </p:to>
                                    </p:set>
                                    <p:animEffect transition="in" filter="dissolve">
                                      <p:cBhvr>
                                        <p:cTn id="183" dur="1000"/>
                                        <p:tgtEl>
                                          <p:spTgt spid="700468"/>
                                        </p:tgtEl>
                                      </p:cBhvr>
                                    </p:animEffec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9" presetClass="entr" presetSubtype="0" fill="hold" grpId="0" nodeType="clickEffect">
                                  <p:stCondLst>
                                    <p:cond delay="0"/>
                                  </p:stCondLst>
                                  <p:childTnLst>
                                    <p:set>
                                      <p:cBhvr>
                                        <p:cTn id="187" dur="1" fill="hold">
                                          <p:stCondLst>
                                            <p:cond delay="0"/>
                                          </p:stCondLst>
                                        </p:cTn>
                                        <p:tgtEl>
                                          <p:spTgt spid="700465"/>
                                        </p:tgtEl>
                                        <p:attrNameLst>
                                          <p:attrName>style.visibility</p:attrName>
                                        </p:attrNameLst>
                                      </p:cBhvr>
                                      <p:to>
                                        <p:strVal val="visible"/>
                                      </p:to>
                                    </p:set>
                                    <p:animEffect transition="in" filter="dissolve">
                                      <p:cBhvr>
                                        <p:cTn id="188" dur="1000"/>
                                        <p:tgtEl>
                                          <p:spTgt spid="700465"/>
                                        </p:tgtEl>
                                      </p:cBhvr>
                                    </p:animEffec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9" presetClass="entr" presetSubtype="0" fill="hold" grpId="1" nodeType="clickEffect">
                                  <p:stCondLst>
                                    <p:cond delay="0"/>
                                  </p:stCondLst>
                                  <p:childTnLst>
                                    <p:set>
                                      <p:cBhvr>
                                        <p:cTn id="192" dur="1" fill="hold">
                                          <p:stCondLst>
                                            <p:cond delay="0"/>
                                          </p:stCondLst>
                                        </p:cTn>
                                        <p:tgtEl>
                                          <p:spTgt spid="700454"/>
                                        </p:tgtEl>
                                        <p:attrNameLst>
                                          <p:attrName>style.visibility</p:attrName>
                                        </p:attrNameLst>
                                      </p:cBhvr>
                                      <p:to>
                                        <p:strVal val="visible"/>
                                      </p:to>
                                    </p:set>
                                    <p:animEffect transition="in" filter="dissolve">
                                      <p:cBhvr>
                                        <p:cTn id="193" dur="1000"/>
                                        <p:tgtEl>
                                          <p:spTgt spid="700454"/>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700469"/>
                                        </p:tgtEl>
                                        <p:attrNameLst>
                                          <p:attrName>style.visibility</p:attrName>
                                        </p:attrNameLst>
                                      </p:cBhvr>
                                      <p:to>
                                        <p:strVal val="visible"/>
                                      </p:to>
                                    </p:set>
                                    <p:animEffect transition="in" filter="dissolve">
                                      <p:cBhvr>
                                        <p:cTn id="196" dur="1000"/>
                                        <p:tgtEl>
                                          <p:spTgt spid="700469"/>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700470"/>
                                        </p:tgtEl>
                                        <p:attrNameLst>
                                          <p:attrName>style.visibility</p:attrName>
                                        </p:attrNameLst>
                                      </p:cBhvr>
                                      <p:to>
                                        <p:strVal val="visible"/>
                                      </p:to>
                                    </p:set>
                                    <p:animEffect transition="in" filter="dissolve">
                                      <p:cBhvr>
                                        <p:cTn id="199" dur="1000"/>
                                        <p:tgtEl>
                                          <p:spTgt spid="700470"/>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9" presetClass="entr" presetSubtype="0" fill="hold" grpId="0" nodeType="clickEffect">
                                  <p:stCondLst>
                                    <p:cond delay="0"/>
                                  </p:stCondLst>
                                  <p:childTnLst>
                                    <p:set>
                                      <p:cBhvr>
                                        <p:cTn id="203" dur="1" fill="hold">
                                          <p:stCondLst>
                                            <p:cond delay="0"/>
                                          </p:stCondLst>
                                        </p:cTn>
                                        <p:tgtEl>
                                          <p:spTgt spid="700471"/>
                                        </p:tgtEl>
                                        <p:attrNameLst>
                                          <p:attrName>style.visibility</p:attrName>
                                        </p:attrNameLst>
                                      </p:cBhvr>
                                      <p:to>
                                        <p:strVal val="visible"/>
                                      </p:to>
                                    </p:set>
                                    <p:animEffect transition="in" filter="dissolve">
                                      <p:cBhvr>
                                        <p:cTn id="204" dur="1000"/>
                                        <p:tgtEl>
                                          <p:spTgt spid="700471"/>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700472"/>
                                        </p:tgtEl>
                                        <p:attrNameLst>
                                          <p:attrName>style.visibility</p:attrName>
                                        </p:attrNameLst>
                                      </p:cBhvr>
                                      <p:to>
                                        <p:strVal val="visible"/>
                                      </p:to>
                                    </p:set>
                                    <p:animEffect transition="in" filter="dissolve">
                                      <p:cBhvr>
                                        <p:cTn id="207" dur="1000"/>
                                        <p:tgtEl>
                                          <p:spTgt spid="700472"/>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700473"/>
                                        </p:tgtEl>
                                        <p:attrNameLst>
                                          <p:attrName>style.visibility</p:attrName>
                                        </p:attrNameLst>
                                      </p:cBhvr>
                                      <p:to>
                                        <p:strVal val="visible"/>
                                      </p:to>
                                    </p:set>
                                    <p:animEffect transition="in" filter="dissolve">
                                      <p:cBhvr>
                                        <p:cTn id="210" dur="1000"/>
                                        <p:tgtEl>
                                          <p:spTgt spid="700473"/>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700474"/>
                                        </p:tgtEl>
                                        <p:attrNameLst>
                                          <p:attrName>style.visibility</p:attrName>
                                        </p:attrNameLst>
                                      </p:cBhvr>
                                      <p:to>
                                        <p:strVal val="visible"/>
                                      </p:to>
                                    </p:set>
                                    <p:animEffect transition="in" filter="dissolve">
                                      <p:cBhvr>
                                        <p:cTn id="213" dur="1000"/>
                                        <p:tgtEl>
                                          <p:spTgt spid="700474"/>
                                        </p:tgtEl>
                                      </p:cBhvr>
                                    </p:animEffect>
                                  </p:childTnLst>
                                </p:cTn>
                              </p:par>
                              <p:par>
                                <p:cTn id="214" presetID="9" presetClass="entr" presetSubtype="0" fill="hold" grpId="2" nodeType="withEffect">
                                  <p:stCondLst>
                                    <p:cond delay="0"/>
                                  </p:stCondLst>
                                  <p:childTnLst>
                                    <p:set>
                                      <p:cBhvr>
                                        <p:cTn id="215" dur="1" fill="hold">
                                          <p:stCondLst>
                                            <p:cond delay="0"/>
                                          </p:stCondLst>
                                        </p:cTn>
                                        <p:tgtEl>
                                          <p:spTgt spid="700431"/>
                                        </p:tgtEl>
                                        <p:attrNameLst>
                                          <p:attrName>style.visibility</p:attrName>
                                        </p:attrNameLst>
                                      </p:cBhvr>
                                      <p:to>
                                        <p:strVal val="visible"/>
                                      </p:to>
                                    </p:set>
                                    <p:animEffect transition="in" filter="dissolve">
                                      <p:cBhvr>
                                        <p:cTn id="216" dur="1000"/>
                                        <p:tgtEl>
                                          <p:spTgt spid="700431"/>
                                        </p:tgtEl>
                                      </p:cBhvr>
                                    </p:animEffect>
                                  </p:childTnLst>
                                </p:cTn>
                              </p:par>
                            </p:childTnLst>
                          </p:cTn>
                        </p:par>
                      </p:childTnLst>
                    </p:cTn>
                  </p:par>
                  <p:par>
                    <p:cTn id="217" fill="hold" nodeType="clickPar">
                      <p:stCondLst>
                        <p:cond delay="indefinite"/>
                      </p:stCondLst>
                      <p:childTnLst>
                        <p:par>
                          <p:cTn id="218" fill="hold" nodeType="withGroup">
                            <p:stCondLst>
                              <p:cond delay="0"/>
                            </p:stCondLst>
                            <p:childTnLst>
                              <p:par>
                                <p:cTn id="219" presetID="9" presetClass="entr" presetSubtype="0" fill="hold" grpId="0" nodeType="clickEffect">
                                  <p:stCondLst>
                                    <p:cond delay="0"/>
                                  </p:stCondLst>
                                  <p:childTnLst>
                                    <p:set>
                                      <p:cBhvr>
                                        <p:cTn id="220" dur="1" fill="hold">
                                          <p:stCondLst>
                                            <p:cond delay="0"/>
                                          </p:stCondLst>
                                        </p:cTn>
                                        <p:tgtEl>
                                          <p:spTgt spid="700445"/>
                                        </p:tgtEl>
                                        <p:attrNameLst>
                                          <p:attrName>style.visibility</p:attrName>
                                        </p:attrNameLst>
                                      </p:cBhvr>
                                      <p:to>
                                        <p:strVal val="visible"/>
                                      </p:to>
                                    </p:set>
                                    <p:animEffect transition="in" filter="dissolve">
                                      <p:cBhvr>
                                        <p:cTn id="221" dur="1000"/>
                                        <p:tgtEl>
                                          <p:spTgt spid="700445"/>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9" presetClass="entr" presetSubtype="0" fill="hold" grpId="3" nodeType="clickEffect">
                                  <p:stCondLst>
                                    <p:cond delay="0"/>
                                  </p:stCondLst>
                                  <p:childTnLst>
                                    <p:set>
                                      <p:cBhvr>
                                        <p:cTn id="225" dur="1" fill="hold">
                                          <p:stCondLst>
                                            <p:cond delay="0"/>
                                          </p:stCondLst>
                                        </p:cTn>
                                        <p:tgtEl>
                                          <p:spTgt spid="700431"/>
                                        </p:tgtEl>
                                        <p:attrNameLst>
                                          <p:attrName>style.visibility</p:attrName>
                                        </p:attrNameLst>
                                      </p:cBhvr>
                                      <p:to>
                                        <p:strVal val="visible"/>
                                      </p:to>
                                    </p:set>
                                    <p:animEffect transition="in" filter="dissolve">
                                      <p:cBhvr>
                                        <p:cTn id="226" dur="1000"/>
                                        <p:tgtEl>
                                          <p:spTgt spid="700431"/>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700475"/>
                                        </p:tgtEl>
                                        <p:attrNameLst>
                                          <p:attrName>style.visibility</p:attrName>
                                        </p:attrNameLst>
                                      </p:cBhvr>
                                      <p:to>
                                        <p:strVal val="visible"/>
                                      </p:to>
                                    </p:set>
                                    <p:animEffect transition="in" filter="dissolve">
                                      <p:cBhvr>
                                        <p:cTn id="229" dur="1000"/>
                                        <p:tgtEl>
                                          <p:spTgt spid="700475"/>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700476"/>
                                        </p:tgtEl>
                                        <p:attrNameLst>
                                          <p:attrName>style.visibility</p:attrName>
                                        </p:attrNameLst>
                                      </p:cBhvr>
                                      <p:to>
                                        <p:strVal val="visible"/>
                                      </p:to>
                                    </p:set>
                                    <p:animEffect transition="in" filter="dissolve">
                                      <p:cBhvr>
                                        <p:cTn id="232" dur="1000"/>
                                        <p:tgtEl>
                                          <p:spTgt spid="700476"/>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700477"/>
                                        </p:tgtEl>
                                        <p:attrNameLst>
                                          <p:attrName>style.visibility</p:attrName>
                                        </p:attrNameLst>
                                      </p:cBhvr>
                                      <p:to>
                                        <p:strVal val="visible"/>
                                      </p:to>
                                    </p:set>
                                    <p:animEffect transition="in" filter="dissolve">
                                      <p:cBhvr>
                                        <p:cTn id="235" dur="1000"/>
                                        <p:tgtEl>
                                          <p:spTgt spid="700477"/>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700446"/>
                                        </p:tgtEl>
                                        <p:attrNameLst>
                                          <p:attrName>style.visibility</p:attrName>
                                        </p:attrNameLst>
                                      </p:cBhvr>
                                      <p:to>
                                        <p:strVal val="visible"/>
                                      </p:to>
                                    </p:set>
                                    <p:animEffect transition="in" filter="dissolve">
                                      <p:cBhvr>
                                        <p:cTn id="238" dur="1000"/>
                                        <p:tgtEl>
                                          <p:spTgt spid="700446"/>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9" presetClass="entr" presetSubtype="0" fill="hold" grpId="1" nodeType="clickEffect">
                                  <p:stCondLst>
                                    <p:cond delay="0"/>
                                  </p:stCondLst>
                                  <p:childTnLst>
                                    <p:set>
                                      <p:cBhvr>
                                        <p:cTn id="242" dur="1" fill="hold">
                                          <p:stCondLst>
                                            <p:cond delay="0"/>
                                          </p:stCondLst>
                                        </p:cTn>
                                        <p:tgtEl>
                                          <p:spTgt spid="700432"/>
                                        </p:tgtEl>
                                        <p:attrNameLst>
                                          <p:attrName>style.visibility</p:attrName>
                                        </p:attrNameLst>
                                      </p:cBhvr>
                                      <p:to>
                                        <p:strVal val="visible"/>
                                      </p:to>
                                    </p:set>
                                    <p:animEffect transition="in" filter="dissolve">
                                      <p:cBhvr>
                                        <p:cTn id="243" dur="1000"/>
                                        <p:tgtEl>
                                          <p:spTgt spid="700432"/>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700478"/>
                                        </p:tgtEl>
                                        <p:attrNameLst>
                                          <p:attrName>style.visibility</p:attrName>
                                        </p:attrNameLst>
                                      </p:cBhvr>
                                      <p:to>
                                        <p:strVal val="visible"/>
                                      </p:to>
                                    </p:set>
                                    <p:animEffect transition="in" filter="dissolve">
                                      <p:cBhvr>
                                        <p:cTn id="246" dur="1000"/>
                                        <p:tgtEl>
                                          <p:spTgt spid="700478"/>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700479"/>
                                        </p:tgtEl>
                                        <p:attrNameLst>
                                          <p:attrName>style.visibility</p:attrName>
                                        </p:attrNameLst>
                                      </p:cBhvr>
                                      <p:to>
                                        <p:strVal val="visible"/>
                                      </p:to>
                                    </p:set>
                                    <p:animEffect transition="in" filter="dissolve">
                                      <p:cBhvr>
                                        <p:cTn id="249" dur="1000"/>
                                        <p:tgtEl>
                                          <p:spTgt spid="700479"/>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700480"/>
                                        </p:tgtEl>
                                        <p:attrNameLst>
                                          <p:attrName>style.visibility</p:attrName>
                                        </p:attrNameLst>
                                      </p:cBhvr>
                                      <p:to>
                                        <p:strVal val="visible"/>
                                      </p:to>
                                    </p:set>
                                    <p:animEffect transition="in" filter="dissolve">
                                      <p:cBhvr>
                                        <p:cTn id="252" dur="1000"/>
                                        <p:tgtEl>
                                          <p:spTgt spid="700480"/>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700447"/>
                                        </p:tgtEl>
                                        <p:attrNameLst>
                                          <p:attrName>style.visibility</p:attrName>
                                        </p:attrNameLst>
                                      </p:cBhvr>
                                      <p:to>
                                        <p:strVal val="visible"/>
                                      </p:to>
                                    </p:set>
                                    <p:animEffect transition="in" filter="dissolve">
                                      <p:cBhvr>
                                        <p:cTn id="255" dur="1000"/>
                                        <p:tgtEl>
                                          <p:spTgt spid="700447"/>
                                        </p:tgtEl>
                                      </p:cBhvr>
                                    </p:animEffect>
                                  </p:childTnLst>
                                </p:cTn>
                              </p:par>
                            </p:childTnLst>
                          </p:cTn>
                        </p:par>
                      </p:childTnLst>
                    </p:cTn>
                  </p:par>
                  <p:par>
                    <p:cTn id="256" fill="hold" nodeType="clickPar">
                      <p:stCondLst>
                        <p:cond delay="indefinite"/>
                      </p:stCondLst>
                      <p:childTnLst>
                        <p:par>
                          <p:cTn id="257" fill="hold" nodeType="withGroup">
                            <p:stCondLst>
                              <p:cond delay="0"/>
                            </p:stCondLst>
                            <p:childTnLst>
                              <p:par>
                                <p:cTn id="258" presetID="9" presetClass="entr" presetSubtype="0" fill="hold" grpId="0" nodeType="clickEffect">
                                  <p:stCondLst>
                                    <p:cond delay="0"/>
                                  </p:stCondLst>
                                  <p:childTnLst>
                                    <p:set>
                                      <p:cBhvr>
                                        <p:cTn id="259" dur="1" fill="hold">
                                          <p:stCondLst>
                                            <p:cond delay="0"/>
                                          </p:stCondLst>
                                        </p:cTn>
                                        <p:tgtEl>
                                          <p:spTgt spid="700449"/>
                                        </p:tgtEl>
                                        <p:attrNameLst>
                                          <p:attrName>style.visibility</p:attrName>
                                        </p:attrNameLst>
                                      </p:cBhvr>
                                      <p:to>
                                        <p:strVal val="visible"/>
                                      </p:to>
                                    </p:set>
                                    <p:animEffect transition="in" filter="dissolve">
                                      <p:cBhvr>
                                        <p:cTn id="260" dur="500"/>
                                        <p:tgtEl>
                                          <p:spTgt spid="700449"/>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700450"/>
                                        </p:tgtEl>
                                        <p:attrNameLst>
                                          <p:attrName>style.visibility</p:attrName>
                                        </p:attrNameLst>
                                      </p:cBhvr>
                                      <p:to>
                                        <p:strVal val="visible"/>
                                      </p:to>
                                    </p:set>
                                    <p:animEffect transition="in" filter="dissolve">
                                      <p:cBhvr>
                                        <p:cTn id="263" dur="500"/>
                                        <p:tgtEl>
                                          <p:spTgt spid="700450"/>
                                        </p:tgtEl>
                                      </p:cBhvr>
                                    </p:animEffect>
                                  </p:childTnLst>
                                </p:cTn>
                              </p:par>
                            </p:childTnLst>
                          </p:cTn>
                        </p:par>
                      </p:childTnLst>
                    </p:cTn>
                  </p:par>
                  <p:par>
                    <p:cTn id="264" fill="hold" nodeType="clickPar">
                      <p:stCondLst>
                        <p:cond delay="indefinite"/>
                      </p:stCondLst>
                      <p:childTnLst>
                        <p:par>
                          <p:cTn id="265" fill="hold" nodeType="withGroup">
                            <p:stCondLst>
                              <p:cond delay="0"/>
                            </p:stCondLst>
                            <p:childTnLst>
                              <p:par>
                                <p:cTn id="266" presetID="9" presetClass="entr" presetSubtype="0" fill="hold" grpId="0" nodeType="clickEffect">
                                  <p:stCondLst>
                                    <p:cond delay="0"/>
                                  </p:stCondLst>
                                  <p:childTnLst>
                                    <p:set>
                                      <p:cBhvr>
                                        <p:cTn id="267" dur="1" fill="hold">
                                          <p:stCondLst>
                                            <p:cond delay="0"/>
                                          </p:stCondLst>
                                        </p:cTn>
                                        <p:tgtEl>
                                          <p:spTgt spid="700448"/>
                                        </p:tgtEl>
                                        <p:attrNameLst>
                                          <p:attrName>style.visibility</p:attrName>
                                        </p:attrNameLst>
                                      </p:cBhvr>
                                      <p:to>
                                        <p:strVal val="visible"/>
                                      </p:to>
                                    </p:set>
                                    <p:animEffect transition="in" filter="dissolve">
                                      <p:cBhvr>
                                        <p:cTn id="268" dur="1000"/>
                                        <p:tgtEl>
                                          <p:spTgt spid="700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18" grpId="0" animBg="1"/>
      <p:bldP spid="700419" grpId="0" animBg="1"/>
      <p:bldP spid="700420" grpId="0"/>
      <p:bldP spid="700421" grpId="0" animBg="1"/>
      <p:bldP spid="700422" grpId="0" animBg="1"/>
      <p:bldP spid="700423" grpId="0" animBg="1"/>
      <p:bldP spid="700424" grpId="0" animBg="1"/>
      <p:bldP spid="700425" grpId="0"/>
      <p:bldP spid="700426" grpId="0" animBg="1"/>
      <p:bldP spid="700427" grpId="0"/>
      <p:bldP spid="700428" grpId="0" animBg="1"/>
      <p:bldP spid="700429" grpId="0"/>
      <p:bldP spid="700430" grpId="0" animBg="1"/>
      <p:bldP spid="700431" grpId="0" animBg="1"/>
      <p:bldP spid="700431" grpId="1" animBg="1"/>
      <p:bldP spid="700431" grpId="2" animBg="1"/>
      <p:bldP spid="700431" grpId="3" animBg="1"/>
      <p:bldP spid="700432" grpId="0" animBg="1"/>
      <p:bldP spid="700432" grpId="1" animBg="1"/>
      <p:bldP spid="700433" grpId="0"/>
      <p:bldP spid="700434" grpId="0" animBg="1"/>
      <p:bldP spid="700435" grpId="0" animBg="1"/>
      <p:bldP spid="700436" grpId="0" animBg="1"/>
      <p:bldP spid="700437" grpId="0"/>
      <p:bldP spid="700438" grpId="0" animBg="1"/>
      <p:bldP spid="700439" grpId="0"/>
      <p:bldP spid="700440" grpId="0"/>
      <p:bldP spid="700441" grpId="0" animBg="1"/>
      <p:bldP spid="700442" grpId="0" animBg="1"/>
      <p:bldP spid="700443" grpId="0" animBg="1"/>
      <p:bldP spid="700444" grpId="0" animBg="1"/>
      <p:bldP spid="700445" grpId="0" animBg="1"/>
      <p:bldP spid="700446" grpId="0"/>
      <p:bldP spid="700447" grpId="0"/>
      <p:bldP spid="700448" grpId="0" animBg="1"/>
      <p:bldP spid="700449" grpId="0" animBg="1"/>
      <p:bldP spid="700450" grpId="0"/>
      <p:bldP spid="700451" grpId="0" animBg="1"/>
      <p:bldP spid="700452" grpId="0" animBg="1"/>
      <p:bldP spid="700453" grpId="0"/>
      <p:bldP spid="700454" grpId="0" animBg="1"/>
      <p:bldP spid="700454" grpId="1" animBg="1"/>
      <p:bldP spid="700455" grpId="0" animBg="1"/>
      <p:bldP spid="700456" grpId="0"/>
      <p:bldP spid="700457" grpId="0" animBg="1"/>
      <p:bldP spid="700458" grpId="0" animBg="1"/>
      <p:bldP spid="700459" grpId="0" animBg="1"/>
      <p:bldP spid="700460" grpId="0"/>
      <p:bldP spid="700461" grpId="0"/>
      <p:bldP spid="700462" grpId="0" animBg="1"/>
      <p:bldP spid="700463" grpId="0" animBg="1"/>
      <p:bldP spid="700464" grpId="0"/>
      <p:bldP spid="700465" grpId="0" animBg="1"/>
      <p:bldP spid="700466" grpId="0" animBg="1"/>
      <p:bldP spid="700467" grpId="0" animBg="1"/>
      <p:bldP spid="700468" grpId="0"/>
      <p:bldP spid="700469" grpId="0" animBg="1"/>
      <p:bldP spid="700470" grpId="0"/>
      <p:bldP spid="700471" grpId="0" animBg="1"/>
      <p:bldP spid="700472" grpId="0" animBg="1"/>
      <p:bldP spid="700473" grpId="0" animBg="1"/>
      <p:bldP spid="700474" grpId="0"/>
      <p:bldP spid="700475" grpId="0" animBg="1"/>
      <p:bldP spid="700476" grpId="0" animBg="1"/>
      <p:bldP spid="700477" grpId="0" animBg="1"/>
      <p:bldP spid="700478" grpId="0" animBg="1"/>
      <p:bldP spid="700479" grpId="0" animBg="1"/>
      <p:bldP spid="70048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、数据流图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t> 3</a:t>
            </a:r>
            <a:r>
              <a:rPr lang="zh-CN" altLang="en-US" dirty="0" smtClean="0"/>
              <a:t>、数据字典</a:t>
            </a:r>
            <a:endParaRPr lang="zh-CN" altLang="en-US" dirty="0"/>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chemeClr val="bg1"/>
                </a:solidFill>
              </a:rPr>
              <a:t> 4</a:t>
            </a:r>
            <a:r>
              <a:rPr lang="zh-CN" altLang="en-US" dirty="0" smtClean="0">
                <a:solidFill>
                  <a:schemeClr val="bg1"/>
                </a:solidFill>
              </a:rPr>
              <a:t>、过程描述工具</a:t>
            </a:r>
            <a:endParaRPr lang="zh-CN" altLang="en-US" dirty="0">
              <a:solidFill>
                <a:schemeClr val="bg1"/>
              </a:solidFill>
            </a:endParaRPr>
          </a:p>
        </p:txBody>
      </p:sp>
      <p:sp>
        <p:nvSpPr>
          <p:cNvPr id="9" name="Text Box 3"/>
          <p:cNvSpPr txBox="1">
            <a:spLocks noChangeArrowheads="1"/>
          </p:cNvSpPr>
          <p:nvPr/>
        </p:nvSpPr>
        <p:spPr bwMode="auto">
          <a:xfrm>
            <a:off x="2972282" y="4937467"/>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、基于</a:t>
            </a:r>
            <a:r>
              <a:rPr lang="en-US" altLang="zh-CN" dirty="0" smtClean="0">
                <a:solidFill>
                  <a:schemeClr val="bg1"/>
                </a:solidFill>
              </a:rPr>
              <a:t>SA</a:t>
            </a:r>
            <a:r>
              <a:rPr lang="zh-CN" altLang="en-US" dirty="0" smtClean="0">
                <a:solidFill>
                  <a:schemeClr val="bg1"/>
                </a:solidFill>
              </a:rPr>
              <a:t>的分析</a:t>
            </a:r>
            <a:endParaRPr lang="zh-CN" altLang="en-US" dirty="0">
              <a:solidFill>
                <a:schemeClr val="bg1"/>
              </a:solidFill>
            </a:endParaRPr>
          </a:p>
        </p:txBody>
      </p:sp>
    </p:spTree>
    <p:extLst>
      <p:ext uri="{BB962C8B-B14F-4D97-AF65-F5344CB8AC3E}">
        <p14:creationId xmlns:p14="http://schemas.microsoft.com/office/powerpoint/2010/main" val="268370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3"/>
          <p:cNvSpPr txBox="1">
            <a:spLocks noChangeArrowheads="1"/>
          </p:cNvSpPr>
          <p:nvPr/>
        </p:nvSpPr>
        <p:spPr bwMode="auto">
          <a:xfrm>
            <a:off x="2555776" y="2960948"/>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2</a:t>
            </a:r>
            <a:r>
              <a:rPr lang="en-US" altLang="zh-CN" dirty="0" smtClean="0"/>
              <a:t>) </a:t>
            </a:r>
            <a:r>
              <a:rPr lang="zh-CN" altLang="en-US" dirty="0" smtClean="0"/>
              <a:t>数据字典条目</a:t>
            </a:r>
            <a:endParaRPr lang="zh-CN" altLang="en-US" dirty="0"/>
          </a:p>
        </p:txBody>
      </p:sp>
      <p:sp>
        <p:nvSpPr>
          <p:cNvPr id="41" name="Text Box 3"/>
          <p:cNvSpPr txBox="1">
            <a:spLocks noChangeArrowheads="1"/>
          </p:cNvSpPr>
          <p:nvPr/>
        </p:nvSpPr>
        <p:spPr bwMode="auto">
          <a:xfrm>
            <a:off x="2555776" y="3933056"/>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a:t>
            </a:r>
            <a:r>
              <a:rPr lang="en-US" altLang="zh-CN" dirty="0" smtClean="0"/>
              <a:t>) </a:t>
            </a:r>
            <a:r>
              <a:rPr lang="zh-CN" altLang="en-US" dirty="0" smtClean="0"/>
              <a:t>数据字典作用</a:t>
            </a:r>
            <a:endParaRPr lang="zh-CN" altLang="en-US" dirty="0"/>
          </a:p>
        </p:txBody>
      </p:sp>
      <p:sp>
        <p:nvSpPr>
          <p:cNvPr id="42" name="Text Box 3"/>
          <p:cNvSpPr txBox="1">
            <a:spLocks noChangeArrowheads="1"/>
          </p:cNvSpPr>
          <p:nvPr/>
        </p:nvSpPr>
        <p:spPr bwMode="auto">
          <a:xfrm>
            <a:off x="2555776" y="4905164"/>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4</a:t>
            </a:r>
            <a:r>
              <a:rPr lang="en-US" altLang="zh-CN" dirty="0" smtClean="0"/>
              <a:t>)</a:t>
            </a:r>
            <a:r>
              <a:rPr lang="zh-CN" altLang="en-US" dirty="0" smtClean="0"/>
              <a:t>与</a:t>
            </a:r>
            <a:r>
              <a:rPr lang="en-US" altLang="zh-CN" dirty="0" smtClean="0"/>
              <a:t> </a:t>
            </a:r>
            <a:r>
              <a:rPr lang="zh-CN" altLang="en-US" dirty="0" smtClean="0"/>
              <a:t>数据流图的关系</a:t>
            </a:r>
            <a:endParaRPr lang="zh-CN" altLang="en-US" dirty="0"/>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8" name="Text Box 3"/>
          <p:cNvSpPr txBox="1">
            <a:spLocks noChangeArrowheads="1"/>
          </p:cNvSpPr>
          <p:nvPr/>
        </p:nvSpPr>
        <p:spPr bwMode="auto">
          <a:xfrm>
            <a:off x="2517540" y="1044025"/>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9" name="Text Box 3"/>
          <p:cNvSpPr txBox="1">
            <a:spLocks noChangeArrowheads="1"/>
          </p:cNvSpPr>
          <p:nvPr/>
        </p:nvSpPr>
        <p:spPr bwMode="auto">
          <a:xfrm>
            <a:off x="2555776" y="198884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1</a:t>
            </a:r>
            <a:r>
              <a:rPr lang="en-US" altLang="zh-CN" dirty="0" smtClean="0"/>
              <a:t>) </a:t>
            </a:r>
            <a:r>
              <a:rPr lang="zh-CN" altLang="en-US" dirty="0" smtClean="0"/>
              <a:t>概述</a:t>
            </a:r>
            <a:endParaRPr lang="zh-CN" altLang="en-US" dirty="0"/>
          </a:p>
        </p:txBody>
      </p:sp>
      <p:sp>
        <p:nvSpPr>
          <p:cNvPr id="10" name="Text Box 3"/>
          <p:cNvSpPr txBox="1">
            <a:spLocks noChangeArrowheads="1"/>
          </p:cNvSpPr>
          <p:nvPr/>
        </p:nvSpPr>
        <p:spPr bwMode="auto">
          <a:xfrm>
            <a:off x="2555776" y="587727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5</a:t>
            </a:r>
            <a:r>
              <a:rPr lang="en-US" altLang="zh-CN" dirty="0" smtClean="0"/>
              <a:t>)</a:t>
            </a:r>
            <a:r>
              <a:rPr lang="zh-CN" altLang="en-US" dirty="0" smtClean="0"/>
              <a:t>数据字典文档</a:t>
            </a:r>
            <a:endParaRPr lang="zh-CN" altLang="en-US" dirty="0"/>
          </a:p>
        </p:txBody>
      </p:sp>
    </p:spTree>
    <p:custDataLst>
      <p:tags r:id="rId1"/>
    </p:custDataLst>
    <p:extLst>
      <p:ext uri="{BB962C8B-B14F-4D97-AF65-F5344CB8AC3E}">
        <p14:creationId xmlns:p14="http://schemas.microsoft.com/office/powerpoint/2010/main" val="1687606501"/>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7" name="Rectangle 5" descr="Large confetti"/>
          <p:cNvSpPr>
            <a:spLocks noChangeArrowheads="1"/>
          </p:cNvSpPr>
          <p:nvPr/>
        </p:nvSpPr>
        <p:spPr bwMode="auto">
          <a:xfrm>
            <a:off x="2627784" y="3370603"/>
            <a:ext cx="5688632" cy="96043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pattFill prst="lgConfetti">
                  <a:fgClr>
                    <a:schemeClr val="accent2"/>
                  </a:fgClr>
                  <a:bgClr>
                    <a:schemeClr val="folHlink"/>
                  </a:bgClr>
                </a:patt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p>
            <a:pPr algn="l"/>
            <a:r>
              <a:rPr lang="en-US" altLang="zh-CN" sz="2800" b="1" dirty="0">
                <a:solidFill>
                  <a:srgbClr val="FF0000"/>
                </a:solidFill>
                <a:latin typeface="Times New Roman" pitchFamily="18" charset="0"/>
                <a:ea typeface="+mn-ea"/>
                <a:cs typeface="Times New Roman" pitchFamily="18" charset="0"/>
              </a:rPr>
              <a:t>        </a:t>
            </a:r>
            <a:r>
              <a:rPr lang="zh-CN" altLang="en-US" sz="2800" b="1" dirty="0">
                <a:solidFill>
                  <a:srgbClr val="FF0000"/>
                </a:solidFill>
                <a:latin typeface="Times New Roman" pitchFamily="18" charset="0"/>
                <a:ea typeface="+mn-ea"/>
                <a:cs typeface="Times New Roman" pitchFamily="18" charset="0"/>
              </a:rPr>
              <a:t>既然已经用数据流程图描述了系统，为什么还要编制数据字典？</a:t>
            </a:r>
            <a:endParaRPr lang="zh-CN" altLang="en-US" sz="2800" b="1" dirty="0">
              <a:solidFill>
                <a:schemeClr val="tx2"/>
              </a:solidFill>
              <a:latin typeface="Times New Roman" pitchFamily="18" charset="0"/>
              <a:ea typeface="+mn-ea"/>
              <a:cs typeface="Times New Roman" pitchFamily="18" charset="0"/>
            </a:endParaRPr>
          </a:p>
        </p:txBody>
      </p:sp>
      <p:pic>
        <p:nvPicPr>
          <p:cNvPr id="801798" name="Picture 6" descr="p_ico027"/>
          <p:cNvPicPr>
            <a:picLocks noChangeAspect="1" noChangeArrowheads="1"/>
          </p:cNvPicPr>
          <p:nvPr/>
        </p:nvPicPr>
        <p:blipFill>
          <a:blip r:embed="rId2">
            <a:lum bright="2000"/>
            <a:extLst>
              <a:ext uri="{28A0092B-C50C-407E-A947-70E740481C1C}">
                <a14:useLocalDpi xmlns:a14="http://schemas.microsoft.com/office/drawing/2010/main" val="0"/>
              </a:ext>
            </a:extLst>
          </a:blip>
          <a:srcRect/>
          <a:stretch>
            <a:fillRect/>
          </a:stretch>
        </p:blipFill>
        <p:spPr bwMode="auto">
          <a:xfrm>
            <a:off x="468313" y="2832274"/>
            <a:ext cx="878253" cy="1316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a:t>
            </a: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与</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9"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10"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概述</a:t>
            </a:r>
            <a:endParaRPr lang="zh-CN" altLang="en-US" dirty="0"/>
          </a:p>
        </p:txBody>
      </p:sp>
    </p:spTree>
    <p:extLst>
      <p:ext uri="{BB962C8B-B14F-4D97-AF65-F5344CB8AC3E}">
        <p14:creationId xmlns:p14="http://schemas.microsoft.com/office/powerpoint/2010/main" val="1350153798"/>
      </p:ext>
    </p:extLst>
  </p:cSld>
  <p:clrMapOvr>
    <a:masterClrMapping/>
  </p:clrMapOvr>
  <p:transition spd="med">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323850" y="2349822"/>
            <a:ext cx="8569325" cy="3455442"/>
          </a:xfrm>
        </p:spPr>
        <p:txBody>
          <a:bodyPr/>
          <a:lstStyle/>
          <a:p>
            <a:pPr algn="just"/>
            <a:r>
              <a:rPr lang="zh-CN" altLang="en-US" dirty="0">
                <a:ea typeface="黑体" pitchFamily="49" charset="-122"/>
              </a:rPr>
              <a:t>数据流图是对系统加工分解的一种描述</a:t>
            </a:r>
            <a:r>
              <a:rPr lang="zh-CN" altLang="en-US" dirty="0" smtClean="0">
                <a:ea typeface="黑体" pitchFamily="49" charset="-122"/>
              </a:rPr>
              <a:t>，描述</a:t>
            </a:r>
            <a:r>
              <a:rPr lang="zh-CN" altLang="en-US" dirty="0">
                <a:ea typeface="黑体" pitchFamily="49" charset="-122"/>
              </a:rPr>
              <a:t>了系统的分解，即描述了系统由哪几个部分组成、各个部分之间的联系等等，但是还没有说明系统中各个成分的含义。</a:t>
            </a:r>
          </a:p>
          <a:p>
            <a:pPr algn="just"/>
            <a:r>
              <a:rPr lang="zh-CN" altLang="en-US" dirty="0">
                <a:solidFill>
                  <a:srgbClr val="FF0000"/>
                </a:solidFill>
                <a:ea typeface="黑体" pitchFamily="49" charset="-122"/>
              </a:rPr>
              <a:t>数据字典</a:t>
            </a:r>
            <a:r>
              <a:rPr lang="zh-CN" altLang="en-US" dirty="0">
                <a:ea typeface="黑体" pitchFamily="49" charset="-122"/>
              </a:rPr>
              <a:t>是</a:t>
            </a:r>
            <a:r>
              <a:rPr lang="zh-CN" altLang="en-US" dirty="0" smtClean="0">
                <a:ea typeface="黑体" pitchFamily="49" charset="-122"/>
              </a:rPr>
              <a:t>对</a:t>
            </a:r>
            <a:r>
              <a:rPr lang="zh-CN" altLang="en-US" dirty="0">
                <a:ea typeface="黑体" pitchFamily="49" charset="-122"/>
              </a:rPr>
              <a:t>数据流图的各种成分起</a:t>
            </a:r>
            <a:r>
              <a:rPr lang="zh-CN" altLang="en-US" dirty="0">
                <a:solidFill>
                  <a:srgbClr val="FF0000"/>
                </a:solidFill>
                <a:ea typeface="黑体" pitchFamily="49" charset="-122"/>
              </a:rPr>
              <a:t>注释、说明</a:t>
            </a:r>
            <a:r>
              <a:rPr lang="zh-CN" altLang="en-US" dirty="0">
                <a:ea typeface="黑体" pitchFamily="49" charset="-122"/>
              </a:rPr>
              <a:t>的作用，对数据流程图的</a:t>
            </a:r>
            <a:r>
              <a:rPr lang="zh-CN" altLang="en-US" dirty="0">
                <a:solidFill>
                  <a:srgbClr val="FF0000"/>
                </a:solidFill>
                <a:ea typeface="黑体" pitchFamily="49" charset="-122"/>
              </a:rPr>
              <a:t>重要</a:t>
            </a:r>
            <a:r>
              <a:rPr lang="zh-CN" altLang="en-US" dirty="0" smtClean="0">
                <a:solidFill>
                  <a:srgbClr val="FF0000"/>
                </a:solidFill>
                <a:ea typeface="黑体" pitchFamily="49" charset="-122"/>
              </a:rPr>
              <a:t>补充，</a:t>
            </a:r>
            <a:r>
              <a:rPr lang="zh-CN" altLang="en-US" dirty="0">
                <a:ea typeface="黑体" pitchFamily="49" charset="-122"/>
              </a:rPr>
              <a:t>数据流图中的成分进行说明的工具</a:t>
            </a:r>
            <a:r>
              <a:rPr lang="zh-CN" altLang="en-US" dirty="0" smtClean="0">
                <a:ea typeface="黑体" pitchFamily="49" charset="-122"/>
              </a:rPr>
              <a:t>文档</a:t>
            </a:r>
            <a:endParaRPr lang="zh-CN" altLang="en-US" dirty="0">
              <a:ea typeface="黑体" pitchFamily="49" charset="-122"/>
            </a:endParaRPr>
          </a:p>
          <a:p>
            <a:pPr algn="just"/>
            <a:r>
              <a:rPr lang="zh-CN" altLang="en-US" dirty="0">
                <a:ea typeface="黑体" pitchFamily="49" charset="-122"/>
              </a:rPr>
              <a:t>分析员使用数据词典来对数据流图中的每个数据流、文件、加工、实体，以及组成数据流或文件的数据项等进行</a:t>
            </a:r>
            <a:r>
              <a:rPr lang="zh-CN" altLang="en-US" dirty="0" smtClean="0">
                <a:ea typeface="黑体" pitchFamily="49" charset="-122"/>
              </a:rPr>
              <a:t>说明</a:t>
            </a:r>
            <a:endParaRPr lang="zh-CN" altLang="en-US" sz="1800" dirty="0">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a:t>
            </a: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与</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7"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概述</a:t>
            </a:r>
            <a:endParaRPr lang="zh-CN" altLang="en-US" dirty="0"/>
          </a:p>
        </p:txBody>
      </p:sp>
    </p:spTree>
    <p:extLst>
      <p:ext uri="{BB962C8B-B14F-4D97-AF65-F5344CB8AC3E}">
        <p14:creationId xmlns:p14="http://schemas.microsoft.com/office/powerpoint/2010/main" val="2771434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descr="Rectangle: Click to edit Master text styles&#10;Second level&#10;Third level&#10;Fourth level&#10;Fifth level"/>
          <p:cNvSpPr>
            <a:spLocks noGrp="1" noChangeArrowheads="1"/>
          </p:cNvSpPr>
          <p:nvPr>
            <p:ph type="body" idx="1"/>
          </p:nvPr>
        </p:nvSpPr>
        <p:spPr>
          <a:xfrm>
            <a:off x="539750" y="1844824"/>
            <a:ext cx="8058150" cy="1079351"/>
          </a:xfrm>
        </p:spPr>
        <p:txBody>
          <a:bodyPr/>
          <a:lstStyle/>
          <a:p>
            <a:pPr>
              <a:lnSpc>
                <a:spcPct val="90000"/>
              </a:lnSpc>
            </a:pPr>
            <a:r>
              <a:rPr lang="zh-CN" altLang="en-US" dirty="0" smtClean="0">
                <a:solidFill>
                  <a:srgbClr val="FF3300"/>
                </a:solidFill>
                <a:latin typeface="黑体" pitchFamily="2" charset="-122"/>
              </a:rPr>
              <a:t>（</a:t>
            </a:r>
            <a:r>
              <a:rPr lang="en-US" altLang="zh-CN" dirty="0" smtClean="0">
                <a:solidFill>
                  <a:srgbClr val="FF3300"/>
                </a:solidFill>
                <a:latin typeface="黑体" pitchFamily="2" charset="-122"/>
              </a:rPr>
              <a:t>2</a:t>
            </a:r>
            <a:r>
              <a:rPr lang="zh-CN" altLang="en-US" dirty="0" smtClean="0">
                <a:solidFill>
                  <a:srgbClr val="FF3300"/>
                </a:solidFill>
                <a:latin typeface="黑体" pitchFamily="2" charset="-122"/>
              </a:rPr>
              <a:t>）</a:t>
            </a:r>
            <a:r>
              <a:rPr lang="en-US" altLang="zh-CN" dirty="0" smtClean="0">
                <a:latin typeface="黑体" pitchFamily="2" charset="-122"/>
              </a:rPr>
              <a:t> </a:t>
            </a:r>
            <a:r>
              <a:rPr lang="zh-CN" altLang="en-US" dirty="0">
                <a:latin typeface="黑体" pitchFamily="2" charset="-122"/>
              </a:rPr>
              <a:t>去掉具体模型中的非本质因素：</a:t>
            </a:r>
          </a:p>
          <a:p>
            <a:pPr lvl="1">
              <a:lnSpc>
                <a:spcPct val="90000"/>
              </a:lnSpc>
            </a:pPr>
            <a:r>
              <a:rPr lang="zh-CN" altLang="en-US" dirty="0">
                <a:solidFill>
                  <a:srgbClr val="0000FF"/>
                </a:solidFill>
                <a:latin typeface="黑体" pitchFamily="2" charset="-122"/>
              </a:rPr>
              <a:t>抽取现实系统的实质，抽象出当前系统的逻辑模型。</a:t>
            </a:r>
            <a:r>
              <a:rPr lang="zh-CN" altLang="en-US" sz="2400" dirty="0">
                <a:solidFill>
                  <a:srgbClr val="0000FF"/>
                </a:solidFill>
              </a:rPr>
              <a:t> </a:t>
            </a:r>
          </a:p>
        </p:txBody>
      </p:sp>
      <p:sp>
        <p:nvSpPr>
          <p:cNvPr id="12315" name="Rectangle 27"/>
          <p:cNvSpPr>
            <a:spLocks noChangeArrowheads="1"/>
          </p:cNvSpPr>
          <p:nvPr/>
        </p:nvSpPr>
        <p:spPr bwMode="auto">
          <a:xfrm>
            <a:off x="2411413" y="5646738"/>
            <a:ext cx="446563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zh-CN" altLang="en-US" b="1" dirty="0">
                <a:solidFill>
                  <a:srgbClr val="0000CC"/>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学生购买教材的逻辑模型</a:t>
            </a:r>
          </a:p>
        </p:txBody>
      </p:sp>
      <p:sp>
        <p:nvSpPr>
          <p:cNvPr id="3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1"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 </a:t>
            </a:r>
            <a:r>
              <a:rPr lang="zh-CN" altLang="en-US" dirty="0" smtClean="0"/>
              <a:t>系统分析过程</a:t>
            </a:r>
            <a:endParaRPr lang="zh-CN" altLang="en-US" dirty="0"/>
          </a:p>
        </p:txBody>
      </p:sp>
      <p:grpSp>
        <p:nvGrpSpPr>
          <p:cNvPr id="60" name="Group 3"/>
          <p:cNvGrpSpPr>
            <a:grpSpLocks/>
          </p:cNvGrpSpPr>
          <p:nvPr/>
        </p:nvGrpSpPr>
        <p:grpSpPr bwMode="auto">
          <a:xfrm>
            <a:off x="35496" y="2780928"/>
            <a:ext cx="9001125" cy="2266950"/>
            <a:chOff x="38" y="2124"/>
            <a:chExt cx="5670" cy="1428"/>
          </a:xfrm>
        </p:grpSpPr>
        <p:sp>
          <p:nvSpPr>
            <p:cNvPr id="61" name="Rectangle 4"/>
            <p:cNvSpPr>
              <a:spLocks noChangeArrowheads="1"/>
            </p:cNvSpPr>
            <p:nvPr/>
          </p:nvSpPr>
          <p:spPr bwMode="auto">
            <a:xfrm>
              <a:off x="52" y="2447"/>
              <a:ext cx="376" cy="1048"/>
            </a:xfrm>
            <a:prstGeom prst="rect">
              <a:avLst/>
            </a:prstGeom>
            <a:solidFill>
              <a:schemeClr val="accent1"/>
            </a:solidFill>
            <a:ln w="12700">
              <a:solidFill>
                <a:schemeClr val="tx1"/>
              </a:solidFill>
              <a:miter lim="800000"/>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2" name="Rectangle 5"/>
            <p:cNvSpPr>
              <a:spLocks noChangeArrowheads="1"/>
            </p:cNvSpPr>
            <p:nvPr/>
          </p:nvSpPr>
          <p:spPr bwMode="auto">
            <a:xfrm>
              <a:off x="5332" y="2495"/>
              <a:ext cx="376" cy="1000"/>
            </a:xfrm>
            <a:prstGeom prst="rect">
              <a:avLst/>
            </a:prstGeom>
            <a:solidFill>
              <a:schemeClr val="accent1"/>
            </a:solidFill>
            <a:ln w="12700">
              <a:solidFill>
                <a:schemeClr val="tx1"/>
              </a:solidFill>
              <a:miter lim="800000"/>
              <a:headEnd/>
              <a:tailEnd/>
            </a:ln>
            <a:effectLst>
              <a:outerShdw dist="35921" dir="2700000" algn="ctr" rotWithShape="0">
                <a:schemeClr val="tx1"/>
              </a:outerShdw>
            </a:effectLst>
          </p:spPr>
          <p:txBody>
            <a:bodyPr wrap="none" lIns="92075" tIns="46038" rIns="92075" bIns="46038" anchor="ctr"/>
            <a:lstStyle/>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学</a:t>
              </a:r>
            </a:p>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生</a:t>
              </a:r>
            </a:p>
          </p:txBody>
        </p:sp>
        <p:sp>
          <p:nvSpPr>
            <p:cNvPr id="63" name="Oval 6"/>
            <p:cNvSpPr>
              <a:spLocks noChangeArrowheads="1"/>
            </p:cNvSpPr>
            <p:nvPr/>
          </p:nvSpPr>
          <p:spPr bwMode="auto">
            <a:xfrm>
              <a:off x="768" y="2640"/>
              <a:ext cx="860" cy="865"/>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4" name="Oval 7"/>
            <p:cNvSpPr>
              <a:spLocks noChangeArrowheads="1"/>
            </p:cNvSpPr>
            <p:nvPr/>
          </p:nvSpPr>
          <p:spPr bwMode="auto">
            <a:xfrm>
              <a:off x="1968" y="2640"/>
              <a:ext cx="816" cy="864"/>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5" name="Oval 8"/>
            <p:cNvSpPr>
              <a:spLocks noChangeArrowheads="1"/>
            </p:cNvSpPr>
            <p:nvPr/>
          </p:nvSpPr>
          <p:spPr bwMode="auto">
            <a:xfrm>
              <a:off x="3024" y="2640"/>
              <a:ext cx="860" cy="864"/>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6" name="Oval 9"/>
            <p:cNvSpPr>
              <a:spLocks noChangeArrowheads="1"/>
            </p:cNvSpPr>
            <p:nvPr/>
          </p:nvSpPr>
          <p:spPr bwMode="auto">
            <a:xfrm>
              <a:off x="4176" y="2687"/>
              <a:ext cx="864" cy="865"/>
            </a:xfrm>
            <a:prstGeom prst="ellipse">
              <a:avLst/>
            </a:prstGeom>
            <a:solidFill>
              <a:schemeClr val="accent1"/>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7" name="Rectangle 10"/>
            <p:cNvSpPr>
              <a:spLocks noChangeArrowheads="1"/>
            </p:cNvSpPr>
            <p:nvPr/>
          </p:nvSpPr>
          <p:spPr bwMode="auto">
            <a:xfrm>
              <a:off x="38" y="2635"/>
              <a:ext cx="442"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生</a:t>
              </a:r>
            </a:p>
          </p:txBody>
        </p:sp>
        <p:sp>
          <p:nvSpPr>
            <p:cNvPr id="68" name="Rectangle 11"/>
            <p:cNvSpPr>
              <a:spLocks noChangeArrowheads="1"/>
            </p:cNvSpPr>
            <p:nvPr/>
          </p:nvSpPr>
          <p:spPr bwMode="auto">
            <a:xfrm>
              <a:off x="432" y="2124"/>
              <a:ext cx="340"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购</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申</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请</a:t>
              </a:r>
            </a:p>
          </p:txBody>
        </p:sp>
        <p:sp>
          <p:nvSpPr>
            <p:cNvPr id="69" name="Rectangle 12"/>
            <p:cNvSpPr>
              <a:spLocks noChangeArrowheads="1"/>
            </p:cNvSpPr>
            <p:nvPr/>
          </p:nvSpPr>
          <p:spPr bwMode="auto">
            <a:xfrm>
              <a:off x="1632" y="2318"/>
              <a:ext cx="3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购书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单</a:t>
              </a:r>
            </a:p>
          </p:txBody>
        </p:sp>
        <p:sp>
          <p:nvSpPr>
            <p:cNvPr id="70" name="Rectangle 13"/>
            <p:cNvSpPr>
              <a:spLocks noChangeArrowheads="1"/>
            </p:cNvSpPr>
            <p:nvPr/>
          </p:nvSpPr>
          <p:spPr bwMode="auto">
            <a:xfrm>
              <a:off x="2767" y="2421"/>
              <a:ext cx="28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发</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票</a:t>
              </a:r>
            </a:p>
          </p:txBody>
        </p:sp>
        <p:sp>
          <p:nvSpPr>
            <p:cNvPr id="71" name="Rectangle 14"/>
            <p:cNvSpPr>
              <a:spLocks noChangeArrowheads="1"/>
            </p:cNvSpPr>
            <p:nvPr/>
          </p:nvSpPr>
          <p:spPr bwMode="auto">
            <a:xfrm>
              <a:off x="3919" y="2278"/>
              <a:ext cx="280"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领</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书</a:t>
              </a:r>
            </a:p>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单</a:t>
              </a:r>
            </a:p>
          </p:txBody>
        </p:sp>
        <p:sp>
          <p:nvSpPr>
            <p:cNvPr id="72" name="Rectangle 15"/>
            <p:cNvSpPr>
              <a:spLocks noChangeArrowheads="1"/>
            </p:cNvSpPr>
            <p:nvPr/>
          </p:nvSpPr>
          <p:spPr bwMode="auto">
            <a:xfrm>
              <a:off x="4975" y="2544"/>
              <a:ext cx="2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书</a:t>
              </a:r>
            </a:p>
          </p:txBody>
        </p:sp>
        <p:sp>
          <p:nvSpPr>
            <p:cNvPr id="73" name="Rectangle 16"/>
            <p:cNvSpPr>
              <a:spLocks noChangeArrowheads="1"/>
            </p:cNvSpPr>
            <p:nvPr/>
          </p:nvSpPr>
          <p:spPr bwMode="auto">
            <a:xfrm>
              <a:off x="1094" y="2193"/>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4" name="Rectangle 17"/>
            <p:cNvSpPr>
              <a:spLocks noChangeArrowheads="1"/>
            </p:cNvSpPr>
            <p:nvPr/>
          </p:nvSpPr>
          <p:spPr bwMode="auto">
            <a:xfrm>
              <a:off x="720" y="2928"/>
              <a:ext cx="96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r>
                <a:rPr lang="zh-CN" altLang="en-US" sz="1400" b="1" dirty="0">
                  <a:effectLst>
                    <a:outerShdw blurRad="38100" dist="38100" dir="2700000" algn="tl">
                      <a:srgbClr val="000000">
                        <a:alpha val="43137"/>
                      </a:srgbClr>
                    </a:outerShdw>
                  </a:effectLst>
                  <a:latin typeface="Times New Roman" pitchFamily="18" charset="0"/>
                  <a:ea typeface="+mn-ea"/>
                  <a:cs typeface="Times New Roman" pitchFamily="18" charset="0"/>
                </a:rPr>
                <a:t>信北</a:t>
              </a:r>
              <a:r>
                <a:rPr lang="en-US" altLang="zh-CN" sz="2000" b="1" dirty="0">
                  <a:effectLst>
                    <a:outerShdw blurRad="38100" dist="38100" dir="2700000" algn="tl">
                      <a:srgbClr val="000000">
                        <a:alpha val="43137"/>
                      </a:srgbClr>
                    </a:outerShdw>
                  </a:effectLst>
                  <a:latin typeface="Times New Roman" pitchFamily="18" charset="0"/>
                  <a:ea typeface="+mn-ea"/>
                  <a:cs typeface="Times New Roman" pitchFamily="18" charset="0"/>
                </a:rPr>
                <a:t>107</a:t>
              </a:r>
            </a:p>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张</a:t>
              </a:r>
            </a:p>
          </p:txBody>
        </p:sp>
        <p:sp>
          <p:nvSpPr>
            <p:cNvPr id="75" name="Rectangle 18"/>
            <p:cNvSpPr>
              <a:spLocks noChangeArrowheads="1"/>
            </p:cNvSpPr>
            <p:nvPr/>
          </p:nvSpPr>
          <p:spPr bwMode="auto">
            <a:xfrm>
              <a:off x="910" y="2688"/>
              <a:ext cx="6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教务科</a:t>
              </a:r>
            </a:p>
          </p:txBody>
        </p:sp>
        <p:sp>
          <p:nvSpPr>
            <p:cNvPr id="76" name="Rectangle 19"/>
            <p:cNvSpPr>
              <a:spLocks noChangeArrowheads="1"/>
            </p:cNvSpPr>
            <p:nvPr/>
          </p:nvSpPr>
          <p:spPr bwMode="auto">
            <a:xfrm>
              <a:off x="2093" y="2928"/>
              <a:ext cx="58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rPr>
                <a:t>信北</a:t>
              </a:r>
              <a:r>
                <a:rPr lang="en-US" altLang="zh-CN" sz="2000" b="1">
                  <a:effectLst>
                    <a:outerShdw blurRad="38100" dist="38100" dir="2700000" algn="tl">
                      <a:srgbClr val="000000">
                        <a:alpha val="43137"/>
                      </a:srgbClr>
                    </a:outerShdw>
                  </a:effectLst>
                  <a:latin typeface="Times New Roman" pitchFamily="18" charset="0"/>
                  <a:ea typeface="+mn-ea"/>
                  <a:cs typeface="Times New Roman" pitchFamily="18" charset="0"/>
                </a:rPr>
                <a:t>206</a:t>
              </a:r>
            </a:p>
            <a:p>
              <a:pPr algn="ct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王</a:t>
              </a:r>
            </a:p>
          </p:txBody>
        </p:sp>
        <p:sp>
          <p:nvSpPr>
            <p:cNvPr id="77" name="Rectangle 20"/>
            <p:cNvSpPr>
              <a:spLocks noChangeArrowheads="1"/>
            </p:cNvSpPr>
            <p:nvPr/>
          </p:nvSpPr>
          <p:spPr bwMode="auto">
            <a:xfrm>
              <a:off x="2062" y="2688"/>
              <a:ext cx="6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会计室</a:t>
              </a:r>
            </a:p>
          </p:txBody>
        </p:sp>
        <p:sp>
          <p:nvSpPr>
            <p:cNvPr id="78" name="Rectangle 21"/>
            <p:cNvSpPr>
              <a:spLocks noChangeArrowheads="1"/>
            </p:cNvSpPr>
            <p:nvPr/>
          </p:nvSpPr>
          <p:spPr bwMode="auto">
            <a:xfrm>
              <a:off x="3149" y="2928"/>
              <a:ext cx="58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rPr>
                <a:t>信北</a:t>
              </a:r>
              <a:r>
                <a:rPr lang="en-US" altLang="zh-CN" sz="2000" b="1">
                  <a:effectLst>
                    <a:outerShdw blurRad="38100" dist="38100" dir="2700000" algn="tl">
                      <a:srgbClr val="000000">
                        <a:alpha val="43137"/>
                      </a:srgbClr>
                    </a:outerShdw>
                  </a:effectLst>
                  <a:latin typeface="Times New Roman" pitchFamily="18" charset="0"/>
                  <a:ea typeface="+mn-ea"/>
                  <a:cs typeface="Times New Roman" pitchFamily="18" charset="0"/>
                </a:rPr>
                <a:t>206</a:t>
              </a:r>
            </a:p>
            <a:p>
              <a:pPr algn="ct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李</a:t>
              </a:r>
            </a:p>
          </p:txBody>
        </p:sp>
        <p:sp>
          <p:nvSpPr>
            <p:cNvPr id="79" name="Rectangle 22"/>
            <p:cNvSpPr>
              <a:spLocks noChangeArrowheads="1"/>
            </p:cNvSpPr>
            <p:nvPr/>
          </p:nvSpPr>
          <p:spPr bwMode="auto">
            <a:xfrm>
              <a:off x="3072" y="2697"/>
              <a:ext cx="8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mn-ea"/>
                  <a:cs typeface="Times New Roman" pitchFamily="18" charset="0"/>
                </a:rPr>
                <a:t>出纳员</a:t>
              </a:r>
            </a:p>
          </p:txBody>
        </p:sp>
        <p:sp>
          <p:nvSpPr>
            <p:cNvPr id="80" name="Rectangle 23"/>
            <p:cNvSpPr>
              <a:spLocks noChangeArrowheads="1"/>
            </p:cNvSpPr>
            <p:nvPr/>
          </p:nvSpPr>
          <p:spPr bwMode="auto">
            <a:xfrm>
              <a:off x="4385" y="2956"/>
              <a:ext cx="41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altLang="zh-CN" sz="1400" b="1" dirty="0">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1400" b="1" dirty="0">
                  <a:effectLst>
                    <a:outerShdw blurRad="38100" dist="38100" dir="2700000" algn="tl">
                      <a:srgbClr val="000000">
                        <a:alpha val="43137"/>
                      </a:srgbClr>
                    </a:outerShdw>
                  </a:effectLst>
                  <a:latin typeface="Times New Roman" pitchFamily="18" charset="0"/>
                  <a:ea typeface="+mn-ea"/>
                  <a:cs typeface="Times New Roman" pitchFamily="18" charset="0"/>
                </a:rPr>
                <a:t>实南</a:t>
              </a:r>
              <a:r>
                <a:rPr lang="en-US" altLang="zh-CN" sz="1400" b="1" dirty="0">
                  <a:effectLst>
                    <a:outerShdw blurRad="38100" dist="38100" dir="2700000" algn="tl">
                      <a:srgbClr val="000000">
                        <a:alpha val="43137"/>
                      </a:srgbClr>
                    </a:outerShdw>
                  </a:effectLst>
                  <a:latin typeface="Times New Roman" pitchFamily="18" charset="0"/>
                  <a:ea typeface="+mn-ea"/>
                  <a:cs typeface="Times New Roman" pitchFamily="18" charset="0"/>
                </a:rPr>
                <a:t>)</a:t>
              </a:r>
            </a:p>
            <a:p>
              <a:pPr algn="ct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赵</a:t>
              </a:r>
            </a:p>
          </p:txBody>
        </p:sp>
        <p:sp>
          <p:nvSpPr>
            <p:cNvPr id="81" name="Rectangle 24"/>
            <p:cNvSpPr>
              <a:spLocks noChangeArrowheads="1"/>
            </p:cNvSpPr>
            <p:nvPr/>
          </p:nvSpPr>
          <p:spPr bwMode="auto">
            <a:xfrm>
              <a:off x="4165" y="2745"/>
              <a:ext cx="9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mn-ea"/>
                  <a:cs typeface="Times New Roman" pitchFamily="18" charset="0"/>
                </a:rPr>
                <a:t>教材科</a:t>
              </a:r>
            </a:p>
          </p:txBody>
        </p:sp>
        <p:sp>
          <p:nvSpPr>
            <p:cNvPr id="82" name="Line 25"/>
            <p:cNvSpPr>
              <a:spLocks noChangeShapeType="1"/>
            </p:cNvSpPr>
            <p:nvPr/>
          </p:nvSpPr>
          <p:spPr bwMode="auto">
            <a:xfrm>
              <a:off x="432" y="3019"/>
              <a:ext cx="336"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3" name="Line 26"/>
            <p:cNvSpPr>
              <a:spLocks noChangeShapeType="1"/>
            </p:cNvSpPr>
            <p:nvPr/>
          </p:nvSpPr>
          <p:spPr bwMode="auto">
            <a:xfrm>
              <a:off x="1632" y="3067"/>
              <a:ext cx="336"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4" name="Line 27"/>
            <p:cNvSpPr>
              <a:spLocks noChangeShapeType="1"/>
            </p:cNvSpPr>
            <p:nvPr/>
          </p:nvSpPr>
          <p:spPr bwMode="auto">
            <a:xfrm>
              <a:off x="2784" y="3067"/>
              <a:ext cx="288"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5" name="Line 28"/>
            <p:cNvSpPr>
              <a:spLocks noChangeShapeType="1"/>
            </p:cNvSpPr>
            <p:nvPr/>
          </p:nvSpPr>
          <p:spPr bwMode="auto">
            <a:xfrm>
              <a:off x="3888" y="3067"/>
              <a:ext cx="288" cy="5"/>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6" name="Line 29"/>
            <p:cNvSpPr>
              <a:spLocks noChangeShapeType="1"/>
            </p:cNvSpPr>
            <p:nvPr/>
          </p:nvSpPr>
          <p:spPr bwMode="auto">
            <a:xfrm>
              <a:off x="5040" y="3072"/>
              <a:ext cx="336"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87" name="Oval 7"/>
          <p:cNvSpPr>
            <a:spLocks noChangeArrowheads="1"/>
          </p:cNvSpPr>
          <p:nvPr/>
        </p:nvSpPr>
        <p:spPr bwMode="auto">
          <a:xfrm>
            <a:off x="1190080" y="3573016"/>
            <a:ext cx="1365250" cy="1373188"/>
          </a:xfrm>
          <a:prstGeom prst="ellipse">
            <a:avLst/>
          </a:prstGeom>
          <a:solidFill>
            <a:schemeClr val="accent2"/>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2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88" name="Rectangle 23"/>
          <p:cNvSpPr>
            <a:spLocks noChangeArrowheads="1"/>
          </p:cNvSpPr>
          <p:nvPr/>
        </p:nvSpPr>
        <p:spPr bwMode="auto">
          <a:xfrm>
            <a:off x="1379315" y="3831928"/>
            <a:ext cx="8826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b="1" dirty="0">
                <a:solidFill>
                  <a:srgbClr val="FFFF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审查</a:t>
            </a:r>
          </a:p>
          <a:p>
            <a:pPr algn="ctr" eaLnBrk="0" hangingPunct="0"/>
            <a:r>
              <a:rPr lang="zh-CN" altLang="en-US" b="1" dirty="0">
                <a:solidFill>
                  <a:srgbClr val="FFFF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有效性</a:t>
            </a:r>
          </a:p>
        </p:txBody>
      </p:sp>
      <p:sp>
        <p:nvSpPr>
          <p:cNvPr id="89" name="Oval 8"/>
          <p:cNvSpPr>
            <a:spLocks noChangeArrowheads="1"/>
          </p:cNvSpPr>
          <p:nvPr/>
        </p:nvSpPr>
        <p:spPr bwMode="auto">
          <a:xfrm>
            <a:off x="3059386" y="3573016"/>
            <a:ext cx="1295400" cy="1371600"/>
          </a:xfrm>
          <a:prstGeom prst="ellipse">
            <a:avLst/>
          </a:prstGeom>
          <a:solidFill>
            <a:schemeClr val="accent2"/>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2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90" name="Rectangle 24"/>
          <p:cNvSpPr>
            <a:spLocks noChangeArrowheads="1"/>
          </p:cNvSpPr>
          <p:nvPr/>
        </p:nvSpPr>
        <p:spPr bwMode="auto">
          <a:xfrm>
            <a:off x="3283100" y="4054102"/>
            <a:ext cx="8826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b="1" dirty="0">
                <a:solidFill>
                  <a:srgbClr val="FFFF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开发票</a:t>
            </a:r>
          </a:p>
        </p:txBody>
      </p:sp>
      <p:sp>
        <p:nvSpPr>
          <p:cNvPr id="91" name="Oval 9"/>
          <p:cNvSpPr>
            <a:spLocks noChangeArrowheads="1"/>
          </p:cNvSpPr>
          <p:nvPr/>
        </p:nvSpPr>
        <p:spPr bwMode="auto">
          <a:xfrm>
            <a:off x="4790480" y="3573016"/>
            <a:ext cx="1365250" cy="1371600"/>
          </a:xfrm>
          <a:prstGeom prst="ellipse">
            <a:avLst/>
          </a:prstGeom>
          <a:solidFill>
            <a:schemeClr val="accent2"/>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2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92" name="Rectangle 25"/>
          <p:cNvSpPr>
            <a:spLocks noChangeArrowheads="1"/>
          </p:cNvSpPr>
          <p:nvPr/>
        </p:nvSpPr>
        <p:spPr bwMode="auto">
          <a:xfrm>
            <a:off x="5144493" y="3861420"/>
            <a:ext cx="6508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b="1" dirty="0">
                <a:solidFill>
                  <a:srgbClr val="FFFF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开领</a:t>
            </a:r>
          </a:p>
          <a:p>
            <a:pPr algn="ctr" eaLnBrk="0" hangingPunct="0"/>
            <a:r>
              <a:rPr lang="zh-CN" altLang="en-US" b="1" dirty="0">
                <a:solidFill>
                  <a:srgbClr val="FFFF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书单</a:t>
            </a:r>
          </a:p>
        </p:txBody>
      </p:sp>
      <p:sp>
        <p:nvSpPr>
          <p:cNvPr id="93" name="Oval 10"/>
          <p:cNvSpPr>
            <a:spLocks noChangeArrowheads="1"/>
          </p:cNvSpPr>
          <p:nvPr/>
        </p:nvSpPr>
        <p:spPr bwMode="auto">
          <a:xfrm>
            <a:off x="6587778" y="3645024"/>
            <a:ext cx="1371600" cy="1373188"/>
          </a:xfrm>
          <a:prstGeom prst="ellipse">
            <a:avLst/>
          </a:prstGeom>
          <a:solidFill>
            <a:schemeClr val="accent2"/>
          </a:solidFill>
          <a:ln w="12700">
            <a:solidFill>
              <a:schemeClr val="tx1"/>
            </a:solidFill>
            <a:round/>
            <a:headEnd/>
            <a:tailEnd/>
          </a:ln>
          <a:effectLst>
            <a:outerShdw dist="35921" dir="2700000" algn="ctr" rotWithShape="0">
              <a:schemeClr val="tx1"/>
            </a:outerShdw>
          </a:effectLst>
        </p:spPr>
        <p:txBody>
          <a:bodyPr wrap="none" anchor="ctr"/>
          <a:lstStyle/>
          <a:p>
            <a:endParaRPr lang="zh-CN" altLang="en-US" sz="12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94" name="Rectangle 26"/>
          <p:cNvSpPr>
            <a:spLocks noChangeArrowheads="1"/>
          </p:cNvSpPr>
          <p:nvPr/>
        </p:nvSpPr>
        <p:spPr bwMode="auto">
          <a:xfrm>
            <a:off x="6941791" y="4067224"/>
            <a:ext cx="6508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b="1" dirty="0">
                <a:solidFill>
                  <a:srgbClr val="FFFF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发书</a:t>
            </a:r>
          </a:p>
        </p:txBody>
      </p:sp>
    </p:spTree>
    <p:extLst>
      <p:ext uri="{BB962C8B-B14F-4D97-AF65-F5344CB8AC3E}">
        <p14:creationId xmlns:p14="http://schemas.microsoft.com/office/powerpoint/2010/main" val="298214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12315" grpId="0"/>
      <p:bldP spid="87" grpId="0" animBg="1"/>
      <p:bldP spid="88" grpId="0"/>
      <p:bldP spid="89" grpId="0" animBg="1"/>
      <p:bldP spid="90" grpId="0"/>
      <p:bldP spid="91" grpId="0" animBg="1"/>
      <p:bldP spid="92" grpId="0"/>
      <p:bldP spid="93" grpId="0" animBg="1"/>
      <p:bldP spid="9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323850" y="2205806"/>
            <a:ext cx="8569325" cy="5327650"/>
          </a:xfrm>
        </p:spPr>
        <p:txBody>
          <a:bodyPr/>
          <a:lstStyle/>
          <a:p>
            <a:pPr algn="just"/>
            <a:r>
              <a:rPr lang="zh-CN" altLang="en-US" dirty="0" smtClean="0">
                <a:ea typeface="黑体" pitchFamily="49" charset="-122"/>
              </a:rPr>
              <a:t>定义</a:t>
            </a:r>
            <a:r>
              <a:rPr lang="zh-CN" altLang="en-US" dirty="0">
                <a:ea typeface="黑体" pitchFamily="49" charset="-122"/>
              </a:rPr>
              <a:t>和描述了所有数据元素和数据元素有意义的组合</a:t>
            </a:r>
          </a:p>
          <a:p>
            <a:pPr lvl="1" algn="just"/>
            <a:r>
              <a:rPr lang="zh-CN" altLang="en-US" dirty="0">
                <a:solidFill>
                  <a:srgbClr val="FF0000"/>
                </a:solidFill>
                <a:ea typeface="黑体" pitchFamily="49" charset="-122"/>
              </a:rPr>
              <a:t>数据元素：</a:t>
            </a:r>
            <a:r>
              <a:rPr lang="zh-CN" altLang="en-US" dirty="0">
                <a:ea typeface="黑体" pitchFamily="49" charset="-122"/>
              </a:rPr>
              <a:t>也称数据项或数据域，是信息系统中有意义的最小的数据单位。如，单课成绩、身份证号、工资、单位名称</a:t>
            </a:r>
          </a:p>
          <a:p>
            <a:pPr lvl="1" algn="just"/>
            <a:r>
              <a:rPr lang="zh-CN" altLang="en-US" dirty="0">
                <a:solidFill>
                  <a:srgbClr val="FF0000"/>
                </a:solidFill>
                <a:ea typeface="黑体" pitchFamily="49" charset="-122"/>
              </a:rPr>
              <a:t>数据结构：</a:t>
            </a:r>
            <a:r>
              <a:rPr lang="zh-CN" altLang="en-US" dirty="0">
                <a:ea typeface="黑体" pitchFamily="49" charset="-122"/>
              </a:rPr>
              <a:t>数据项组合而成的数据记录，是数据元素有意义的组合。如，某生成绩记录、包括各公共课成绩、各专业课成绩、各次社会实践成绩、体育锻炼成绩、毕业论文成绩等</a:t>
            </a:r>
          </a:p>
          <a:p>
            <a:pPr algn="just"/>
            <a:r>
              <a:rPr lang="zh-CN" altLang="en-US" dirty="0">
                <a:ea typeface="黑体" pitchFamily="49" charset="-122"/>
              </a:rPr>
              <a:t>数据字典里的数据项之间存在着重要的关系</a:t>
            </a:r>
          </a:p>
          <a:p>
            <a:pPr lvl="1" algn="just"/>
            <a:r>
              <a:rPr lang="zh-CN" altLang="en-US" dirty="0">
                <a:ea typeface="黑体" pitchFamily="49" charset="-122"/>
              </a:rPr>
              <a:t>数据存储和数据流是基于数据结构的，数据结构由数据元素组成</a:t>
            </a:r>
          </a:p>
          <a:p>
            <a:pPr lvl="1" algn="just"/>
            <a:r>
              <a:rPr lang="zh-CN" altLang="en-US" dirty="0">
                <a:ea typeface="黑体" pitchFamily="49" charset="-122"/>
              </a:rPr>
              <a:t>数据流与数据存储、实体和过程相连</a:t>
            </a:r>
          </a:p>
          <a:p>
            <a:pPr algn="just"/>
            <a:r>
              <a:rPr lang="zh-CN" altLang="en-US" dirty="0">
                <a:ea typeface="黑体" pitchFamily="49" charset="-122"/>
              </a:rPr>
              <a:t>数据字典必须和数据流图保持一致</a:t>
            </a: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、数据域过程建模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6"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7"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概述</a:t>
            </a:r>
            <a:endParaRPr lang="zh-CN" altLang="en-US" dirty="0"/>
          </a:p>
        </p:txBody>
      </p:sp>
    </p:spTree>
    <p:extLst>
      <p:ext uri="{BB962C8B-B14F-4D97-AF65-F5344CB8AC3E}">
        <p14:creationId xmlns:p14="http://schemas.microsoft.com/office/powerpoint/2010/main" val="2578363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4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7" name="Rectangle 9"/>
          <p:cNvSpPr>
            <a:spLocks noChangeArrowheads="1"/>
          </p:cNvSpPr>
          <p:nvPr/>
        </p:nvSpPr>
        <p:spPr bwMode="auto">
          <a:xfrm>
            <a:off x="2200994" y="5882216"/>
            <a:ext cx="5539357" cy="584775"/>
          </a:xfrm>
          <a:prstGeom prst="rect">
            <a:avLst/>
          </a:prstGeom>
          <a:noFill/>
          <a:ln>
            <a:noFill/>
          </a:ln>
          <a:effectLst/>
          <a:extLst>
            <a:ext uri="{909E8E84-426E-40DD-AFC4-6F175D3DCCD1}">
              <a14:hiddenFill xmlns:a14="http://schemas.microsoft.com/office/drawing/2010/main">
                <a:solidFill>
                  <a:srgbClr val="66FFFF">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200000"/>
              </a:lnSpc>
            </a:pPr>
            <a:r>
              <a:rPr lang="en-US" altLang="zh-CN" sz="16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16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对数据流程图中的六个方面进行具体的定义。</a:t>
            </a:r>
          </a:p>
        </p:txBody>
      </p:sp>
      <p:sp>
        <p:nvSpPr>
          <p:cNvPr id="488458" name="Rectangle 10"/>
          <p:cNvSpPr>
            <a:spLocks noChangeArrowheads="1"/>
          </p:cNvSpPr>
          <p:nvPr/>
        </p:nvSpPr>
        <p:spPr bwMode="auto">
          <a:xfrm>
            <a:off x="4224830" y="2524080"/>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gn="l">
              <a:spcBef>
                <a:spcPct val="20000"/>
              </a:spcBef>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数据项</a:t>
            </a:r>
          </a:p>
        </p:txBody>
      </p:sp>
      <p:sp>
        <p:nvSpPr>
          <p:cNvPr id="488459" name="Rectangle 11"/>
          <p:cNvSpPr>
            <a:spLocks noChangeArrowheads="1"/>
          </p:cNvSpPr>
          <p:nvPr/>
        </p:nvSpPr>
        <p:spPr bwMode="auto">
          <a:xfrm>
            <a:off x="4211299" y="3088034"/>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gn="l">
              <a:spcBef>
                <a:spcPct val="20000"/>
              </a:spcBef>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数据结构</a:t>
            </a:r>
          </a:p>
        </p:txBody>
      </p:sp>
      <p:sp>
        <p:nvSpPr>
          <p:cNvPr id="488460" name="Rectangle 12"/>
          <p:cNvSpPr>
            <a:spLocks noChangeArrowheads="1"/>
          </p:cNvSpPr>
          <p:nvPr/>
        </p:nvSpPr>
        <p:spPr bwMode="auto">
          <a:xfrm>
            <a:off x="4211299" y="3651988"/>
            <a:ext cx="8819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gn="l">
              <a:spcBef>
                <a:spcPct val="2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数据流</a:t>
            </a:r>
          </a:p>
        </p:txBody>
      </p:sp>
      <p:sp>
        <p:nvSpPr>
          <p:cNvPr id="488461" name="Rectangle 13"/>
          <p:cNvSpPr>
            <a:spLocks noChangeArrowheads="1"/>
          </p:cNvSpPr>
          <p:nvPr/>
        </p:nvSpPr>
        <p:spPr bwMode="auto">
          <a:xfrm>
            <a:off x="4211299" y="4779896"/>
            <a:ext cx="2044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gn="l">
              <a:spcBef>
                <a:spcPct val="20000"/>
              </a:spcBef>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过程（处理逻辑）</a:t>
            </a:r>
            <a:endPar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88462" name="Rectangle 14"/>
          <p:cNvSpPr>
            <a:spLocks noChangeArrowheads="1"/>
          </p:cNvSpPr>
          <p:nvPr/>
        </p:nvSpPr>
        <p:spPr bwMode="auto">
          <a:xfrm>
            <a:off x="4211299" y="4215942"/>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gn="l">
              <a:spcBef>
                <a:spcPct val="20000"/>
              </a:spcBef>
            </a:pP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数据存储</a:t>
            </a:r>
          </a:p>
        </p:txBody>
      </p:sp>
      <p:sp>
        <p:nvSpPr>
          <p:cNvPr id="488463" name="Rectangle 15"/>
          <p:cNvSpPr>
            <a:spLocks noChangeArrowheads="1"/>
          </p:cNvSpPr>
          <p:nvPr/>
        </p:nvSpPr>
        <p:spPr bwMode="auto">
          <a:xfrm>
            <a:off x="4211299" y="5343851"/>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gn="l">
              <a:spcBef>
                <a:spcPct val="20000"/>
              </a:spcBef>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外部实体</a:t>
            </a:r>
          </a:p>
        </p:txBody>
      </p:sp>
      <p:sp>
        <p:nvSpPr>
          <p:cNvPr id="13"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4"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15"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Tree>
    <p:extLst>
      <p:ext uri="{BB962C8B-B14F-4D97-AF65-F5344CB8AC3E}">
        <p14:creationId xmlns:p14="http://schemas.microsoft.com/office/powerpoint/2010/main" val="3599129530"/>
      </p:ext>
    </p:extLst>
  </p:cSld>
  <p:clrMapOvr>
    <a:masterClrMapping/>
  </p:clrMapOvr>
  <p:transition spd="med">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a:xfrm>
            <a:off x="323850" y="1413718"/>
            <a:ext cx="8135938" cy="5327650"/>
          </a:xfrm>
        </p:spPr>
        <p:txBody>
          <a:bodyPr/>
          <a:lstStyle/>
          <a:p>
            <a:r>
              <a:rPr lang="zh-CN" altLang="en-US" sz="2800" dirty="0" smtClean="0">
                <a:solidFill>
                  <a:srgbClr val="0000FF"/>
                </a:solidFill>
                <a:ea typeface="黑体" pitchFamily="49" charset="-122"/>
              </a:rPr>
              <a:t>数据项：</a:t>
            </a:r>
            <a:r>
              <a:rPr lang="en-US" altLang="zh-CN" sz="2800" dirty="0" smtClean="0">
                <a:ea typeface="楷体_GB2312" pitchFamily="49" charset="-122"/>
              </a:rPr>
              <a:t> </a:t>
            </a:r>
            <a:r>
              <a:rPr lang="zh-CN" altLang="en-US" sz="2000" dirty="0" smtClean="0">
                <a:latin typeface="+mn-ea"/>
              </a:rPr>
              <a:t>又称为数据</a:t>
            </a:r>
            <a:r>
              <a:rPr lang="zh-CN" altLang="en-US" sz="2000" dirty="0">
                <a:latin typeface="+mn-ea"/>
              </a:rPr>
              <a:t>元素，是最小的数据组成单位，具有逻辑不可再分性</a:t>
            </a:r>
            <a:r>
              <a:rPr lang="zh-CN" altLang="en-US" sz="2000" dirty="0" smtClean="0">
                <a:latin typeface="+mn-ea"/>
              </a:rPr>
              <a:t>。由以下</a:t>
            </a:r>
            <a:r>
              <a:rPr lang="zh-CN" altLang="en-US" sz="2000" dirty="0">
                <a:latin typeface="+mn-ea"/>
              </a:rPr>
              <a:t>内容组成：</a:t>
            </a:r>
          </a:p>
          <a:p>
            <a:pPr lvl="1"/>
            <a:r>
              <a:rPr lang="zh-CN" altLang="en-US" sz="2000" dirty="0">
                <a:ea typeface="黑体" pitchFamily="49" charset="-122"/>
              </a:rPr>
              <a:t>数据项名</a:t>
            </a:r>
          </a:p>
          <a:p>
            <a:pPr lvl="1"/>
            <a:r>
              <a:rPr lang="zh-CN" altLang="en-US" sz="2000" dirty="0" smtClean="0">
                <a:ea typeface="黑体" pitchFamily="49" charset="-122"/>
              </a:rPr>
              <a:t>编号</a:t>
            </a:r>
            <a:r>
              <a:rPr lang="zh-CN" altLang="en-US" sz="2000" dirty="0">
                <a:ea typeface="黑体" pitchFamily="49" charset="-122"/>
              </a:rPr>
              <a:t>：用于词典</a:t>
            </a:r>
            <a:r>
              <a:rPr lang="zh-CN" altLang="en-US" sz="2000" dirty="0" smtClean="0">
                <a:ea typeface="黑体" pitchFamily="49" charset="-122"/>
              </a:rPr>
              <a:t>管理</a:t>
            </a:r>
            <a:endParaRPr lang="en-US" altLang="zh-CN" sz="2000" dirty="0" smtClean="0">
              <a:ea typeface="黑体" pitchFamily="49" charset="-122"/>
            </a:endParaRPr>
          </a:p>
          <a:p>
            <a:pPr lvl="1"/>
            <a:r>
              <a:rPr lang="zh-CN" altLang="en-US" dirty="0">
                <a:ea typeface="黑体" pitchFamily="49" charset="-122"/>
              </a:rPr>
              <a:t>简述：介绍该数据项的</a:t>
            </a:r>
            <a:r>
              <a:rPr lang="zh-CN" altLang="en-US" dirty="0" smtClean="0">
                <a:ea typeface="黑体" pitchFamily="49" charset="-122"/>
              </a:rPr>
              <a:t>含义</a:t>
            </a:r>
            <a:endParaRPr lang="zh-CN" altLang="en-US" sz="2000" dirty="0">
              <a:ea typeface="黑体" pitchFamily="49" charset="-122"/>
            </a:endParaRPr>
          </a:p>
          <a:p>
            <a:pPr lvl="1"/>
            <a:r>
              <a:rPr lang="zh-CN" altLang="en-US" sz="2000" dirty="0">
                <a:ea typeface="黑体" pitchFamily="49" charset="-122"/>
              </a:rPr>
              <a:t>类型：描述该数据项的数据类型</a:t>
            </a:r>
          </a:p>
          <a:p>
            <a:pPr lvl="1"/>
            <a:r>
              <a:rPr lang="zh-CN" altLang="en-US" sz="2000" dirty="0">
                <a:ea typeface="黑体" pitchFamily="49" charset="-122"/>
              </a:rPr>
              <a:t>单位：该数据项的计量单位</a:t>
            </a:r>
          </a:p>
          <a:p>
            <a:pPr lvl="1"/>
            <a:r>
              <a:rPr lang="zh-CN" altLang="en-US" sz="2000" dirty="0">
                <a:ea typeface="黑体" pitchFamily="49" charset="-122"/>
              </a:rPr>
              <a:t>值域：描述该数据项的取值范围</a:t>
            </a:r>
          </a:p>
          <a:p>
            <a:pPr lvl="1"/>
            <a:r>
              <a:rPr lang="zh-CN" altLang="en-US" sz="2000" dirty="0">
                <a:ea typeface="黑体" pitchFamily="49" charset="-122"/>
              </a:rPr>
              <a:t>编辑方式：描述该数据项在输出时的编辑要求。如每</a:t>
            </a:r>
            <a:r>
              <a:rPr lang="en-US" altLang="zh-CN" sz="2000" dirty="0">
                <a:ea typeface="黑体" pitchFamily="49" charset="-122"/>
              </a:rPr>
              <a:t>3</a:t>
            </a:r>
            <a:r>
              <a:rPr lang="zh-CN" altLang="en-US" sz="2000" dirty="0">
                <a:ea typeface="黑体" pitchFamily="49" charset="-122"/>
              </a:rPr>
              <a:t>位数字前加逗号</a:t>
            </a:r>
          </a:p>
          <a:p>
            <a:pPr lvl="1"/>
            <a:r>
              <a:rPr lang="zh-CN" altLang="en-US" sz="2000" dirty="0">
                <a:ea typeface="黑体" pitchFamily="49" charset="-122"/>
              </a:rPr>
              <a:t>与其它数据项关系：有利于数据合法性检查。如供电量＝发电量</a:t>
            </a:r>
            <a:r>
              <a:rPr lang="en-US" altLang="zh-CN" sz="2000" dirty="0">
                <a:ea typeface="黑体" pitchFamily="49" charset="-122"/>
              </a:rPr>
              <a:t>-</a:t>
            </a:r>
            <a:r>
              <a:rPr lang="zh-CN" altLang="en-US" sz="2000" dirty="0">
                <a:ea typeface="黑体" pitchFamily="49" charset="-122"/>
              </a:rPr>
              <a:t>线损</a:t>
            </a:r>
          </a:p>
          <a:p>
            <a:pPr lvl="1"/>
            <a:r>
              <a:rPr lang="zh-CN" altLang="en-US" sz="2000" dirty="0">
                <a:ea typeface="黑体" pitchFamily="49" charset="-122"/>
              </a:rPr>
              <a:t>注释</a:t>
            </a:r>
          </a:p>
        </p:txBody>
      </p:sp>
      <p:sp>
        <p:nvSpPr>
          <p:cNvPr id="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6" name="Text Box 3"/>
          <p:cNvSpPr txBox="1">
            <a:spLocks noChangeArrowheads="1"/>
          </p:cNvSpPr>
          <p:nvPr/>
        </p:nvSpPr>
        <p:spPr bwMode="auto">
          <a:xfrm>
            <a:off x="2483768"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Tree>
    <p:extLst>
      <p:ext uri="{BB962C8B-B14F-4D97-AF65-F5344CB8AC3E}">
        <p14:creationId xmlns:p14="http://schemas.microsoft.com/office/powerpoint/2010/main" val="2175700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8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8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8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8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8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981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8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681" y="2780928"/>
            <a:ext cx="4608512" cy="2160588"/>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10" name="Text Box 3"/>
          <p:cNvSpPr txBox="1">
            <a:spLocks noChangeArrowheads="1"/>
          </p:cNvSpPr>
          <p:nvPr/>
        </p:nvSpPr>
        <p:spPr bwMode="auto">
          <a:xfrm>
            <a:off x="2503657" y="892555"/>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2" name="矩形 1"/>
          <p:cNvSpPr/>
          <p:nvPr/>
        </p:nvSpPr>
        <p:spPr>
          <a:xfrm>
            <a:off x="1400476" y="1844824"/>
            <a:ext cx="1810432"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4"/>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数据项</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83612266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489478"/>
                                        </p:tgtEl>
                                        <p:attrNameLst>
                                          <p:attrName>style.visibility</p:attrName>
                                        </p:attrNameLst>
                                      </p:cBhvr>
                                      <p:to>
                                        <p:strVal val="visible"/>
                                      </p:to>
                                    </p:set>
                                    <p:anim to="" calcmode="lin" valueType="num">
                                      <p:cBhvr>
                                        <p:cTn id="7" dur="1" fill="hold"/>
                                        <p:tgtEl>
                                          <p:spTgt spid="48947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6914" name="Object 2"/>
          <p:cNvGraphicFramePr>
            <a:graphicFrameLocks noChangeAspect="1"/>
          </p:cNvGraphicFramePr>
          <p:nvPr>
            <p:extLst>
              <p:ext uri="{D42A27DB-BD31-4B8C-83A1-F6EECF244321}">
                <p14:modId xmlns:p14="http://schemas.microsoft.com/office/powerpoint/2010/main" val="3582919473"/>
              </p:ext>
            </p:extLst>
          </p:nvPr>
        </p:nvGraphicFramePr>
        <p:xfrm>
          <a:off x="228600" y="1631776"/>
          <a:ext cx="8915400" cy="5181600"/>
        </p:xfrm>
        <a:graphic>
          <a:graphicData uri="http://schemas.openxmlformats.org/presentationml/2006/ole">
            <mc:AlternateContent xmlns:mc="http://schemas.openxmlformats.org/markup-compatibility/2006">
              <mc:Choice xmlns:v="urn:schemas-microsoft-com:vml" Requires="v">
                <p:oleObj spid="_x0000_s9250" name="Picture" r:id="rId3" imgW="4343400" imgH="3011040" progId="Word.Picture.8">
                  <p:embed/>
                </p:oleObj>
              </mc:Choice>
              <mc:Fallback>
                <p:oleObj name="Picture" r:id="rId3" imgW="4343400" imgH="3011040" progId="Word.Picture.8">
                  <p:embed/>
                  <p:pic>
                    <p:nvPicPr>
                      <p:cNvPr id="0" name=""/>
                      <p:cNvPicPr>
                        <a:picLocks noChangeAspect="1" noChangeArrowheads="1"/>
                      </p:cNvPicPr>
                      <p:nvPr/>
                    </p:nvPicPr>
                    <p:blipFill>
                      <a:blip r:embed="rId4"/>
                      <a:srcRect/>
                      <a:stretch>
                        <a:fillRect/>
                      </a:stretch>
                    </p:blipFill>
                    <p:spPr bwMode="auto">
                      <a:xfrm>
                        <a:off x="228600" y="1631776"/>
                        <a:ext cx="8915400" cy="5181600"/>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10"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11" name="矩形 10"/>
          <p:cNvSpPr/>
          <p:nvPr/>
        </p:nvSpPr>
        <p:spPr>
          <a:xfrm>
            <a:off x="323528" y="1284927"/>
            <a:ext cx="1810432"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5"/>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数据项</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284721063"/>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7" name="Text Box 3"/>
          <p:cNvSpPr txBox="1">
            <a:spLocks noChangeArrowheads="1"/>
          </p:cNvSpPr>
          <p:nvPr/>
        </p:nvSpPr>
        <p:spPr bwMode="auto">
          <a:xfrm>
            <a:off x="2503657" y="892555"/>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9" name="Rectangle 3"/>
          <p:cNvSpPr txBox="1">
            <a:spLocks noChangeArrowheads="1"/>
          </p:cNvSpPr>
          <p:nvPr/>
        </p:nvSpPr>
        <p:spPr>
          <a:xfrm>
            <a:off x="323850" y="1413718"/>
            <a:ext cx="8135938" cy="5327650"/>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0000FF"/>
                </a:solidFill>
                <a:ea typeface="黑体" pitchFamily="49" charset="-122"/>
              </a:rPr>
              <a:t>数据结构，</a:t>
            </a:r>
            <a:r>
              <a:rPr lang="en-US" altLang="zh-CN" sz="2800" dirty="0" smtClean="0">
                <a:ea typeface="楷体_GB2312" pitchFamily="49" charset="-122"/>
              </a:rPr>
              <a:t> </a:t>
            </a:r>
            <a:r>
              <a:rPr lang="zh-CN" altLang="en-US" sz="2000" dirty="0" smtClean="0">
                <a:latin typeface="+mn-ea"/>
              </a:rPr>
              <a:t>描述</a:t>
            </a:r>
            <a:r>
              <a:rPr lang="zh-CN" altLang="en-US" sz="2000" dirty="0">
                <a:latin typeface="+mn-ea"/>
              </a:rPr>
              <a:t>重点是</a:t>
            </a:r>
            <a:r>
              <a:rPr lang="zh-CN" altLang="en-US" sz="2000" dirty="0">
                <a:solidFill>
                  <a:srgbClr val="0000FF"/>
                </a:solidFill>
                <a:latin typeface="+mn-ea"/>
              </a:rPr>
              <a:t>数据之间的组合关系，</a:t>
            </a:r>
            <a:r>
              <a:rPr lang="zh-CN" altLang="en-US" sz="2000" dirty="0">
                <a:solidFill>
                  <a:srgbClr val="CC0000"/>
                </a:solidFill>
                <a:latin typeface="+mn-ea"/>
              </a:rPr>
              <a:t>即说明这个数据结构包括哪些</a:t>
            </a:r>
            <a:r>
              <a:rPr lang="zh-CN" altLang="en-US" sz="2000" dirty="0" smtClean="0">
                <a:solidFill>
                  <a:srgbClr val="CC0000"/>
                </a:solidFill>
                <a:latin typeface="+mn-ea"/>
              </a:rPr>
              <a:t>成分</a:t>
            </a:r>
            <a:r>
              <a:rPr lang="zh-CN" altLang="en-US" sz="2000" dirty="0" smtClean="0">
                <a:latin typeface="+mn-ea"/>
              </a:rPr>
              <a:t>。由以下内容组成：</a:t>
            </a:r>
          </a:p>
          <a:p>
            <a:pPr lvl="1"/>
            <a:r>
              <a:rPr lang="zh-CN" altLang="en-US" dirty="0" smtClean="0">
                <a:ea typeface="黑体" pitchFamily="49" charset="-122"/>
              </a:rPr>
              <a:t>数据结构名</a:t>
            </a:r>
          </a:p>
          <a:p>
            <a:pPr lvl="1"/>
            <a:r>
              <a:rPr lang="zh-CN" altLang="en-US" dirty="0" smtClean="0">
                <a:ea typeface="黑体" pitchFamily="49" charset="-122"/>
              </a:rPr>
              <a:t>编号：用于词典管理</a:t>
            </a:r>
            <a:endParaRPr lang="en-US" altLang="zh-CN" dirty="0" smtClean="0">
              <a:ea typeface="黑体" pitchFamily="49" charset="-122"/>
            </a:endParaRPr>
          </a:p>
          <a:p>
            <a:pPr lvl="1"/>
            <a:r>
              <a:rPr lang="zh-CN" altLang="en-US" dirty="0" smtClean="0">
                <a:ea typeface="黑体" pitchFamily="49" charset="-122"/>
              </a:rPr>
              <a:t>简述：介绍该数据项的含义</a:t>
            </a:r>
          </a:p>
          <a:p>
            <a:pPr lvl="1"/>
            <a:r>
              <a:rPr lang="zh-CN" altLang="en-US" dirty="0" smtClean="0">
                <a:ea typeface="黑体" pitchFamily="49" charset="-122"/>
              </a:rPr>
              <a:t>组成：描述该数据结构的组成的类型，</a:t>
            </a:r>
            <a:r>
              <a:rPr lang="zh-CN" altLang="en-US" dirty="0"/>
              <a:t>由若干个数据项组成；也可以由若干个数据结构组成，还可以由若干个数据项和数据结构组成</a:t>
            </a:r>
            <a:endParaRPr lang="zh-CN" altLang="en-US" dirty="0" smtClean="0">
              <a:ea typeface="黑体" pitchFamily="49" charset="-122"/>
            </a:endParaRPr>
          </a:p>
          <a:p>
            <a:pPr lvl="1"/>
            <a:r>
              <a:rPr lang="zh-CN" altLang="en-US" dirty="0" smtClean="0">
                <a:ea typeface="黑体" pitchFamily="49" charset="-122"/>
              </a:rPr>
              <a:t>注释</a:t>
            </a:r>
            <a:endParaRPr lang="zh-CN" altLang="en-US" dirty="0">
              <a:ea typeface="黑体" pitchFamily="49" charset="-122"/>
            </a:endParaRPr>
          </a:p>
        </p:txBody>
      </p:sp>
    </p:spTree>
    <p:extLst>
      <p:ext uri="{BB962C8B-B14F-4D97-AF65-F5344CB8AC3E}">
        <p14:creationId xmlns:p14="http://schemas.microsoft.com/office/powerpoint/2010/main" val="252412573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4594" name="Group 2"/>
          <p:cNvGrpSpPr>
            <a:grpSpLocks/>
          </p:cNvGrpSpPr>
          <p:nvPr/>
        </p:nvGrpSpPr>
        <p:grpSpPr bwMode="auto">
          <a:xfrm>
            <a:off x="442926" y="1844824"/>
            <a:ext cx="8305538" cy="4464496"/>
            <a:chOff x="203" y="749"/>
            <a:chExt cx="5197" cy="3081"/>
          </a:xfrm>
        </p:grpSpPr>
        <p:sp>
          <p:nvSpPr>
            <p:cNvPr id="494595" name="Rectangle 3"/>
            <p:cNvSpPr>
              <a:spLocks noChangeArrowheads="1"/>
            </p:cNvSpPr>
            <p:nvPr/>
          </p:nvSpPr>
          <p:spPr bwMode="auto">
            <a:xfrm>
              <a:off x="3755" y="1906"/>
              <a:ext cx="1638" cy="319"/>
            </a:xfrm>
            <a:prstGeom prst="rect">
              <a:avLst/>
            </a:prstGeom>
            <a:solidFill>
              <a:srgbClr val="FF6600">
                <a:alpha val="9000"/>
              </a:srgbClr>
            </a:solidFill>
            <a:ln w="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596" name="Rectangle 4"/>
            <p:cNvSpPr>
              <a:spLocks noChangeArrowheads="1"/>
            </p:cNvSpPr>
            <p:nvPr/>
          </p:nvSpPr>
          <p:spPr bwMode="auto">
            <a:xfrm>
              <a:off x="211" y="1586"/>
              <a:ext cx="1984" cy="320"/>
            </a:xfrm>
            <a:prstGeom prst="rect">
              <a:avLst/>
            </a:prstGeom>
            <a:solidFill>
              <a:srgbClr val="99CCFF">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endParaRPr lang="zh-CN"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494597" name="Group 5"/>
            <p:cNvGrpSpPr>
              <a:grpSpLocks/>
            </p:cNvGrpSpPr>
            <p:nvPr/>
          </p:nvGrpSpPr>
          <p:grpSpPr bwMode="auto">
            <a:xfrm>
              <a:off x="211" y="756"/>
              <a:ext cx="5182" cy="320"/>
              <a:chOff x="0" y="11"/>
              <a:chExt cx="2325" cy="144"/>
            </a:xfrm>
          </p:grpSpPr>
          <p:sp>
            <p:nvSpPr>
              <p:cNvPr id="494598" name="Rectangle 6"/>
              <p:cNvSpPr>
                <a:spLocks noChangeArrowheads="1"/>
              </p:cNvSpPr>
              <p:nvPr/>
            </p:nvSpPr>
            <p:spPr bwMode="auto">
              <a:xfrm>
                <a:off x="0" y="11"/>
                <a:ext cx="2325" cy="144"/>
              </a:xfrm>
              <a:prstGeom prst="rect">
                <a:avLst/>
              </a:prstGeom>
              <a:solidFill>
                <a:srgbClr val="88A6C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DS03-01</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：用户订货单</a:t>
                </a:r>
              </a:p>
            </p:txBody>
          </p:sp>
          <p:sp>
            <p:nvSpPr>
              <p:cNvPr id="494599" name="Rectangle 7"/>
              <p:cNvSpPr>
                <a:spLocks noChangeArrowheads="1"/>
              </p:cNvSpPr>
              <p:nvPr/>
            </p:nvSpPr>
            <p:spPr bwMode="auto">
              <a:xfrm>
                <a:off x="0" y="11"/>
                <a:ext cx="2325"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00" name="Group 8"/>
            <p:cNvGrpSpPr>
              <a:grpSpLocks/>
            </p:cNvGrpSpPr>
            <p:nvPr/>
          </p:nvGrpSpPr>
          <p:grpSpPr bwMode="auto">
            <a:xfrm>
              <a:off x="2195" y="1076"/>
              <a:ext cx="1560" cy="510"/>
              <a:chOff x="890" y="155"/>
              <a:chExt cx="700" cy="230"/>
            </a:xfrm>
          </p:grpSpPr>
          <p:sp>
            <p:nvSpPr>
              <p:cNvPr id="494601" name="Rectangle 9"/>
              <p:cNvSpPr>
                <a:spLocks noChangeArrowheads="1"/>
              </p:cNvSpPr>
              <p:nvPr/>
            </p:nvSpPr>
            <p:spPr bwMode="auto">
              <a:xfrm>
                <a:off x="890" y="155"/>
                <a:ext cx="700" cy="230"/>
              </a:xfrm>
              <a:prstGeom prst="rect">
                <a:avLst/>
              </a:prstGeom>
              <a:solidFill>
                <a:srgbClr val="88A6C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602" name="Rectangle 10"/>
              <p:cNvSpPr>
                <a:spLocks noChangeArrowheads="1"/>
              </p:cNvSpPr>
              <p:nvPr/>
            </p:nvSpPr>
            <p:spPr bwMode="auto">
              <a:xfrm>
                <a:off x="890" y="155"/>
                <a:ext cx="700"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03" name="Group 11"/>
            <p:cNvGrpSpPr>
              <a:grpSpLocks/>
            </p:cNvGrpSpPr>
            <p:nvPr/>
          </p:nvGrpSpPr>
          <p:grpSpPr bwMode="auto">
            <a:xfrm>
              <a:off x="3755" y="1076"/>
              <a:ext cx="1638" cy="510"/>
              <a:chOff x="1590" y="155"/>
              <a:chExt cx="735" cy="230"/>
            </a:xfrm>
          </p:grpSpPr>
          <p:sp>
            <p:nvSpPr>
              <p:cNvPr id="494604" name="Rectangle 12"/>
              <p:cNvSpPr>
                <a:spLocks noChangeArrowheads="1"/>
              </p:cNvSpPr>
              <p:nvPr/>
            </p:nvSpPr>
            <p:spPr bwMode="auto">
              <a:xfrm>
                <a:off x="1590" y="155"/>
                <a:ext cx="735" cy="230"/>
              </a:xfrm>
              <a:prstGeom prst="rect">
                <a:avLst/>
              </a:prstGeom>
              <a:solidFill>
                <a:srgbClr val="FF6600">
                  <a:alpha val="1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DS03-04</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：货品情况</a:t>
                </a:r>
              </a:p>
            </p:txBody>
          </p:sp>
          <p:sp>
            <p:nvSpPr>
              <p:cNvPr id="494605" name="Rectangle 13"/>
              <p:cNvSpPr>
                <a:spLocks noChangeArrowheads="1"/>
              </p:cNvSpPr>
              <p:nvPr/>
            </p:nvSpPr>
            <p:spPr bwMode="auto">
              <a:xfrm>
                <a:off x="1590" y="155"/>
                <a:ext cx="735"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06" name="Group 14"/>
            <p:cNvGrpSpPr>
              <a:grpSpLocks/>
            </p:cNvGrpSpPr>
            <p:nvPr/>
          </p:nvGrpSpPr>
          <p:grpSpPr bwMode="auto">
            <a:xfrm>
              <a:off x="2195" y="1586"/>
              <a:ext cx="1560" cy="320"/>
              <a:chOff x="890" y="385"/>
              <a:chExt cx="700" cy="144"/>
            </a:xfrm>
          </p:grpSpPr>
          <p:sp>
            <p:nvSpPr>
              <p:cNvPr id="494607" name="Rectangle 15"/>
              <p:cNvSpPr>
                <a:spLocks noChangeArrowheads="1"/>
              </p:cNvSpPr>
              <p:nvPr/>
            </p:nvSpPr>
            <p:spPr bwMode="auto">
              <a:xfrm>
                <a:off x="890" y="385"/>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I3</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：用户代码</a:t>
                </a:r>
              </a:p>
            </p:txBody>
          </p:sp>
          <p:sp>
            <p:nvSpPr>
              <p:cNvPr id="494608" name="Rectangle 16"/>
              <p:cNvSpPr>
                <a:spLocks noChangeArrowheads="1"/>
              </p:cNvSpPr>
              <p:nvPr/>
            </p:nvSpPr>
            <p:spPr bwMode="auto">
              <a:xfrm>
                <a:off x="890" y="385"/>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09" name="Group 17"/>
            <p:cNvGrpSpPr>
              <a:grpSpLocks/>
            </p:cNvGrpSpPr>
            <p:nvPr/>
          </p:nvGrpSpPr>
          <p:grpSpPr bwMode="auto">
            <a:xfrm>
              <a:off x="3755" y="1586"/>
              <a:ext cx="1638" cy="320"/>
              <a:chOff x="1590" y="385"/>
              <a:chExt cx="735" cy="144"/>
            </a:xfrm>
          </p:grpSpPr>
          <p:sp>
            <p:nvSpPr>
              <p:cNvPr id="494610" name="Rectangle 18"/>
              <p:cNvSpPr>
                <a:spLocks noChangeArrowheads="1"/>
              </p:cNvSpPr>
              <p:nvPr/>
            </p:nvSpPr>
            <p:spPr bwMode="auto">
              <a:xfrm>
                <a:off x="1590" y="385"/>
                <a:ext cx="735" cy="144"/>
              </a:xfrm>
              <a:prstGeom prst="rect">
                <a:avLst/>
              </a:prstGeom>
              <a:solidFill>
                <a:srgbClr val="FF6600">
                  <a:alpha val="1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I10</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：货品代码</a:t>
                </a:r>
              </a:p>
            </p:txBody>
          </p:sp>
          <p:sp>
            <p:nvSpPr>
              <p:cNvPr id="494611" name="Rectangle 19"/>
              <p:cNvSpPr>
                <a:spLocks noChangeArrowheads="1"/>
              </p:cNvSpPr>
              <p:nvPr/>
            </p:nvSpPr>
            <p:spPr bwMode="auto">
              <a:xfrm>
                <a:off x="1590" y="385"/>
                <a:ext cx="735"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12" name="Group 20"/>
            <p:cNvGrpSpPr>
              <a:grpSpLocks/>
            </p:cNvGrpSpPr>
            <p:nvPr/>
          </p:nvGrpSpPr>
          <p:grpSpPr bwMode="auto">
            <a:xfrm>
              <a:off x="2195" y="1906"/>
              <a:ext cx="1560" cy="319"/>
              <a:chOff x="890" y="529"/>
              <a:chExt cx="700" cy="144"/>
            </a:xfrm>
          </p:grpSpPr>
          <p:sp>
            <p:nvSpPr>
              <p:cNvPr id="494613" name="Rectangle 21"/>
              <p:cNvSpPr>
                <a:spLocks noChangeArrowheads="1"/>
              </p:cNvSpPr>
              <p:nvPr/>
            </p:nvSpPr>
            <p:spPr bwMode="auto">
              <a:xfrm>
                <a:off x="890" y="529"/>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I4</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：用户名称</a:t>
                </a:r>
              </a:p>
            </p:txBody>
          </p:sp>
          <p:sp>
            <p:nvSpPr>
              <p:cNvPr id="494614" name="Rectangle 22"/>
              <p:cNvSpPr>
                <a:spLocks noChangeArrowheads="1"/>
              </p:cNvSpPr>
              <p:nvPr/>
            </p:nvSpPr>
            <p:spPr bwMode="auto">
              <a:xfrm>
                <a:off x="890" y="529"/>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494615" name="Rectangle 23"/>
            <p:cNvSpPr>
              <a:spLocks noChangeArrowheads="1"/>
            </p:cNvSpPr>
            <p:nvPr/>
          </p:nvSpPr>
          <p:spPr bwMode="auto">
            <a:xfrm>
              <a:off x="3755" y="1906"/>
              <a:ext cx="1638" cy="319"/>
            </a:xfrm>
            <a:prstGeom prst="rect">
              <a:avLst/>
            </a:prstGeom>
            <a:solidFill>
              <a:srgbClr val="FF6600">
                <a:alpha val="1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I11</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：货品名称</a:t>
              </a:r>
            </a:p>
          </p:txBody>
        </p:sp>
        <p:grpSp>
          <p:nvGrpSpPr>
            <p:cNvPr id="494616" name="Group 24"/>
            <p:cNvGrpSpPr>
              <a:grpSpLocks/>
            </p:cNvGrpSpPr>
            <p:nvPr/>
          </p:nvGrpSpPr>
          <p:grpSpPr bwMode="auto">
            <a:xfrm>
              <a:off x="211" y="2225"/>
              <a:ext cx="1984" cy="1598"/>
              <a:chOff x="0" y="673"/>
              <a:chExt cx="890" cy="720"/>
            </a:xfrm>
          </p:grpSpPr>
          <p:sp>
            <p:nvSpPr>
              <p:cNvPr id="494617" name="Rectangle 25"/>
              <p:cNvSpPr>
                <a:spLocks noChangeArrowheads="1" noTextEdit="1"/>
              </p:cNvSpPr>
              <p:nvPr/>
            </p:nvSpPr>
            <p:spPr bwMode="auto">
              <a:xfrm>
                <a:off x="0" y="673"/>
                <a:ext cx="890" cy="124"/>
              </a:xfrm>
              <a:prstGeom prst="rect">
                <a:avLst/>
              </a:prstGeom>
              <a:solidFill>
                <a:srgbClr val="99CCFF">
                  <a:alpha val="2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618" name="Rectangle 26"/>
              <p:cNvSpPr>
                <a:spLocks noChangeArrowheads="1"/>
              </p:cNvSpPr>
              <p:nvPr/>
            </p:nvSpPr>
            <p:spPr bwMode="auto">
              <a:xfrm>
                <a:off x="0" y="673"/>
                <a:ext cx="890" cy="720"/>
              </a:xfrm>
              <a:prstGeom prst="rect">
                <a:avLst/>
              </a:prstGeom>
              <a:solidFill>
                <a:srgbClr val="99CCFF">
                  <a:alpha val="50000"/>
                </a:srgbClr>
              </a:solidFill>
              <a:ln w="7">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19" name="Group 27"/>
            <p:cNvGrpSpPr>
              <a:grpSpLocks/>
            </p:cNvGrpSpPr>
            <p:nvPr/>
          </p:nvGrpSpPr>
          <p:grpSpPr bwMode="auto">
            <a:xfrm>
              <a:off x="2195" y="2225"/>
              <a:ext cx="1560" cy="320"/>
              <a:chOff x="890" y="673"/>
              <a:chExt cx="700" cy="144"/>
            </a:xfrm>
          </p:grpSpPr>
          <p:sp>
            <p:nvSpPr>
              <p:cNvPr id="494620" name="Rectangle 28"/>
              <p:cNvSpPr>
                <a:spLocks noChangeArrowheads="1"/>
              </p:cNvSpPr>
              <p:nvPr/>
            </p:nvSpPr>
            <p:spPr bwMode="auto">
              <a:xfrm>
                <a:off x="890" y="673"/>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I5</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：用户地址</a:t>
                </a:r>
              </a:p>
            </p:txBody>
          </p:sp>
          <p:sp>
            <p:nvSpPr>
              <p:cNvPr id="494621" name="Rectangle 29"/>
              <p:cNvSpPr>
                <a:spLocks noChangeArrowheads="1"/>
              </p:cNvSpPr>
              <p:nvPr/>
            </p:nvSpPr>
            <p:spPr bwMode="auto">
              <a:xfrm>
                <a:off x="890" y="673"/>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22" name="Group 30"/>
            <p:cNvGrpSpPr>
              <a:grpSpLocks/>
            </p:cNvGrpSpPr>
            <p:nvPr/>
          </p:nvGrpSpPr>
          <p:grpSpPr bwMode="auto">
            <a:xfrm>
              <a:off x="3755" y="2225"/>
              <a:ext cx="1638" cy="320"/>
              <a:chOff x="1590" y="673"/>
              <a:chExt cx="735" cy="144"/>
            </a:xfrm>
          </p:grpSpPr>
          <p:sp>
            <p:nvSpPr>
              <p:cNvPr id="494623" name="Rectangle 31"/>
              <p:cNvSpPr>
                <a:spLocks noChangeArrowheads="1"/>
              </p:cNvSpPr>
              <p:nvPr/>
            </p:nvSpPr>
            <p:spPr bwMode="auto">
              <a:xfrm>
                <a:off x="1590" y="673"/>
                <a:ext cx="735" cy="144"/>
              </a:xfrm>
              <a:prstGeom prst="rect">
                <a:avLst/>
              </a:prstGeom>
              <a:solidFill>
                <a:srgbClr val="FF6600">
                  <a:alpha val="1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I12</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：货品规格</a:t>
                </a:r>
              </a:p>
            </p:txBody>
          </p:sp>
          <p:sp>
            <p:nvSpPr>
              <p:cNvPr id="494624" name="Rectangle 32"/>
              <p:cNvSpPr>
                <a:spLocks noChangeArrowheads="1"/>
              </p:cNvSpPr>
              <p:nvPr/>
            </p:nvSpPr>
            <p:spPr bwMode="auto">
              <a:xfrm>
                <a:off x="1590" y="673"/>
                <a:ext cx="735"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25" name="Group 33"/>
            <p:cNvGrpSpPr>
              <a:grpSpLocks/>
            </p:cNvGrpSpPr>
            <p:nvPr/>
          </p:nvGrpSpPr>
          <p:grpSpPr bwMode="auto">
            <a:xfrm>
              <a:off x="2195" y="2545"/>
              <a:ext cx="1560" cy="320"/>
              <a:chOff x="890" y="817"/>
              <a:chExt cx="700" cy="144"/>
            </a:xfrm>
          </p:grpSpPr>
          <p:sp>
            <p:nvSpPr>
              <p:cNvPr id="494626" name="Rectangle 34"/>
              <p:cNvSpPr>
                <a:spLocks noChangeArrowheads="1"/>
              </p:cNvSpPr>
              <p:nvPr/>
            </p:nvSpPr>
            <p:spPr bwMode="auto">
              <a:xfrm>
                <a:off x="890" y="817"/>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I6</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：用户姓名</a:t>
                </a:r>
              </a:p>
            </p:txBody>
          </p:sp>
          <p:sp>
            <p:nvSpPr>
              <p:cNvPr id="494627" name="Rectangle 35"/>
              <p:cNvSpPr>
                <a:spLocks noChangeArrowheads="1"/>
              </p:cNvSpPr>
              <p:nvPr/>
            </p:nvSpPr>
            <p:spPr bwMode="auto">
              <a:xfrm>
                <a:off x="890" y="817"/>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28" name="Group 36"/>
            <p:cNvGrpSpPr>
              <a:grpSpLocks/>
            </p:cNvGrpSpPr>
            <p:nvPr/>
          </p:nvGrpSpPr>
          <p:grpSpPr bwMode="auto">
            <a:xfrm>
              <a:off x="3755" y="2545"/>
              <a:ext cx="1638" cy="320"/>
              <a:chOff x="1590" y="817"/>
              <a:chExt cx="735" cy="144"/>
            </a:xfrm>
          </p:grpSpPr>
          <p:sp>
            <p:nvSpPr>
              <p:cNvPr id="494629" name="Rectangle 37"/>
              <p:cNvSpPr>
                <a:spLocks noChangeArrowheads="1"/>
              </p:cNvSpPr>
              <p:nvPr/>
            </p:nvSpPr>
            <p:spPr bwMode="auto">
              <a:xfrm>
                <a:off x="1590" y="817"/>
                <a:ext cx="735" cy="144"/>
              </a:xfrm>
              <a:prstGeom prst="rect">
                <a:avLst/>
              </a:prstGeom>
              <a:solidFill>
                <a:srgbClr val="FF6600">
                  <a:alpha val="1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I13</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：订货数量</a:t>
                </a:r>
              </a:p>
            </p:txBody>
          </p:sp>
          <p:sp>
            <p:nvSpPr>
              <p:cNvPr id="494630" name="Rectangle 38"/>
              <p:cNvSpPr>
                <a:spLocks noChangeArrowheads="1"/>
              </p:cNvSpPr>
              <p:nvPr/>
            </p:nvSpPr>
            <p:spPr bwMode="auto">
              <a:xfrm>
                <a:off x="1590" y="817"/>
                <a:ext cx="735"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31" name="Group 39"/>
            <p:cNvGrpSpPr>
              <a:grpSpLocks/>
            </p:cNvGrpSpPr>
            <p:nvPr/>
          </p:nvGrpSpPr>
          <p:grpSpPr bwMode="auto">
            <a:xfrm>
              <a:off x="2195" y="2865"/>
              <a:ext cx="1560" cy="319"/>
              <a:chOff x="890" y="961"/>
              <a:chExt cx="700" cy="144"/>
            </a:xfrm>
          </p:grpSpPr>
          <p:sp>
            <p:nvSpPr>
              <p:cNvPr id="494632" name="Rectangle 40"/>
              <p:cNvSpPr>
                <a:spLocks noChangeArrowheads="1"/>
              </p:cNvSpPr>
              <p:nvPr/>
            </p:nvSpPr>
            <p:spPr bwMode="auto">
              <a:xfrm>
                <a:off x="890" y="961"/>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I7</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：电话   </a:t>
                </a:r>
              </a:p>
            </p:txBody>
          </p:sp>
          <p:sp>
            <p:nvSpPr>
              <p:cNvPr id="494633" name="Rectangle 41"/>
              <p:cNvSpPr>
                <a:spLocks noChangeArrowheads="1"/>
              </p:cNvSpPr>
              <p:nvPr/>
            </p:nvSpPr>
            <p:spPr bwMode="auto">
              <a:xfrm>
                <a:off x="890" y="961"/>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34" name="Group 42"/>
            <p:cNvGrpSpPr>
              <a:grpSpLocks/>
            </p:cNvGrpSpPr>
            <p:nvPr/>
          </p:nvGrpSpPr>
          <p:grpSpPr bwMode="auto">
            <a:xfrm>
              <a:off x="3755" y="2865"/>
              <a:ext cx="1638" cy="958"/>
              <a:chOff x="1590" y="961"/>
              <a:chExt cx="735" cy="432"/>
            </a:xfrm>
          </p:grpSpPr>
          <p:sp>
            <p:nvSpPr>
              <p:cNvPr id="494635" name="Rectangle 43"/>
              <p:cNvSpPr>
                <a:spLocks noChangeArrowheads="1" noTextEdit="1"/>
              </p:cNvSpPr>
              <p:nvPr/>
            </p:nvSpPr>
            <p:spPr bwMode="auto">
              <a:xfrm>
                <a:off x="1590" y="961"/>
                <a:ext cx="735" cy="125"/>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636" name="Rectangle 44"/>
              <p:cNvSpPr>
                <a:spLocks noChangeArrowheads="1"/>
              </p:cNvSpPr>
              <p:nvPr/>
            </p:nvSpPr>
            <p:spPr bwMode="auto">
              <a:xfrm>
                <a:off x="1590" y="961"/>
                <a:ext cx="735" cy="432"/>
              </a:xfrm>
              <a:prstGeom prst="rect">
                <a:avLst/>
              </a:prstGeom>
              <a:solidFill>
                <a:srgbClr val="FF6600">
                  <a:alpha val="17000"/>
                </a:srgbClr>
              </a:solidFill>
              <a:ln w="7">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37" name="Group 45"/>
            <p:cNvGrpSpPr>
              <a:grpSpLocks/>
            </p:cNvGrpSpPr>
            <p:nvPr/>
          </p:nvGrpSpPr>
          <p:grpSpPr bwMode="auto">
            <a:xfrm>
              <a:off x="2195" y="3184"/>
              <a:ext cx="1560" cy="320"/>
              <a:chOff x="890" y="1105"/>
              <a:chExt cx="700" cy="144"/>
            </a:xfrm>
          </p:grpSpPr>
          <p:sp>
            <p:nvSpPr>
              <p:cNvPr id="494638" name="Rectangle 46"/>
              <p:cNvSpPr>
                <a:spLocks noChangeArrowheads="1"/>
              </p:cNvSpPr>
              <p:nvPr/>
            </p:nvSpPr>
            <p:spPr bwMode="auto">
              <a:xfrm>
                <a:off x="890" y="1105"/>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I8</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：开户银行</a:t>
                </a:r>
              </a:p>
            </p:txBody>
          </p:sp>
          <p:sp>
            <p:nvSpPr>
              <p:cNvPr id="494639" name="Rectangle 47"/>
              <p:cNvSpPr>
                <a:spLocks noChangeArrowheads="1"/>
              </p:cNvSpPr>
              <p:nvPr/>
            </p:nvSpPr>
            <p:spPr bwMode="auto">
              <a:xfrm>
                <a:off x="890" y="1105"/>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494640" name="Group 48"/>
            <p:cNvGrpSpPr>
              <a:grpSpLocks/>
            </p:cNvGrpSpPr>
            <p:nvPr/>
          </p:nvGrpSpPr>
          <p:grpSpPr bwMode="auto">
            <a:xfrm>
              <a:off x="2195" y="3504"/>
              <a:ext cx="1560" cy="319"/>
              <a:chOff x="890" y="1249"/>
              <a:chExt cx="700" cy="144"/>
            </a:xfrm>
          </p:grpSpPr>
          <p:sp>
            <p:nvSpPr>
              <p:cNvPr id="494641" name="Rectangle 49"/>
              <p:cNvSpPr>
                <a:spLocks noChangeArrowheads="1"/>
              </p:cNvSpPr>
              <p:nvPr/>
            </p:nvSpPr>
            <p:spPr bwMode="auto">
              <a:xfrm>
                <a:off x="890" y="1249"/>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I9</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：账号   </a:t>
                </a:r>
              </a:p>
            </p:txBody>
          </p:sp>
          <p:sp>
            <p:nvSpPr>
              <p:cNvPr id="494642" name="Rectangle 50"/>
              <p:cNvSpPr>
                <a:spLocks noChangeArrowheads="1"/>
              </p:cNvSpPr>
              <p:nvPr/>
            </p:nvSpPr>
            <p:spPr bwMode="auto">
              <a:xfrm>
                <a:off x="890" y="1249"/>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494643" name="Rectangle 51"/>
            <p:cNvSpPr>
              <a:spLocks noChangeArrowheads="1"/>
            </p:cNvSpPr>
            <p:nvPr/>
          </p:nvSpPr>
          <p:spPr bwMode="auto">
            <a:xfrm>
              <a:off x="204" y="749"/>
              <a:ext cx="5196" cy="3081"/>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494644" name="Group 52"/>
            <p:cNvGrpSpPr>
              <a:grpSpLocks/>
            </p:cNvGrpSpPr>
            <p:nvPr/>
          </p:nvGrpSpPr>
          <p:grpSpPr bwMode="auto">
            <a:xfrm>
              <a:off x="211" y="1076"/>
              <a:ext cx="1984" cy="510"/>
              <a:chOff x="211" y="1076"/>
              <a:chExt cx="1984" cy="510"/>
            </a:xfrm>
          </p:grpSpPr>
          <p:sp>
            <p:nvSpPr>
              <p:cNvPr id="494645" name="Rectangle 53"/>
              <p:cNvSpPr>
                <a:spLocks noChangeArrowheads="1"/>
              </p:cNvSpPr>
              <p:nvPr/>
            </p:nvSpPr>
            <p:spPr bwMode="auto">
              <a:xfrm>
                <a:off x="211" y="1076"/>
                <a:ext cx="1984" cy="510"/>
              </a:xfrm>
              <a:prstGeom prst="rect">
                <a:avLst/>
              </a:prstGeom>
              <a:solidFill>
                <a:srgbClr val="99CCFF">
                  <a:alpha val="25000"/>
                </a:srgbClr>
              </a:solidFill>
              <a:ln w="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646" name="Rectangle 54"/>
              <p:cNvSpPr>
                <a:spLocks noChangeArrowheads="1"/>
              </p:cNvSpPr>
              <p:nvPr/>
            </p:nvSpPr>
            <p:spPr bwMode="auto">
              <a:xfrm>
                <a:off x="211" y="1076"/>
                <a:ext cx="1984" cy="510"/>
              </a:xfrm>
              <a:prstGeom prst="rect">
                <a:avLst/>
              </a:prstGeom>
              <a:solidFill>
                <a:srgbClr val="99CC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DS03-02</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：订货单标识</a:t>
                </a:r>
              </a:p>
            </p:txBody>
          </p:sp>
        </p:grpSp>
        <p:grpSp>
          <p:nvGrpSpPr>
            <p:cNvPr id="494647" name="Group 55"/>
            <p:cNvGrpSpPr>
              <a:grpSpLocks/>
            </p:cNvGrpSpPr>
            <p:nvPr/>
          </p:nvGrpSpPr>
          <p:grpSpPr bwMode="auto">
            <a:xfrm>
              <a:off x="203" y="1572"/>
              <a:ext cx="1984" cy="326"/>
              <a:chOff x="211" y="1076"/>
              <a:chExt cx="1984" cy="510"/>
            </a:xfrm>
          </p:grpSpPr>
          <p:sp>
            <p:nvSpPr>
              <p:cNvPr id="494648" name="Rectangle 56"/>
              <p:cNvSpPr>
                <a:spLocks noChangeArrowheads="1"/>
              </p:cNvSpPr>
              <p:nvPr/>
            </p:nvSpPr>
            <p:spPr bwMode="auto">
              <a:xfrm>
                <a:off x="211" y="1076"/>
                <a:ext cx="1984" cy="510"/>
              </a:xfrm>
              <a:prstGeom prst="rect">
                <a:avLst/>
              </a:prstGeom>
              <a:solidFill>
                <a:srgbClr val="99CCFF">
                  <a:alpha val="25000"/>
                </a:srgbClr>
              </a:solidFill>
              <a:ln w="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649" name="Rectangle 57"/>
              <p:cNvSpPr>
                <a:spLocks noChangeArrowheads="1"/>
              </p:cNvSpPr>
              <p:nvPr/>
            </p:nvSpPr>
            <p:spPr bwMode="auto">
              <a:xfrm>
                <a:off x="211" y="1076"/>
                <a:ext cx="1984" cy="510"/>
              </a:xfrm>
              <a:prstGeom prst="rect">
                <a:avLst/>
              </a:prstGeom>
              <a:solidFill>
                <a:srgbClr val="99CC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I1</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：订货单编号</a:t>
                </a:r>
              </a:p>
            </p:txBody>
          </p:sp>
        </p:grpSp>
        <p:grpSp>
          <p:nvGrpSpPr>
            <p:cNvPr id="494650" name="Group 58"/>
            <p:cNvGrpSpPr>
              <a:grpSpLocks/>
            </p:cNvGrpSpPr>
            <p:nvPr/>
          </p:nvGrpSpPr>
          <p:grpSpPr bwMode="auto">
            <a:xfrm>
              <a:off x="211" y="1900"/>
              <a:ext cx="1984" cy="326"/>
              <a:chOff x="211" y="1076"/>
              <a:chExt cx="1984" cy="510"/>
            </a:xfrm>
          </p:grpSpPr>
          <p:sp>
            <p:nvSpPr>
              <p:cNvPr id="494651" name="Rectangle 59"/>
              <p:cNvSpPr>
                <a:spLocks noChangeArrowheads="1"/>
              </p:cNvSpPr>
              <p:nvPr/>
            </p:nvSpPr>
            <p:spPr bwMode="auto">
              <a:xfrm>
                <a:off x="211" y="1076"/>
                <a:ext cx="1984" cy="510"/>
              </a:xfrm>
              <a:prstGeom prst="rect">
                <a:avLst/>
              </a:prstGeom>
              <a:solidFill>
                <a:srgbClr val="99CCFF">
                  <a:alpha val="25000"/>
                </a:srgbClr>
              </a:solidFill>
              <a:ln w="0">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94652" name="Rectangle 60"/>
              <p:cNvSpPr>
                <a:spLocks noChangeArrowheads="1"/>
              </p:cNvSpPr>
              <p:nvPr/>
            </p:nvSpPr>
            <p:spPr bwMode="auto">
              <a:xfrm>
                <a:off x="211" y="1076"/>
                <a:ext cx="1984" cy="510"/>
              </a:xfrm>
              <a:prstGeom prst="rect">
                <a:avLst/>
              </a:prstGeom>
              <a:solidFill>
                <a:srgbClr val="99CC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I2</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：日期</a:t>
                </a:r>
              </a:p>
            </p:txBody>
          </p:sp>
        </p:grpSp>
        <p:grpSp>
          <p:nvGrpSpPr>
            <p:cNvPr id="494653" name="Group 61"/>
            <p:cNvGrpSpPr>
              <a:grpSpLocks/>
            </p:cNvGrpSpPr>
            <p:nvPr/>
          </p:nvGrpSpPr>
          <p:grpSpPr bwMode="auto">
            <a:xfrm>
              <a:off x="2187" y="1082"/>
              <a:ext cx="1560" cy="520"/>
              <a:chOff x="890" y="385"/>
              <a:chExt cx="700" cy="144"/>
            </a:xfrm>
          </p:grpSpPr>
          <p:sp>
            <p:nvSpPr>
              <p:cNvPr id="494654" name="Rectangle 62"/>
              <p:cNvSpPr>
                <a:spLocks noChangeArrowheads="1"/>
              </p:cNvSpPr>
              <p:nvPr/>
            </p:nvSpPr>
            <p:spPr bwMode="auto">
              <a:xfrm>
                <a:off x="890" y="385"/>
                <a:ext cx="700"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DS03-03</a:t>
                </a:r>
                <a:r>
                  <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：用户情况</a:t>
                </a:r>
              </a:p>
            </p:txBody>
          </p:sp>
          <p:sp>
            <p:nvSpPr>
              <p:cNvPr id="494655" name="Rectangle 63"/>
              <p:cNvSpPr>
                <a:spLocks noChangeArrowheads="1"/>
              </p:cNvSpPr>
              <p:nvPr/>
            </p:nvSpPr>
            <p:spPr bwMode="auto">
              <a:xfrm>
                <a:off x="890" y="385"/>
                <a:ext cx="700"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sp>
        <p:nvSpPr>
          <p:cNvPr id="494657" name="Text Box 65"/>
          <p:cNvSpPr txBox="1">
            <a:spLocks noChangeArrowheads="1"/>
          </p:cNvSpPr>
          <p:nvPr/>
        </p:nvSpPr>
        <p:spPr bwMode="auto">
          <a:xfrm>
            <a:off x="540568" y="6360944"/>
            <a:ext cx="9144000" cy="413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30000"/>
              </a:spcBef>
            </a:pPr>
            <a:r>
              <a:rPr kumimoji="0" lang="zh-CN" altLang="en-US"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表</a:t>
            </a:r>
            <a:r>
              <a:rPr kumimoji="0"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中用</a:t>
            </a:r>
            <a:r>
              <a:rPr kumimoji="0"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DS(Data Structure)</a:t>
            </a:r>
            <a:r>
              <a:rPr kumimoji="0"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表示数据结构，用</a:t>
            </a:r>
            <a:r>
              <a:rPr kumimoji="0"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a:t>
            </a:r>
            <a:r>
              <a:rPr kumimoji="0"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表示数据项。</a:t>
            </a:r>
            <a:endPar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68"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69" name="矩形 68"/>
          <p:cNvSpPr/>
          <p:nvPr/>
        </p:nvSpPr>
        <p:spPr>
          <a:xfrm>
            <a:off x="179512" y="1284927"/>
            <a:ext cx="2171107"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3"/>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数据结构</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772053816"/>
      </p:ext>
    </p:extLst>
  </p:cSld>
  <p:clrMapOvr>
    <a:masterClrMapping/>
  </p:clrMapOvr>
  <p:transition spd="med">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642" name="Group 2"/>
          <p:cNvGrpSpPr>
            <a:grpSpLocks/>
          </p:cNvGrpSpPr>
          <p:nvPr/>
        </p:nvGrpSpPr>
        <p:grpSpPr bwMode="auto">
          <a:xfrm>
            <a:off x="1835696" y="2179918"/>
            <a:ext cx="6597104" cy="4057393"/>
            <a:chOff x="544" y="862"/>
            <a:chExt cx="4768" cy="2969"/>
          </a:xfrm>
        </p:grpSpPr>
        <p:grpSp>
          <p:nvGrpSpPr>
            <p:cNvPr id="496643" name="Group 3"/>
            <p:cNvGrpSpPr>
              <a:grpSpLocks/>
            </p:cNvGrpSpPr>
            <p:nvPr/>
          </p:nvGrpSpPr>
          <p:grpSpPr bwMode="auto">
            <a:xfrm>
              <a:off x="551" y="871"/>
              <a:ext cx="4754" cy="435"/>
              <a:chOff x="0" y="11"/>
              <a:chExt cx="1957" cy="144"/>
            </a:xfrm>
          </p:grpSpPr>
          <p:sp>
            <p:nvSpPr>
              <p:cNvPr id="496644" name="Rectangle 4"/>
              <p:cNvSpPr>
                <a:spLocks noChangeArrowheads="1"/>
              </p:cNvSpPr>
              <p:nvPr/>
            </p:nvSpPr>
            <p:spPr bwMode="auto">
              <a:xfrm>
                <a:off x="0" y="11"/>
                <a:ext cx="1957" cy="144"/>
              </a:xfrm>
              <a:prstGeom prst="rect">
                <a:avLst/>
              </a:prstGeom>
              <a:solidFill>
                <a:srgbClr val="88A6C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例：数据结构定义</a:t>
                </a:r>
              </a:p>
            </p:txBody>
          </p:sp>
          <p:sp>
            <p:nvSpPr>
              <p:cNvPr id="496645" name="Rectangle 5"/>
              <p:cNvSpPr>
                <a:spLocks noChangeArrowheads="1"/>
              </p:cNvSpPr>
              <p:nvPr/>
            </p:nvSpPr>
            <p:spPr bwMode="auto">
              <a:xfrm>
                <a:off x="0" y="11"/>
                <a:ext cx="1957"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46" name="Group 6"/>
            <p:cNvGrpSpPr>
              <a:grpSpLocks/>
            </p:cNvGrpSpPr>
            <p:nvPr/>
          </p:nvGrpSpPr>
          <p:grpSpPr bwMode="auto">
            <a:xfrm>
              <a:off x="551" y="1306"/>
              <a:ext cx="1307" cy="695"/>
              <a:chOff x="0" y="155"/>
              <a:chExt cx="538" cy="230"/>
            </a:xfrm>
          </p:grpSpPr>
          <p:sp>
            <p:nvSpPr>
              <p:cNvPr id="496647" name="Rectangle 7"/>
              <p:cNvSpPr>
                <a:spLocks noChangeArrowheads="1"/>
              </p:cNvSpPr>
              <p:nvPr/>
            </p:nvSpPr>
            <p:spPr bwMode="auto">
              <a:xfrm>
                <a:off x="0" y="155"/>
                <a:ext cx="538" cy="230"/>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数据结构编号</a:t>
                </a:r>
              </a:p>
            </p:txBody>
          </p:sp>
          <p:sp>
            <p:nvSpPr>
              <p:cNvPr id="496648" name="Rectangle 8"/>
              <p:cNvSpPr>
                <a:spLocks noChangeArrowheads="1"/>
              </p:cNvSpPr>
              <p:nvPr/>
            </p:nvSpPr>
            <p:spPr bwMode="auto">
              <a:xfrm>
                <a:off x="0" y="155"/>
                <a:ext cx="538"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49" name="Group 9"/>
            <p:cNvGrpSpPr>
              <a:grpSpLocks/>
            </p:cNvGrpSpPr>
            <p:nvPr/>
          </p:nvGrpSpPr>
          <p:grpSpPr bwMode="auto">
            <a:xfrm>
              <a:off x="1858" y="1306"/>
              <a:ext cx="3447" cy="695"/>
              <a:chOff x="538" y="155"/>
              <a:chExt cx="1419" cy="230"/>
            </a:xfrm>
          </p:grpSpPr>
          <p:sp>
            <p:nvSpPr>
              <p:cNvPr id="496650" name="Rectangle 10"/>
              <p:cNvSpPr>
                <a:spLocks noChangeArrowheads="1"/>
              </p:cNvSpPr>
              <p:nvPr/>
            </p:nvSpPr>
            <p:spPr bwMode="auto">
              <a:xfrm>
                <a:off x="538" y="155"/>
                <a:ext cx="1419" cy="230"/>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DS03-01</a:t>
                </a:r>
              </a:p>
            </p:txBody>
          </p:sp>
          <p:sp>
            <p:nvSpPr>
              <p:cNvPr id="496651" name="Rectangle 11"/>
              <p:cNvSpPr>
                <a:spLocks noChangeArrowheads="1"/>
              </p:cNvSpPr>
              <p:nvPr/>
            </p:nvSpPr>
            <p:spPr bwMode="auto">
              <a:xfrm>
                <a:off x="538" y="155"/>
                <a:ext cx="1419"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52" name="Group 12"/>
            <p:cNvGrpSpPr>
              <a:grpSpLocks/>
            </p:cNvGrpSpPr>
            <p:nvPr/>
          </p:nvGrpSpPr>
          <p:grpSpPr bwMode="auto">
            <a:xfrm>
              <a:off x="551" y="2001"/>
              <a:ext cx="1307" cy="695"/>
              <a:chOff x="0" y="385"/>
              <a:chExt cx="538" cy="230"/>
            </a:xfrm>
          </p:grpSpPr>
          <p:sp>
            <p:nvSpPr>
              <p:cNvPr id="496653" name="Rectangle 13"/>
              <p:cNvSpPr>
                <a:spLocks noChangeArrowheads="1"/>
              </p:cNvSpPr>
              <p:nvPr/>
            </p:nvSpPr>
            <p:spPr bwMode="auto">
              <a:xfrm>
                <a:off x="0" y="385"/>
                <a:ext cx="538" cy="230"/>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数据结构名称</a:t>
                </a:r>
              </a:p>
            </p:txBody>
          </p:sp>
          <p:sp>
            <p:nvSpPr>
              <p:cNvPr id="496654" name="Rectangle 14"/>
              <p:cNvSpPr>
                <a:spLocks noChangeArrowheads="1"/>
              </p:cNvSpPr>
              <p:nvPr/>
            </p:nvSpPr>
            <p:spPr bwMode="auto">
              <a:xfrm>
                <a:off x="0" y="385"/>
                <a:ext cx="538"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55" name="Group 15"/>
            <p:cNvGrpSpPr>
              <a:grpSpLocks/>
            </p:cNvGrpSpPr>
            <p:nvPr/>
          </p:nvGrpSpPr>
          <p:grpSpPr bwMode="auto">
            <a:xfrm>
              <a:off x="1858" y="2001"/>
              <a:ext cx="3447" cy="695"/>
              <a:chOff x="538" y="385"/>
              <a:chExt cx="1419" cy="230"/>
            </a:xfrm>
          </p:grpSpPr>
          <p:sp>
            <p:nvSpPr>
              <p:cNvPr id="496656" name="Rectangle 16"/>
              <p:cNvSpPr>
                <a:spLocks noChangeArrowheads="1"/>
              </p:cNvSpPr>
              <p:nvPr/>
            </p:nvSpPr>
            <p:spPr bwMode="auto">
              <a:xfrm>
                <a:off x="538" y="385"/>
                <a:ext cx="1419" cy="230"/>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用户订货单</a:t>
                </a:r>
              </a:p>
            </p:txBody>
          </p:sp>
          <p:sp>
            <p:nvSpPr>
              <p:cNvPr id="496657" name="Rectangle 17"/>
              <p:cNvSpPr>
                <a:spLocks noChangeArrowheads="1"/>
              </p:cNvSpPr>
              <p:nvPr/>
            </p:nvSpPr>
            <p:spPr bwMode="auto">
              <a:xfrm>
                <a:off x="538" y="385"/>
                <a:ext cx="1419"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58" name="Group 18"/>
            <p:cNvGrpSpPr>
              <a:grpSpLocks/>
            </p:cNvGrpSpPr>
            <p:nvPr/>
          </p:nvGrpSpPr>
          <p:grpSpPr bwMode="auto">
            <a:xfrm>
              <a:off x="551" y="2696"/>
              <a:ext cx="1307" cy="436"/>
              <a:chOff x="0" y="615"/>
              <a:chExt cx="538" cy="144"/>
            </a:xfrm>
          </p:grpSpPr>
          <p:sp>
            <p:nvSpPr>
              <p:cNvPr id="496659" name="Rectangle 19"/>
              <p:cNvSpPr>
                <a:spLocks noChangeArrowheads="1"/>
              </p:cNvSpPr>
              <p:nvPr/>
            </p:nvSpPr>
            <p:spPr bwMode="auto">
              <a:xfrm>
                <a:off x="0" y="615"/>
                <a:ext cx="538"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简               述</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96660" name="Rectangle 20"/>
              <p:cNvSpPr>
                <a:spLocks noChangeArrowheads="1"/>
              </p:cNvSpPr>
              <p:nvPr/>
            </p:nvSpPr>
            <p:spPr bwMode="auto">
              <a:xfrm>
                <a:off x="0" y="615"/>
                <a:ext cx="538"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61" name="Group 21"/>
            <p:cNvGrpSpPr>
              <a:grpSpLocks/>
            </p:cNvGrpSpPr>
            <p:nvPr/>
          </p:nvGrpSpPr>
          <p:grpSpPr bwMode="auto">
            <a:xfrm>
              <a:off x="1858" y="2696"/>
              <a:ext cx="3447" cy="436"/>
              <a:chOff x="538" y="615"/>
              <a:chExt cx="1419" cy="144"/>
            </a:xfrm>
          </p:grpSpPr>
          <p:sp>
            <p:nvSpPr>
              <p:cNvPr id="496662" name="Rectangle 22"/>
              <p:cNvSpPr>
                <a:spLocks noChangeArrowheads="1"/>
              </p:cNvSpPr>
              <p:nvPr/>
            </p:nvSpPr>
            <p:spPr bwMode="auto">
              <a:xfrm>
                <a:off x="538" y="615"/>
                <a:ext cx="1419" cy="144"/>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用户所填用户情况及订货要求等信息</a:t>
                </a:r>
              </a:p>
            </p:txBody>
          </p:sp>
          <p:sp>
            <p:nvSpPr>
              <p:cNvPr id="496663" name="Rectangle 23"/>
              <p:cNvSpPr>
                <a:spLocks noChangeArrowheads="1"/>
              </p:cNvSpPr>
              <p:nvPr/>
            </p:nvSpPr>
            <p:spPr bwMode="auto">
              <a:xfrm>
                <a:off x="538" y="615"/>
                <a:ext cx="1419" cy="1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64" name="Group 24"/>
            <p:cNvGrpSpPr>
              <a:grpSpLocks/>
            </p:cNvGrpSpPr>
            <p:nvPr/>
          </p:nvGrpSpPr>
          <p:grpSpPr bwMode="auto">
            <a:xfrm>
              <a:off x="551" y="3132"/>
              <a:ext cx="1307" cy="695"/>
              <a:chOff x="0" y="759"/>
              <a:chExt cx="538" cy="230"/>
            </a:xfrm>
          </p:grpSpPr>
          <p:sp>
            <p:nvSpPr>
              <p:cNvPr id="496665" name="Rectangle 25"/>
              <p:cNvSpPr>
                <a:spLocks noChangeArrowheads="1"/>
              </p:cNvSpPr>
              <p:nvPr/>
            </p:nvSpPr>
            <p:spPr bwMode="auto">
              <a:xfrm>
                <a:off x="0" y="759"/>
                <a:ext cx="538" cy="230"/>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数据结构组成</a:t>
                </a:r>
              </a:p>
            </p:txBody>
          </p:sp>
          <p:sp>
            <p:nvSpPr>
              <p:cNvPr id="496666" name="Rectangle 26"/>
              <p:cNvSpPr>
                <a:spLocks noChangeArrowheads="1"/>
              </p:cNvSpPr>
              <p:nvPr/>
            </p:nvSpPr>
            <p:spPr bwMode="auto">
              <a:xfrm>
                <a:off x="0" y="759"/>
                <a:ext cx="538"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grpSp>
          <p:nvGrpSpPr>
            <p:cNvPr id="496667" name="Group 27"/>
            <p:cNvGrpSpPr>
              <a:grpSpLocks/>
            </p:cNvGrpSpPr>
            <p:nvPr/>
          </p:nvGrpSpPr>
          <p:grpSpPr bwMode="auto">
            <a:xfrm>
              <a:off x="1858" y="3132"/>
              <a:ext cx="3447" cy="695"/>
              <a:chOff x="538" y="759"/>
              <a:chExt cx="1419" cy="230"/>
            </a:xfrm>
          </p:grpSpPr>
          <p:sp>
            <p:nvSpPr>
              <p:cNvPr id="496668" name="Rectangle 28"/>
              <p:cNvSpPr>
                <a:spLocks noChangeArrowheads="1"/>
              </p:cNvSpPr>
              <p:nvPr/>
            </p:nvSpPr>
            <p:spPr bwMode="auto">
              <a:xfrm>
                <a:off x="538" y="759"/>
                <a:ext cx="1419" cy="230"/>
              </a:xfrm>
              <a:prstGeom prst="rect">
                <a:avLst/>
              </a:prstGeom>
              <a:solidFill>
                <a:srgbClr val="E5EFFB">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en-US" altLang="zh-CN"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DS03-02 + DS03-03 + DS03-04</a:t>
                </a:r>
              </a:p>
            </p:txBody>
          </p:sp>
          <p:sp>
            <p:nvSpPr>
              <p:cNvPr id="496669" name="Rectangle 29"/>
              <p:cNvSpPr>
                <a:spLocks noChangeArrowheads="1"/>
              </p:cNvSpPr>
              <p:nvPr/>
            </p:nvSpPr>
            <p:spPr bwMode="auto">
              <a:xfrm>
                <a:off x="538" y="759"/>
                <a:ext cx="1419" cy="230"/>
              </a:xfrm>
              <a:prstGeom prst="rect">
                <a:avLst/>
              </a:prstGeom>
              <a:noFill/>
              <a:ln w="7">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496670" name="Rectangle 30"/>
            <p:cNvSpPr>
              <a:spLocks noChangeArrowheads="1"/>
            </p:cNvSpPr>
            <p:nvPr/>
          </p:nvSpPr>
          <p:spPr bwMode="auto">
            <a:xfrm>
              <a:off x="544" y="862"/>
              <a:ext cx="4768" cy="2969"/>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rgbClr val="66FFFF">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sp>
        <p:nvSpPr>
          <p:cNvPr id="33"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34"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35" name="矩形 34"/>
          <p:cNvSpPr/>
          <p:nvPr/>
        </p:nvSpPr>
        <p:spPr>
          <a:xfrm>
            <a:off x="312661" y="1428943"/>
            <a:ext cx="2171107"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2"/>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数据结构</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793538866"/>
      </p:ext>
    </p:extLst>
  </p:cSld>
  <p:clrMapOvr>
    <a:masterClrMapping/>
  </p:clrMapOvr>
  <p:transition spd="med">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20" name="Text Box 60"/>
          <p:cNvSpPr txBox="1">
            <a:spLocks noChangeArrowheads="1"/>
          </p:cNvSpPr>
          <p:nvPr/>
        </p:nvSpPr>
        <p:spPr bwMode="auto">
          <a:xfrm>
            <a:off x="107504" y="2204864"/>
            <a:ext cx="8497887"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l" eaLnBrk="0" hangingPunct="0">
              <a:spcBef>
                <a:spcPct val="20000"/>
              </a:spcBef>
              <a:buSzPct val="120000"/>
              <a:buBlip>
                <a:blip r:embed="rId3"/>
              </a:buBlip>
            </a:pP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数据流：</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由以下内容组成：</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数据流名</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简述：记载该数据流的含义</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编号：用于词典管理。例如，排序、搜索</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组成：描述组成该数据流的数据项</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来源：描述该数据流来自哪个源或加工</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去向：描述该数据流向哪个加工或目的地</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数据量：描述在系统中，该数据流总的流量，或是某个时间段里的数据量</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峰值：描述在某一时间范围内，要处理的数据流的最大数量</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注释</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6"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Tree>
    <p:extLst>
      <p:ext uri="{BB962C8B-B14F-4D97-AF65-F5344CB8AC3E}">
        <p14:creationId xmlns:p14="http://schemas.microsoft.com/office/powerpoint/2010/main" val="225563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6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620">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66620">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66620">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66620">
                                            <p:txEl>
                                              <p:pRg st="4" end="4"/>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66620">
                                            <p:txEl>
                                              <p:pRg st="5" end="5"/>
                                            </p:txEl>
                                          </p:spTgt>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nodeType="afterEffect">
                                  <p:stCondLst>
                                    <p:cond delay="0"/>
                                  </p:stCondLst>
                                  <p:childTnLst>
                                    <p:set>
                                      <p:cBhvr>
                                        <p:cTn id="25" dur="1" fill="hold">
                                          <p:stCondLst>
                                            <p:cond delay="0"/>
                                          </p:stCondLst>
                                        </p:cTn>
                                        <p:tgtEl>
                                          <p:spTgt spid="66620">
                                            <p:txEl>
                                              <p:pRg st="6" end="6"/>
                                            </p:txEl>
                                          </p:spTgt>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0"/>
                                  </p:stCondLst>
                                  <p:childTnLst>
                                    <p:set>
                                      <p:cBhvr>
                                        <p:cTn id="28" dur="1" fill="hold">
                                          <p:stCondLst>
                                            <p:cond delay="0"/>
                                          </p:stCondLst>
                                        </p:cTn>
                                        <p:tgtEl>
                                          <p:spTgt spid="66620">
                                            <p:txEl>
                                              <p:pRg st="7" end="7"/>
                                            </p:txEl>
                                          </p:spTgt>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nodeType="afterEffect">
                                  <p:stCondLst>
                                    <p:cond delay="0"/>
                                  </p:stCondLst>
                                  <p:childTnLst>
                                    <p:set>
                                      <p:cBhvr>
                                        <p:cTn id="31" dur="1" fill="hold">
                                          <p:stCondLst>
                                            <p:cond delay="0"/>
                                          </p:stCondLst>
                                        </p:cTn>
                                        <p:tgtEl>
                                          <p:spTgt spid="66620">
                                            <p:txEl>
                                              <p:pRg st="8" end="8"/>
                                            </p:txEl>
                                          </p:spTgt>
                                        </p:tgtEl>
                                        <p:attrNameLst>
                                          <p:attrName>style.visibility</p:attrName>
                                        </p:attrNameLst>
                                      </p:cBhvr>
                                      <p:to>
                                        <p:strVal val="visible"/>
                                      </p:to>
                                    </p:set>
                                  </p:childTnLst>
                                </p:cTn>
                              </p:par>
                            </p:childTnLst>
                          </p:cTn>
                        </p:par>
                        <p:par>
                          <p:cTn id="32" fill="hold" nodeType="afterGroup">
                            <p:stCondLst>
                              <p:cond delay="0"/>
                            </p:stCondLst>
                            <p:childTnLst>
                              <p:par>
                                <p:cTn id="33" presetID="1" presetClass="entr" presetSubtype="0" fill="hold" nodeType="afterEffect">
                                  <p:stCondLst>
                                    <p:cond delay="0"/>
                                  </p:stCondLst>
                                  <p:childTnLst>
                                    <p:set>
                                      <p:cBhvr>
                                        <p:cTn id="34" dur="1" fill="hold">
                                          <p:stCondLst>
                                            <p:cond delay="0"/>
                                          </p:stCondLst>
                                        </p:cTn>
                                        <p:tgtEl>
                                          <p:spTgt spid="666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20" name="Text Box 60"/>
          <p:cNvSpPr txBox="1">
            <a:spLocks noChangeArrowheads="1"/>
          </p:cNvSpPr>
          <p:nvPr/>
        </p:nvSpPr>
        <p:spPr bwMode="auto">
          <a:xfrm>
            <a:off x="395288" y="2204864"/>
            <a:ext cx="8497887" cy="269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l" eaLnBrk="0" hangingPunct="0">
              <a:lnSpc>
                <a:spcPct val="120000"/>
              </a:lnSpc>
              <a:spcBef>
                <a:spcPct val="20000"/>
              </a:spcBef>
              <a:buSzPct val="120000"/>
              <a:buBlip>
                <a:blip r:embed="rId3"/>
              </a:buBlip>
            </a:pPr>
            <a:r>
              <a:rPr lang="en-US" altLang="zh-CN"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数据流</a:t>
            </a:r>
            <a:endPar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spcBef>
                <a:spcPct val="20000"/>
              </a:spcBef>
              <a:buClr>
                <a:srgbClr val="CC0000"/>
              </a:buClr>
              <a:buSzPct val="120000"/>
              <a:buFont typeface="Arial" charset="0"/>
              <a:buChar cha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数据流</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的组成一般可使用如下符号表示：</a:t>
            </a:r>
          </a:p>
          <a:p>
            <a:pPr marL="1341438" lvl="1" algn="just">
              <a:spcBef>
                <a:spcPct val="20000"/>
              </a:spcBef>
              <a:spcAft>
                <a:spcPct val="30000"/>
              </a:spcAft>
              <a:buFontTx/>
              <a:buChar char="•"/>
            </a:pPr>
            <a:r>
              <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 + b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表示</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与</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b</a:t>
            </a:r>
          </a:p>
          <a:p>
            <a:pPr marL="1341438" lvl="1" algn="just">
              <a:spcBef>
                <a:spcPct val="20000"/>
              </a:spcBef>
              <a:spcAft>
                <a:spcPct val="30000"/>
              </a:spcAft>
              <a:buFontTx/>
              <a:buChar char="•"/>
            </a:pP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en-US" altLang="zh-CN" sz="2400" b="1" dirty="0" err="1">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a|b</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表示</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或</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b</a:t>
            </a:r>
          </a:p>
          <a:p>
            <a:pPr marL="1341438" lvl="1" algn="just">
              <a:spcBef>
                <a:spcPct val="20000"/>
              </a:spcBef>
              <a:spcAft>
                <a:spcPct val="30000"/>
              </a:spcAft>
              <a:buFontTx/>
              <a:buChar char="•"/>
            </a:pP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表示</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重复出现多次</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、数据域过程建模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6"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Tree>
    <p:extLst>
      <p:ext uri="{BB962C8B-B14F-4D97-AF65-F5344CB8AC3E}">
        <p14:creationId xmlns:p14="http://schemas.microsoft.com/office/powerpoint/2010/main" val="1217695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6620">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6620">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66620">
                                            <p:txEl>
                                              <p:pRg st="2" end="2"/>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66620">
                                            <p:txEl>
                                              <p:pRg st="3" end="3"/>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666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descr="Rectangle: Click to edit Master text styles&#10;Second level&#10;Third level&#10;Fourth level&#10;Fifth level"/>
          <p:cNvSpPr>
            <a:spLocks noGrp="1" noChangeArrowheads="1"/>
          </p:cNvSpPr>
          <p:nvPr>
            <p:ph type="body" idx="1"/>
          </p:nvPr>
        </p:nvSpPr>
        <p:spPr>
          <a:xfrm>
            <a:off x="762000" y="1676400"/>
            <a:ext cx="7772400" cy="911225"/>
          </a:xfrm>
        </p:spPr>
        <p:txBody>
          <a:bodyPr/>
          <a:lstStyle/>
          <a:p>
            <a:pPr>
              <a:lnSpc>
                <a:spcPct val="90000"/>
              </a:lnSpc>
            </a:pPr>
            <a:r>
              <a:rPr lang="zh-CN" altLang="en-US" dirty="0" smtClean="0">
                <a:latin typeface="黑体" pitchFamily="2" charset="-122"/>
              </a:rPr>
              <a:t>（</a:t>
            </a:r>
            <a:r>
              <a:rPr lang="en-US" altLang="zh-CN" dirty="0" smtClean="0">
                <a:latin typeface="黑体" pitchFamily="2" charset="-122"/>
              </a:rPr>
              <a:t>3</a:t>
            </a:r>
            <a:r>
              <a:rPr lang="zh-CN" altLang="en-US" dirty="0" smtClean="0">
                <a:latin typeface="黑体" pitchFamily="2" charset="-122"/>
              </a:rPr>
              <a:t>）</a:t>
            </a:r>
            <a:r>
              <a:rPr lang="en-US" altLang="zh-CN" dirty="0" smtClean="0">
                <a:latin typeface="黑体" pitchFamily="2" charset="-122"/>
              </a:rPr>
              <a:t> </a:t>
            </a:r>
            <a:r>
              <a:rPr lang="zh-CN" altLang="en-US" dirty="0">
                <a:latin typeface="黑体" pitchFamily="2" charset="-122"/>
              </a:rPr>
              <a:t>分析当前系统与目标系统的差别，建立</a:t>
            </a:r>
            <a:r>
              <a:rPr lang="zh-CN" altLang="en-US" dirty="0">
                <a:solidFill>
                  <a:srgbClr val="0000FF"/>
                </a:solidFill>
                <a:latin typeface="黑体" pitchFamily="2" charset="-122"/>
              </a:rPr>
              <a:t>目标系统的逻辑模型 </a:t>
            </a:r>
            <a:r>
              <a:rPr lang="zh-CN" altLang="en-US" dirty="0">
                <a:latin typeface="黑体" pitchFamily="2" charset="-122"/>
              </a:rPr>
              <a:t>。</a:t>
            </a:r>
          </a:p>
        </p:txBody>
      </p:sp>
      <p:grpSp>
        <p:nvGrpSpPr>
          <p:cNvPr id="13316" name="Group 4"/>
          <p:cNvGrpSpPr>
            <a:grpSpLocks/>
          </p:cNvGrpSpPr>
          <p:nvPr/>
        </p:nvGrpSpPr>
        <p:grpSpPr bwMode="auto">
          <a:xfrm>
            <a:off x="539750" y="2852738"/>
            <a:ext cx="7918450" cy="2057400"/>
            <a:chOff x="292" y="2016"/>
            <a:chExt cx="4988" cy="1296"/>
          </a:xfrm>
        </p:grpSpPr>
        <p:sp>
          <p:nvSpPr>
            <p:cNvPr id="13317" name="Rectangle 5"/>
            <p:cNvSpPr>
              <a:spLocks noChangeArrowheads="1"/>
            </p:cNvSpPr>
            <p:nvPr/>
          </p:nvSpPr>
          <p:spPr bwMode="auto">
            <a:xfrm>
              <a:off x="292" y="2397"/>
              <a:ext cx="408" cy="911"/>
            </a:xfrm>
            <a:prstGeom prst="rect">
              <a:avLst/>
            </a:prstGeom>
            <a:solidFill>
              <a:schemeClr val="accent1"/>
            </a:solidFill>
            <a:ln w="12700">
              <a:solidFill>
                <a:schemeClr val="tx1"/>
              </a:solidFill>
              <a:miter lim="800000"/>
              <a:headEnd/>
              <a:tailEnd/>
            </a:ln>
            <a:effectLst>
              <a:outerShdw dist="53882"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18" name="Oval 6"/>
            <p:cNvSpPr>
              <a:spLocks noChangeArrowheads="1"/>
            </p:cNvSpPr>
            <p:nvPr/>
          </p:nvSpPr>
          <p:spPr bwMode="auto">
            <a:xfrm>
              <a:off x="1454" y="2439"/>
              <a:ext cx="865" cy="827"/>
            </a:xfrm>
            <a:prstGeom prst="ellipse">
              <a:avLst/>
            </a:prstGeom>
            <a:solidFill>
              <a:schemeClr val="accent1"/>
            </a:solidFill>
            <a:ln w="12700">
              <a:solidFill>
                <a:schemeClr val="tx1"/>
              </a:solidFill>
              <a:round/>
              <a:headEnd/>
              <a:tailEnd/>
            </a:ln>
            <a:effectLst>
              <a:outerShdw dist="53882"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19" name="Oval 7"/>
            <p:cNvSpPr>
              <a:spLocks noChangeArrowheads="1"/>
            </p:cNvSpPr>
            <p:nvPr/>
          </p:nvSpPr>
          <p:spPr bwMode="auto">
            <a:xfrm>
              <a:off x="3072" y="2448"/>
              <a:ext cx="906" cy="827"/>
            </a:xfrm>
            <a:prstGeom prst="ellipse">
              <a:avLst/>
            </a:prstGeom>
            <a:solidFill>
              <a:schemeClr val="accent1"/>
            </a:solidFill>
            <a:ln w="12700">
              <a:solidFill>
                <a:schemeClr val="tx1"/>
              </a:solidFill>
              <a:round/>
              <a:headEnd/>
              <a:tailEnd/>
            </a:ln>
            <a:effectLst>
              <a:outerShdw dist="53882"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20" name="Rectangle 8"/>
            <p:cNvSpPr>
              <a:spLocks noChangeArrowheads="1"/>
            </p:cNvSpPr>
            <p:nvPr/>
          </p:nvSpPr>
          <p:spPr bwMode="auto">
            <a:xfrm>
              <a:off x="321" y="2561"/>
              <a:ext cx="383"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学</a:t>
              </a:r>
            </a:p>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生</a:t>
              </a:r>
            </a:p>
          </p:txBody>
        </p:sp>
        <p:sp>
          <p:nvSpPr>
            <p:cNvPr id="13321" name="Rectangle 9"/>
            <p:cNvSpPr>
              <a:spLocks noChangeArrowheads="1"/>
            </p:cNvSpPr>
            <p:nvPr/>
          </p:nvSpPr>
          <p:spPr bwMode="auto">
            <a:xfrm>
              <a:off x="1493" y="2561"/>
              <a:ext cx="96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审查并</a:t>
              </a:r>
            </a:p>
            <a:p>
              <a:pPr eaLnBrk="0" hangingPunct="0"/>
              <a:r>
                <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开发票</a:t>
              </a:r>
            </a:p>
          </p:txBody>
        </p:sp>
        <p:sp>
          <p:nvSpPr>
            <p:cNvPr id="13322" name="Rectangle 10"/>
            <p:cNvSpPr>
              <a:spLocks noChangeArrowheads="1"/>
            </p:cNvSpPr>
            <p:nvPr/>
          </p:nvSpPr>
          <p:spPr bwMode="auto">
            <a:xfrm>
              <a:off x="4868" y="2401"/>
              <a:ext cx="408" cy="911"/>
            </a:xfrm>
            <a:prstGeom prst="rect">
              <a:avLst/>
            </a:prstGeom>
            <a:solidFill>
              <a:schemeClr val="accent1"/>
            </a:solidFill>
            <a:ln w="12700">
              <a:solidFill>
                <a:schemeClr val="tx1"/>
              </a:solidFill>
              <a:miter lim="800000"/>
              <a:headEnd/>
              <a:tailEnd/>
            </a:ln>
            <a:effectLst>
              <a:outerShdw dist="53882" dir="2700000" algn="ctr" rotWithShape="0">
                <a:schemeClr val="tx1"/>
              </a:outerShdw>
            </a:effec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23" name="Rectangle 11"/>
            <p:cNvSpPr>
              <a:spLocks noChangeArrowheads="1"/>
            </p:cNvSpPr>
            <p:nvPr/>
          </p:nvSpPr>
          <p:spPr bwMode="auto">
            <a:xfrm>
              <a:off x="789" y="2435"/>
              <a:ext cx="6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000" b="1" dirty="0">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购书单</a:t>
              </a:r>
            </a:p>
          </p:txBody>
        </p:sp>
        <p:sp>
          <p:nvSpPr>
            <p:cNvPr id="13324" name="Rectangle 12"/>
            <p:cNvSpPr>
              <a:spLocks noChangeArrowheads="1"/>
            </p:cNvSpPr>
            <p:nvPr/>
          </p:nvSpPr>
          <p:spPr bwMode="auto">
            <a:xfrm>
              <a:off x="2352" y="2477"/>
              <a:ext cx="7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发票</a:t>
              </a:r>
            </a:p>
          </p:txBody>
        </p:sp>
        <p:sp>
          <p:nvSpPr>
            <p:cNvPr id="13325" name="Rectangle 13"/>
            <p:cNvSpPr>
              <a:spLocks noChangeArrowheads="1"/>
            </p:cNvSpPr>
            <p:nvPr/>
          </p:nvSpPr>
          <p:spPr bwMode="auto">
            <a:xfrm>
              <a:off x="3942" y="2436"/>
              <a:ext cx="9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领书单</a:t>
              </a:r>
            </a:p>
          </p:txBody>
        </p:sp>
        <p:sp>
          <p:nvSpPr>
            <p:cNvPr id="13326" name="Rectangle 14"/>
            <p:cNvSpPr>
              <a:spLocks noChangeArrowheads="1"/>
            </p:cNvSpPr>
            <p:nvPr/>
          </p:nvSpPr>
          <p:spPr bwMode="auto">
            <a:xfrm>
              <a:off x="3290" y="2518"/>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开领</a:t>
              </a:r>
            </a:p>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书单</a:t>
              </a:r>
            </a:p>
          </p:txBody>
        </p:sp>
        <p:sp>
          <p:nvSpPr>
            <p:cNvPr id="13327" name="Line 15"/>
            <p:cNvSpPr>
              <a:spLocks noChangeShapeType="1"/>
            </p:cNvSpPr>
            <p:nvPr/>
          </p:nvSpPr>
          <p:spPr bwMode="auto">
            <a:xfrm>
              <a:off x="704" y="2853"/>
              <a:ext cx="747"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28" name="Line 16"/>
            <p:cNvSpPr>
              <a:spLocks noChangeShapeType="1"/>
            </p:cNvSpPr>
            <p:nvPr/>
          </p:nvSpPr>
          <p:spPr bwMode="auto">
            <a:xfrm>
              <a:off x="2323" y="2853"/>
              <a:ext cx="747"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29" name="Line 17"/>
            <p:cNvSpPr>
              <a:spLocks noChangeShapeType="1"/>
            </p:cNvSpPr>
            <p:nvPr/>
          </p:nvSpPr>
          <p:spPr bwMode="auto">
            <a:xfrm>
              <a:off x="3984" y="2880"/>
              <a:ext cx="864"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30" name="Line 18"/>
            <p:cNvSpPr>
              <a:spLocks noChangeShapeType="1"/>
            </p:cNvSpPr>
            <p:nvPr/>
          </p:nvSpPr>
          <p:spPr bwMode="auto">
            <a:xfrm flipV="1">
              <a:off x="2112" y="2227"/>
              <a:ext cx="623" cy="25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331" name="Rectangle 19"/>
            <p:cNvSpPr>
              <a:spLocks noChangeArrowheads="1"/>
            </p:cNvSpPr>
            <p:nvPr/>
          </p:nvSpPr>
          <p:spPr bwMode="auto">
            <a:xfrm>
              <a:off x="1570" y="2016"/>
              <a:ext cx="1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0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无效书单</a:t>
              </a:r>
            </a:p>
          </p:txBody>
        </p:sp>
        <p:sp>
          <p:nvSpPr>
            <p:cNvPr id="13332" name="Rectangle 20"/>
            <p:cNvSpPr>
              <a:spLocks noChangeArrowheads="1"/>
            </p:cNvSpPr>
            <p:nvPr/>
          </p:nvSpPr>
          <p:spPr bwMode="auto">
            <a:xfrm>
              <a:off x="4897" y="2565"/>
              <a:ext cx="383"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学</a:t>
              </a:r>
            </a:p>
            <a:p>
              <a:pPr eaLnBrk="0" hangingPunct="0"/>
              <a:r>
                <a:rPr lang="zh-CN" altLang="en-US" sz="2400" b="1">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生</a:t>
              </a:r>
            </a:p>
          </p:txBody>
        </p:sp>
      </p:grpSp>
      <p:sp>
        <p:nvSpPr>
          <p:cNvPr id="13333" name="Rectangle 21"/>
          <p:cNvSpPr>
            <a:spLocks noChangeArrowheads="1"/>
          </p:cNvSpPr>
          <p:nvPr/>
        </p:nvSpPr>
        <p:spPr bwMode="auto">
          <a:xfrm>
            <a:off x="1908175" y="5229225"/>
            <a:ext cx="583247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zh-CN" altLang="en-US" sz="2000" b="1">
                <a:solidFill>
                  <a:srgbClr val="0000CC"/>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计算机教材管理系统的逻辑模型</a:t>
            </a:r>
          </a:p>
        </p:txBody>
      </p:sp>
      <p:sp>
        <p:nvSpPr>
          <p:cNvPr id="23"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24"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 </a:t>
            </a:r>
            <a:r>
              <a:rPr lang="zh-CN" altLang="en-US" dirty="0" smtClean="0"/>
              <a:t>系统分析过程</a:t>
            </a:r>
            <a:endParaRPr lang="zh-CN" altLang="en-US" dirty="0"/>
          </a:p>
        </p:txBody>
      </p:sp>
    </p:spTree>
    <p:extLst>
      <p:ext uri="{BB962C8B-B14F-4D97-AF65-F5344CB8AC3E}">
        <p14:creationId xmlns:p14="http://schemas.microsoft.com/office/powerpoint/2010/main" val="2360481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0-#ppt_w/2"/>
                                          </p:val>
                                        </p:tav>
                                        <p:tav tm="100000">
                                          <p:val>
                                            <p:strVal val="#ppt_x"/>
                                          </p:val>
                                        </p:tav>
                                      </p:tavLst>
                                    </p:anim>
                                    <p:anim calcmode="lin" valueType="num">
                                      <p:cBhvr additive="base">
                                        <p:cTn id="8" dur="500" fill="hold"/>
                                        <p:tgtEl>
                                          <p:spTgt spid="133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33"/>
                                        </p:tgtEl>
                                        <p:attrNameLst>
                                          <p:attrName>style.visibility</p:attrName>
                                        </p:attrNameLst>
                                      </p:cBhvr>
                                      <p:to>
                                        <p:strVal val="visible"/>
                                      </p:to>
                                    </p:set>
                                    <p:anim calcmode="lin" valueType="num">
                                      <p:cBhvr additive="base">
                                        <p:cTn id="13" dur="500" fill="hold"/>
                                        <p:tgtEl>
                                          <p:spTgt spid="13333"/>
                                        </p:tgtEl>
                                        <p:attrNameLst>
                                          <p:attrName>ppt_x</p:attrName>
                                        </p:attrNameLst>
                                      </p:cBhvr>
                                      <p:tavLst>
                                        <p:tav tm="0">
                                          <p:val>
                                            <p:strVal val="0-#ppt_w/2"/>
                                          </p:val>
                                        </p:tav>
                                        <p:tav tm="100000">
                                          <p:val>
                                            <p:strVal val="#ppt_x"/>
                                          </p:val>
                                        </p:tav>
                                      </p:tavLst>
                                    </p:anim>
                                    <p:anim calcmode="lin" valueType="num">
                                      <p:cBhvr additive="base">
                                        <p:cTn id="14" dur="500" fill="hold"/>
                                        <p:tgtEl>
                                          <p:spTgt spid="133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3"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2"/>
          <p:cNvSpPr>
            <a:spLocks noGrp="1"/>
          </p:cNvSpPr>
          <p:nvPr>
            <p:ph type="sldNum" sz="quarter" idx="11"/>
          </p:nvPr>
        </p:nvSpPr>
        <p:spPr/>
        <p:txBody>
          <a:bodyPr/>
          <a:lstStyle/>
          <a:p>
            <a:fld id="{B0F059A9-8B3F-4070-9AC5-B229C8BA0190}" type="slidenum">
              <a:rPr lang="en-US" altLang="zh-CN"/>
              <a:pPr/>
              <a:t>140</a:t>
            </a:fld>
            <a:endParaRPr lang="en-US" altLang="zh-CN"/>
          </a:p>
        </p:txBody>
      </p:sp>
      <p:sp>
        <p:nvSpPr>
          <p:cNvPr id="33"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34"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35" name="矩形 34"/>
          <p:cNvSpPr/>
          <p:nvPr/>
        </p:nvSpPr>
        <p:spPr>
          <a:xfrm>
            <a:off x="312661" y="1556792"/>
            <a:ext cx="1810432"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2"/>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数据流</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5"/>
          <p:cNvSpPr txBox="1">
            <a:spLocks noChangeArrowheads="1"/>
          </p:cNvSpPr>
          <p:nvPr/>
        </p:nvSpPr>
        <p:spPr bwMode="auto">
          <a:xfrm>
            <a:off x="971600" y="2420888"/>
            <a:ext cx="7704856" cy="3416320"/>
          </a:xfrm>
          <a:prstGeom prst="rect">
            <a:avLst/>
          </a:prstGeom>
          <a:noFill/>
          <a:ln w="9525" algn="ctr">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defTabSz="692150">
              <a:defRPr kumimoji="1" sz="2400">
                <a:solidFill>
                  <a:schemeClr val="tx1"/>
                </a:solidFill>
                <a:latin typeface="Times New Roman" pitchFamily="18" charset="0"/>
                <a:ea typeface="宋体" pitchFamily="2" charset="-122"/>
              </a:defRPr>
            </a:lvl1pPr>
            <a:lvl2pPr marL="703263" algn="l" defTabSz="692150">
              <a:defRPr kumimoji="1" sz="2400">
                <a:solidFill>
                  <a:schemeClr val="tx1"/>
                </a:solidFill>
                <a:latin typeface="Times New Roman" pitchFamily="18" charset="0"/>
                <a:ea typeface="宋体" pitchFamily="2" charset="-122"/>
              </a:defRPr>
            </a:lvl2pPr>
            <a:lvl3pPr algn="l" defTabSz="692150">
              <a:defRPr kumimoji="1" sz="2400">
                <a:solidFill>
                  <a:schemeClr val="tx1"/>
                </a:solidFill>
                <a:latin typeface="Times New Roman" pitchFamily="18" charset="0"/>
                <a:ea typeface="宋体" pitchFamily="2" charset="-122"/>
              </a:defRPr>
            </a:lvl3pPr>
            <a:lvl4pPr algn="l" defTabSz="692150">
              <a:defRPr kumimoji="1" sz="2400">
                <a:solidFill>
                  <a:schemeClr val="tx1"/>
                </a:solidFill>
                <a:latin typeface="Times New Roman" pitchFamily="18" charset="0"/>
                <a:ea typeface="宋体" pitchFamily="2" charset="-122"/>
              </a:defRPr>
            </a:lvl4pPr>
            <a:lvl5pPr algn="l" defTabSz="692150">
              <a:defRPr kumimoji="1" sz="2400">
                <a:solidFill>
                  <a:schemeClr val="tx1"/>
                </a:solidFill>
                <a:latin typeface="Times New Roman" pitchFamily="18" charset="0"/>
                <a:ea typeface="宋体" pitchFamily="2" charset="-122"/>
              </a:defRPr>
            </a:lvl5pPr>
            <a:lvl6pPr defTabSz="692150" fontAlgn="base">
              <a:spcBef>
                <a:spcPct val="0"/>
              </a:spcBef>
              <a:spcAft>
                <a:spcPct val="0"/>
              </a:spcAft>
              <a:defRPr kumimoji="1" sz="2400">
                <a:solidFill>
                  <a:schemeClr val="tx1"/>
                </a:solidFill>
                <a:latin typeface="Times New Roman" pitchFamily="18" charset="0"/>
                <a:ea typeface="宋体" pitchFamily="2" charset="-122"/>
              </a:defRPr>
            </a:lvl6pPr>
            <a:lvl7pPr defTabSz="692150" fontAlgn="base">
              <a:spcBef>
                <a:spcPct val="0"/>
              </a:spcBef>
              <a:spcAft>
                <a:spcPct val="0"/>
              </a:spcAft>
              <a:defRPr kumimoji="1" sz="2400">
                <a:solidFill>
                  <a:schemeClr val="tx1"/>
                </a:solidFill>
                <a:latin typeface="Times New Roman" pitchFamily="18" charset="0"/>
                <a:ea typeface="宋体" pitchFamily="2" charset="-122"/>
              </a:defRPr>
            </a:lvl7pPr>
            <a:lvl8pPr defTabSz="692150" fontAlgn="base">
              <a:spcBef>
                <a:spcPct val="0"/>
              </a:spcBef>
              <a:spcAft>
                <a:spcPct val="0"/>
              </a:spcAft>
              <a:defRPr kumimoji="1" sz="2400">
                <a:solidFill>
                  <a:schemeClr val="tx1"/>
                </a:solidFill>
                <a:latin typeface="Times New Roman" pitchFamily="18" charset="0"/>
                <a:ea typeface="宋体" pitchFamily="2" charset="-122"/>
              </a:defRPr>
            </a:lvl8pPr>
            <a:lvl9pPr defTabSz="692150"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数据流编号：</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F1</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数据流名称：订货单</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数据流简述：在公司缺货的情况下由采购部填写的单据</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数据流来源：采购管理中  </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P1.1 </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编制订单</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数据流去向：</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E1</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供应商</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数据流组成：商品编码</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商品名称单位</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数量</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单价</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交货</a:t>
            </a:r>
            <a:endParaRPr lang="en-US" altLang="zh-CN"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endParaRPr>
          </a:p>
          <a:p>
            <a:r>
              <a:rPr lang="zh-CN" altLang="en-US"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                        </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日期</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订单号 </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数据流量：  </a:t>
            </a:r>
            <a:r>
              <a:rPr lang="zh-CN" altLang="en-US"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  约</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100</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单</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月</a:t>
            </a:r>
          </a:p>
          <a:p>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高峰流量：  </a:t>
            </a:r>
            <a:r>
              <a:rPr lang="zh-CN" altLang="en-US"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  约</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300</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单</a:t>
            </a:r>
            <a:r>
              <a:rPr lang="en-US" altLang="zh-CN"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月</a:t>
            </a:r>
          </a:p>
        </p:txBody>
      </p:sp>
    </p:spTree>
    <p:extLst>
      <p:ext uri="{BB962C8B-B14F-4D97-AF65-F5344CB8AC3E}">
        <p14:creationId xmlns:p14="http://schemas.microsoft.com/office/powerpoint/2010/main" val="3935201593"/>
      </p:ext>
    </p:extLst>
  </p:cSld>
  <p:clrMapOvr>
    <a:masterClrMapping/>
  </p:clrMapOvr>
  <p:transition spd="med">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987" name="Object 3"/>
          <p:cNvGraphicFramePr>
            <a:graphicFrameLocks noGrp="1" noChangeAspect="1"/>
          </p:cNvGraphicFramePr>
          <p:nvPr>
            <p:ph idx="1"/>
            <p:extLst>
              <p:ext uri="{D42A27DB-BD31-4B8C-83A1-F6EECF244321}">
                <p14:modId xmlns:p14="http://schemas.microsoft.com/office/powerpoint/2010/main" val="3366436174"/>
              </p:ext>
            </p:extLst>
          </p:nvPr>
        </p:nvGraphicFramePr>
        <p:xfrm>
          <a:off x="323155" y="2276872"/>
          <a:ext cx="8569325" cy="4324350"/>
        </p:xfrm>
        <a:graphic>
          <a:graphicData uri="http://schemas.openxmlformats.org/presentationml/2006/ole">
            <mc:AlternateContent xmlns:mc="http://schemas.openxmlformats.org/markup-compatibility/2006">
              <mc:Choice xmlns:v="urn:schemas-microsoft-com:vml" Requires="v">
                <p:oleObj spid="_x0000_s10274" name="Picture" r:id="rId3" imgW="5375160" imgH="3260880" progId="Word.Picture.8">
                  <p:embed/>
                </p:oleObj>
              </mc:Choice>
              <mc:Fallback>
                <p:oleObj name="Picture" r:id="rId3" imgW="5375160" imgH="3260880" progId="Word.Picture.8">
                  <p:embed/>
                  <p:pic>
                    <p:nvPicPr>
                      <p:cNvPr id="0" name=""/>
                      <p:cNvPicPr>
                        <a:picLocks noChangeAspect="1" noChangeArrowheads="1"/>
                      </p:cNvPicPr>
                      <p:nvPr/>
                    </p:nvPicPr>
                    <p:blipFill>
                      <a:blip r:embed="rId4"/>
                      <a:srcRect/>
                      <a:stretch>
                        <a:fillRect/>
                      </a:stretch>
                    </p:blipFill>
                    <p:spPr bwMode="auto">
                      <a:xfrm>
                        <a:off x="323155" y="2276872"/>
                        <a:ext cx="8569325" cy="43243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7"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8" name="矩形 7"/>
          <p:cNvSpPr/>
          <p:nvPr/>
        </p:nvSpPr>
        <p:spPr>
          <a:xfrm>
            <a:off x="312661" y="1556792"/>
            <a:ext cx="1810432"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5"/>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数据流</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107248193"/>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6"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7" name="矩形 6"/>
          <p:cNvSpPr/>
          <p:nvPr/>
        </p:nvSpPr>
        <p:spPr>
          <a:xfrm>
            <a:off x="467544" y="2204864"/>
            <a:ext cx="7866256" cy="1077218"/>
          </a:xfrm>
          <a:prstGeom prst="rect">
            <a:avLst/>
          </a:prstGeom>
        </p:spPr>
        <p:txBody>
          <a:bodyPr wrap="none">
            <a:spAutoFit/>
          </a:bodyPr>
          <a:lstStyle/>
          <a:p>
            <a:pPr algn="l">
              <a:spcBef>
                <a:spcPct val="50000"/>
              </a:spcBef>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数据存储：</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在数据字典中只描述数据的逻辑存储结构</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algn="l">
              <a:spcBef>
                <a:spcPct val="50000"/>
              </a:spcBef>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而</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不涉及它的物理组织。</a:t>
            </a:r>
          </a:p>
        </p:txBody>
      </p:sp>
      <p:sp>
        <p:nvSpPr>
          <p:cNvPr id="8" name="Text Box 60"/>
          <p:cNvSpPr txBox="1">
            <a:spLocks noChangeArrowheads="1"/>
          </p:cNvSpPr>
          <p:nvPr/>
        </p:nvSpPr>
        <p:spPr bwMode="auto">
          <a:xfrm>
            <a:off x="251520" y="2924944"/>
            <a:ext cx="8497887"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l" eaLnBrk="0" hangingPunct="0">
              <a:spcBef>
                <a:spcPct val="20000"/>
              </a:spcBef>
              <a:buSzPct val="120000"/>
              <a:buBlip>
                <a:blip r:embed="rId3"/>
              </a:buBlip>
            </a:pPr>
            <a:endPar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数据存储名</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简述：记载该数据流的含义</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编号：用于词典管理。例如，排序、搜索</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组成：描述组成该</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数据存储的</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数据项</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关键词：描述类型</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相关处理：</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描述组成该数据存储</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的相关处理</a:t>
            </a:r>
            <a:endParaRPr lang="en-US" altLang="zh-CN"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注释</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7313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60" name="Text Box 4"/>
          <p:cNvSpPr txBox="1">
            <a:spLocks noChangeArrowheads="1"/>
          </p:cNvSpPr>
          <p:nvPr/>
        </p:nvSpPr>
        <p:spPr bwMode="auto">
          <a:xfrm>
            <a:off x="827088" y="3500438"/>
            <a:ext cx="7561262" cy="2235200"/>
          </a:xfrm>
          <a:prstGeom prst="rect">
            <a:avLst/>
          </a:prstGeom>
          <a:noFill/>
          <a:ln w="9525" algn="ctr">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692150">
              <a:defRPr kumimoji="1" sz="2400">
                <a:solidFill>
                  <a:schemeClr val="tx1"/>
                </a:solidFill>
                <a:latin typeface="Times New Roman" pitchFamily="18" charset="0"/>
                <a:ea typeface="宋体" pitchFamily="2" charset="-122"/>
              </a:defRPr>
            </a:lvl1pPr>
            <a:lvl2pPr marL="703263" algn="l" defTabSz="692150">
              <a:defRPr kumimoji="1" sz="2400">
                <a:solidFill>
                  <a:schemeClr val="tx1"/>
                </a:solidFill>
                <a:latin typeface="Times New Roman" pitchFamily="18" charset="0"/>
                <a:ea typeface="宋体" pitchFamily="2" charset="-122"/>
              </a:defRPr>
            </a:lvl2pPr>
            <a:lvl3pPr algn="l" defTabSz="692150">
              <a:defRPr kumimoji="1" sz="2400">
                <a:solidFill>
                  <a:schemeClr val="tx1"/>
                </a:solidFill>
                <a:latin typeface="Times New Roman" pitchFamily="18" charset="0"/>
                <a:ea typeface="宋体" pitchFamily="2" charset="-122"/>
              </a:defRPr>
            </a:lvl3pPr>
            <a:lvl4pPr algn="l" defTabSz="692150">
              <a:defRPr kumimoji="1" sz="2400">
                <a:solidFill>
                  <a:schemeClr val="tx1"/>
                </a:solidFill>
                <a:latin typeface="Times New Roman" pitchFamily="18" charset="0"/>
                <a:ea typeface="宋体" pitchFamily="2" charset="-122"/>
              </a:defRPr>
            </a:lvl4pPr>
            <a:lvl5pPr algn="l" defTabSz="692150">
              <a:defRPr kumimoji="1" sz="2400">
                <a:solidFill>
                  <a:schemeClr val="tx1"/>
                </a:solidFill>
                <a:latin typeface="Times New Roman" pitchFamily="18" charset="0"/>
                <a:ea typeface="宋体" pitchFamily="2" charset="-122"/>
              </a:defRPr>
            </a:lvl5pPr>
            <a:lvl6pPr defTabSz="692150" fontAlgn="base">
              <a:spcBef>
                <a:spcPct val="0"/>
              </a:spcBef>
              <a:spcAft>
                <a:spcPct val="0"/>
              </a:spcAft>
              <a:defRPr kumimoji="1" sz="2400">
                <a:solidFill>
                  <a:schemeClr val="tx1"/>
                </a:solidFill>
                <a:latin typeface="Times New Roman" pitchFamily="18" charset="0"/>
                <a:ea typeface="宋体" pitchFamily="2" charset="-122"/>
              </a:defRPr>
            </a:lvl6pPr>
            <a:lvl7pPr defTabSz="692150" fontAlgn="base">
              <a:spcBef>
                <a:spcPct val="0"/>
              </a:spcBef>
              <a:spcAft>
                <a:spcPct val="0"/>
              </a:spcAft>
              <a:defRPr kumimoji="1" sz="2400">
                <a:solidFill>
                  <a:schemeClr val="tx1"/>
                </a:solidFill>
                <a:latin typeface="Times New Roman" pitchFamily="18" charset="0"/>
                <a:ea typeface="宋体" pitchFamily="2" charset="-122"/>
              </a:defRPr>
            </a:lvl7pPr>
            <a:lvl8pPr defTabSz="692150" fontAlgn="base">
              <a:spcBef>
                <a:spcPct val="0"/>
              </a:spcBef>
              <a:spcAft>
                <a:spcPct val="0"/>
              </a:spcAft>
              <a:defRPr kumimoji="1" sz="2400">
                <a:solidFill>
                  <a:schemeClr val="tx1"/>
                </a:solidFill>
                <a:latin typeface="Times New Roman" pitchFamily="18" charset="0"/>
                <a:ea typeface="宋体" pitchFamily="2" charset="-122"/>
              </a:defRPr>
            </a:lvl8pPr>
            <a:lvl9pPr defTabSz="692150"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数据存储编号：</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S1</a:t>
            </a:r>
          </a:p>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数据存储名称：货品库存</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资料</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p>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简       </a:t>
            </a:r>
            <a:r>
              <a:rPr lang="zh-CN" altLang="en-US" sz="2000" b="1" dirty="0" smtClean="0">
                <a:solidFill>
                  <a:srgbClr val="002060"/>
                </a:solidFill>
                <a:effectLst>
                  <a:outerShdw blurRad="38100" dist="38100" dir="2700000" algn="tl">
                    <a:srgbClr val="000000">
                      <a:alpha val="43137"/>
                    </a:srgbClr>
                  </a:outerShdw>
                </a:effectLst>
                <a:ea typeface="+mn-ea"/>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述：商品入库、出库及退货后修改当前库存量 </a:t>
            </a:r>
          </a:p>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数据存储组成：商品编码</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商品名称</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单位</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当前库存</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商品下限</a:t>
            </a:r>
          </a:p>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ea typeface="+mn-ea"/>
                <a:cs typeface="Times New Roman" pitchFamily="18" charset="0"/>
              </a:rPr>
              <a:t>               </a:t>
            </a:r>
            <a:r>
              <a:rPr lang="en-US" altLang="zh-CN" sz="2000" b="1" dirty="0" smtClean="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商品上限</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进价</a:t>
            </a:r>
          </a:p>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关 </a:t>
            </a:r>
            <a:r>
              <a:rPr lang="zh-CN" altLang="en-US" sz="2000" b="1" dirty="0" smtClean="0">
                <a:solidFill>
                  <a:srgbClr val="002060"/>
                </a:solidFill>
                <a:effectLst>
                  <a:outerShdw blurRad="38100" dist="38100" dir="2700000" algn="tl">
                    <a:srgbClr val="000000">
                      <a:alpha val="43137"/>
                    </a:srgbClr>
                  </a:outerShdw>
                </a:effectLst>
                <a:ea typeface="+mn-ea"/>
                <a:cs typeface="Times New Roman" pitchFamily="18" charset="0"/>
              </a:rPr>
              <a:t>       键     </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字：商品编码</a:t>
            </a:r>
          </a:p>
          <a:p>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相关联的处理：</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P1.1</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编制订单、</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P1.2</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收货、</a:t>
            </a:r>
            <a:r>
              <a:rPr lang="en-US" altLang="zh-CN" sz="2000" b="1" dirty="0">
                <a:solidFill>
                  <a:srgbClr val="002060"/>
                </a:solidFill>
                <a:effectLst>
                  <a:outerShdw blurRad="38100" dist="38100" dir="2700000" algn="tl">
                    <a:srgbClr val="000000">
                      <a:alpha val="43137"/>
                    </a:srgbClr>
                  </a:outerShdw>
                </a:effectLst>
                <a:ea typeface="+mn-ea"/>
                <a:cs typeface="Times New Roman" pitchFamily="18" charset="0"/>
              </a:rPr>
              <a:t>P2.4</a:t>
            </a:r>
            <a:r>
              <a:rPr lang="zh-CN" altLang="en-US" sz="2000" b="1" dirty="0">
                <a:solidFill>
                  <a:srgbClr val="002060"/>
                </a:solidFill>
                <a:effectLst>
                  <a:outerShdw blurRad="38100" dist="38100" dir="2700000" algn="tl">
                    <a:srgbClr val="000000">
                      <a:alpha val="43137"/>
                    </a:srgbClr>
                  </a:outerShdw>
                </a:effectLst>
                <a:ea typeface="+mn-ea"/>
                <a:cs typeface="Times New Roman" pitchFamily="18" charset="0"/>
              </a:rPr>
              <a:t>退货等</a:t>
            </a:r>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8"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9" name="矩形 8"/>
          <p:cNvSpPr/>
          <p:nvPr/>
        </p:nvSpPr>
        <p:spPr>
          <a:xfrm>
            <a:off x="312661" y="1556792"/>
            <a:ext cx="2171107"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2"/>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数据存储</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57881582"/>
      </p:ext>
    </p:extLst>
  </p:cSld>
  <p:clrMapOvr>
    <a:masterClrMapping/>
  </p:clrMapOvr>
  <p:transition spd="med">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FB412CE-0281-42EC-8068-BA7DFD00111D}" type="slidenum">
              <a:rPr lang="en-US" altLang="zh-CN"/>
              <a:pPr/>
              <a:t>144</a:t>
            </a:fld>
            <a:endParaRPr lang="en-US" altLang="zh-CN"/>
          </a:p>
        </p:txBody>
      </p:sp>
      <p:graphicFrame>
        <p:nvGraphicFramePr>
          <p:cNvPr id="811011" name="Object 3"/>
          <p:cNvGraphicFramePr>
            <a:graphicFrameLocks noGrp="1" noChangeAspect="1"/>
          </p:cNvGraphicFramePr>
          <p:nvPr>
            <p:ph idx="1"/>
            <p:extLst>
              <p:ext uri="{D42A27DB-BD31-4B8C-83A1-F6EECF244321}">
                <p14:modId xmlns:p14="http://schemas.microsoft.com/office/powerpoint/2010/main" val="3280560938"/>
              </p:ext>
            </p:extLst>
          </p:nvPr>
        </p:nvGraphicFramePr>
        <p:xfrm>
          <a:off x="71438" y="2420938"/>
          <a:ext cx="8893175" cy="2335212"/>
        </p:xfrm>
        <a:graphic>
          <a:graphicData uri="http://schemas.openxmlformats.org/presentationml/2006/ole">
            <mc:AlternateContent xmlns:mc="http://schemas.openxmlformats.org/markup-compatibility/2006">
              <mc:Choice xmlns:v="urn:schemas-microsoft-com:vml" Requires="v">
                <p:oleObj spid="_x0000_s11298" name="Picture" r:id="rId3" imgW="5257800" imgH="1381680" progId="Word.Picture.8">
                  <p:embed/>
                </p:oleObj>
              </mc:Choice>
              <mc:Fallback>
                <p:oleObj name="Picture" r:id="rId3" imgW="5257800" imgH="1381680" progId="Word.Picture.8">
                  <p:embed/>
                  <p:pic>
                    <p:nvPicPr>
                      <p:cNvPr id="0" name=""/>
                      <p:cNvPicPr>
                        <a:picLocks noChangeAspect="1" noChangeArrowheads="1"/>
                      </p:cNvPicPr>
                      <p:nvPr/>
                    </p:nvPicPr>
                    <p:blipFill>
                      <a:blip r:embed="rId4"/>
                      <a:srcRect/>
                      <a:stretch>
                        <a:fillRect/>
                      </a:stretch>
                    </p:blipFill>
                    <p:spPr bwMode="auto">
                      <a:xfrm>
                        <a:off x="71438" y="2420938"/>
                        <a:ext cx="8893175" cy="2335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7"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8" name="矩形 7"/>
          <p:cNvSpPr/>
          <p:nvPr/>
        </p:nvSpPr>
        <p:spPr>
          <a:xfrm>
            <a:off x="312661" y="1556792"/>
            <a:ext cx="2171107"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5"/>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数据存储</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420388117"/>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type="body" idx="1"/>
          </p:nvPr>
        </p:nvSpPr>
        <p:spPr>
          <a:xfrm>
            <a:off x="323850" y="1413718"/>
            <a:ext cx="8135938" cy="5327650"/>
          </a:xfrm>
        </p:spPr>
        <p:txBody>
          <a:bodyPr/>
          <a:lstStyle/>
          <a:p>
            <a:r>
              <a:rPr lang="zh-CN" altLang="en-US" sz="2800" dirty="0">
                <a:solidFill>
                  <a:srgbClr val="0000FF"/>
                </a:solidFill>
                <a:ea typeface="黑体" pitchFamily="49" charset="-122"/>
              </a:rPr>
              <a:t>外部</a:t>
            </a:r>
            <a:r>
              <a:rPr lang="zh-CN" altLang="en-US" sz="2800" dirty="0" smtClean="0">
                <a:solidFill>
                  <a:srgbClr val="0000FF"/>
                </a:solidFill>
                <a:ea typeface="黑体" pitchFamily="49" charset="-122"/>
              </a:rPr>
              <a:t>实体：</a:t>
            </a:r>
            <a:r>
              <a:rPr lang="zh-CN" altLang="en-US" sz="2000" dirty="0">
                <a:latin typeface="+mn-ea"/>
              </a:rPr>
              <a:t>主要说明外部实体产生的数据流和传给该外部实体的数据流，以及该外部实体的</a:t>
            </a:r>
            <a:r>
              <a:rPr lang="zh-CN" altLang="en-US" sz="2000" dirty="0" smtClean="0">
                <a:latin typeface="+mn-ea"/>
              </a:rPr>
              <a:t>组成。由以下</a:t>
            </a:r>
            <a:r>
              <a:rPr lang="zh-CN" altLang="en-US" sz="2000" dirty="0">
                <a:latin typeface="+mn-ea"/>
              </a:rPr>
              <a:t>内容组成：</a:t>
            </a:r>
          </a:p>
          <a:p>
            <a:pPr lvl="1"/>
            <a:r>
              <a:rPr lang="zh-CN" altLang="en-US" sz="2000" dirty="0" smtClean="0">
                <a:ea typeface="黑体" pitchFamily="49" charset="-122"/>
              </a:rPr>
              <a:t>外部实体名</a:t>
            </a:r>
            <a:endParaRPr lang="zh-CN" altLang="en-US" sz="2000" dirty="0">
              <a:ea typeface="黑体" pitchFamily="49" charset="-122"/>
            </a:endParaRPr>
          </a:p>
          <a:p>
            <a:pPr lvl="1"/>
            <a:r>
              <a:rPr lang="zh-CN" altLang="en-US" sz="2000" dirty="0" smtClean="0">
                <a:ea typeface="黑体" pitchFamily="49" charset="-122"/>
              </a:rPr>
              <a:t>编号</a:t>
            </a:r>
            <a:r>
              <a:rPr lang="zh-CN" altLang="en-US" sz="2000" dirty="0">
                <a:ea typeface="黑体" pitchFamily="49" charset="-122"/>
              </a:rPr>
              <a:t>：用于词典</a:t>
            </a:r>
            <a:r>
              <a:rPr lang="zh-CN" altLang="en-US" sz="2000" dirty="0" smtClean="0">
                <a:ea typeface="黑体" pitchFamily="49" charset="-122"/>
              </a:rPr>
              <a:t>管理</a:t>
            </a:r>
            <a:endParaRPr lang="en-US" altLang="zh-CN" sz="2000" dirty="0" smtClean="0">
              <a:ea typeface="黑体" pitchFamily="49" charset="-122"/>
            </a:endParaRPr>
          </a:p>
          <a:p>
            <a:pPr lvl="1"/>
            <a:r>
              <a:rPr lang="zh-CN" altLang="en-US" dirty="0">
                <a:ea typeface="黑体" pitchFamily="49" charset="-122"/>
              </a:rPr>
              <a:t>简述：介绍</a:t>
            </a:r>
            <a:r>
              <a:rPr lang="zh-CN" altLang="en-US" dirty="0" smtClean="0">
                <a:ea typeface="黑体" pitchFamily="49" charset="-122"/>
              </a:rPr>
              <a:t>该外部实体的含义</a:t>
            </a:r>
            <a:endParaRPr lang="zh-CN" altLang="en-US" sz="2000" dirty="0">
              <a:ea typeface="黑体" pitchFamily="49" charset="-122"/>
            </a:endParaRPr>
          </a:p>
          <a:p>
            <a:pPr lvl="1"/>
            <a:r>
              <a:rPr lang="zh-CN" altLang="en-US" sz="2000" dirty="0" smtClean="0">
                <a:ea typeface="黑体" pitchFamily="49" charset="-122"/>
              </a:rPr>
              <a:t>组成：</a:t>
            </a:r>
            <a:endParaRPr lang="en-US" altLang="zh-CN" sz="2000" dirty="0" smtClean="0">
              <a:ea typeface="黑体" pitchFamily="49" charset="-122"/>
            </a:endParaRPr>
          </a:p>
          <a:p>
            <a:pPr lvl="1"/>
            <a:r>
              <a:rPr lang="zh-CN" altLang="en-US" sz="2000" dirty="0" smtClean="0">
                <a:ea typeface="黑体" pitchFamily="49" charset="-122"/>
              </a:rPr>
              <a:t>数据流输入：</a:t>
            </a:r>
            <a:endParaRPr lang="en-US" altLang="zh-CN" sz="2000" dirty="0" smtClean="0">
              <a:ea typeface="黑体" pitchFamily="49" charset="-122"/>
            </a:endParaRPr>
          </a:p>
          <a:p>
            <a:pPr lvl="1"/>
            <a:r>
              <a:rPr lang="zh-CN" altLang="en-US" sz="2000" dirty="0" smtClean="0">
                <a:ea typeface="黑体" pitchFamily="49" charset="-122"/>
              </a:rPr>
              <a:t>数据流输出：</a:t>
            </a:r>
            <a:r>
              <a:rPr lang="zh-CN" altLang="en-US" sz="2000" dirty="0">
                <a:ea typeface="黑体" pitchFamily="49" charset="-122"/>
              </a:rPr>
              <a:t>描述该数据项的取值范围</a:t>
            </a:r>
          </a:p>
          <a:p>
            <a:pPr lvl="1"/>
            <a:r>
              <a:rPr lang="zh-CN" altLang="en-US" sz="2000" dirty="0" smtClean="0">
                <a:ea typeface="黑体" pitchFamily="49" charset="-122"/>
              </a:rPr>
              <a:t>注释</a:t>
            </a:r>
            <a:endParaRPr lang="zh-CN" altLang="en-US" sz="2000" dirty="0">
              <a:ea typeface="黑体" pitchFamily="49" charset="-122"/>
            </a:endParaRPr>
          </a:p>
        </p:txBody>
      </p:sp>
      <p:sp>
        <p:nvSpPr>
          <p:cNvPr id="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6" name="Text Box 3"/>
          <p:cNvSpPr txBox="1">
            <a:spLocks noChangeArrowheads="1"/>
          </p:cNvSpPr>
          <p:nvPr/>
        </p:nvSpPr>
        <p:spPr bwMode="auto">
          <a:xfrm>
            <a:off x="2483768"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Tree>
    <p:extLst>
      <p:ext uri="{BB962C8B-B14F-4D97-AF65-F5344CB8AC3E}">
        <p14:creationId xmlns:p14="http://schemas.microsoft.com/office/powerpoint/2010/main" val="1516242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8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8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8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8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98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1"/>
          </p:nvPr>
        </p:nvSpPr>
        <p:spPr/>
        <p:txBody>
          <a:bodyPr/>
          <a:lstStyle/>
          <a:p>
            <a:fld id="{41FD08F2-3991-4D15-8EF0-4F397A09A425}" type="slidenum">
              <a:rPr lang="en-US" altLang="zh-CN"/>
              <a:pPr/>
              <a:t>146</a:t>
            </a:fld>
            <a:endParaRPr lang="en-US" altLang="zh-CN"/>
          </a:p>
        </p:txBody>
      </p:sp>
      <p:sp>
        <p:nvSpPr>
          <p:cNvPr id="508933" name="Text Box 5"/>
          <p:cNvSpPr txBox="1">
            <a:spLocks noChangeArrowheads="1"/>
          </p:cNvSpPr>
          <p:nvPr/>
        </p:nvSpPr>
        <p:spPr bwMode="auto">
          <a:xfrm>
            <a:off x="900113" y="3573463"/>
            <a:ext cx="7561262" cy="2235200"/>
          </a:xfrm>
          <a:prstGeom prst="rect">
            <a:avLst/>
          </a:prstGeom>
          <a:noFill/>
          <a:ln w="9525" algn="ctr">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692150">
              <a:defRPr kumimoji="1" sz="2400">
                <a:solidFill>
                  <a:schemeClr val="tx1"/>
                </a:solidFill>
                <a:latin typeface="Times New Roman" pitchFamily="18" charset="0"/>
                <a:ea typeface="宋体" pitchFamily="2" charset="-122"/>
              </a:defRPr>
            </a:lvl1pPr>
            <a:lvl2pPr marL="703263" algn="l" defTabSz="692150">
              <a:defRPr kumimoji="1" sz="2400">
                <a:solidFill>
                  <a:schemeClr val="tx1"/>
                </a:solidFill>
                <a:latin typeface="Times New Roman" pitchFamily="18" charset="0"/>
                <a:ea typeface="宋体" pitchFamily="2" charset="-122"/>
              </a:defRPr>
            </a:lvl2pPr>
            <a:lvl3pPr algn="l" defTabSz="692150">
              <a:defRPr kumimoji="1" sz="2400">
                <a:solidFill>
                  <a:schemeClr val="tx1"/>
                </a:solidFill>
                <a:latin typeface="Times New Roman" pitchFamily="18" charset="0"/>
                <a:ea typeface="宋体" pitchFamily="2" charset="-122"/>
              </a:defRPr>
            </a:lvl3pPr>
            <a:lvl4pPr algn="l" defTabSz="692150">
              <a:defRPr kumimoji="1" sz="2400">
                <a:solidFill>
                  <a:schemeClr val="tx1"/>
                </a:solidFill>
                <a:latin typeface="Times New Roman" pitchFamily="18" charset="0"/>
                <a:ea typeface="宋体" pitchFamily="2" charset="-122"/>
              </a:defRPr>
            </a:lvl4pPr>
            <a:lvl5pPr algn="l" defTabSz="692150">
              <a:defRPr kumimoji="1" sz="2400">
                <a:solidFill>
                  <a:schemeClr val="tx1"/>
                </a:solidFill>
                <a:latin typeface="Times New Roman" pitchFamily="18" charset="0"/>
                <a:ea typeface="宋体" pitchFamily="2" charset="-122"/>
              </a:defRPr>
            </a:lvl5pPr>
            <a:lvl6pPr defTabSz="692150" fontAlgn="base">
              <a:spcBef>
                <a:spcPct val="0"/>
              </a:spcBef>
              <a:spcAft>
                <a:spcPct val="0"/>
              </a:spcAft>
              <a:defRPr kumimoji="1" sz="2400">
                <a:solidFill>
                  <a:schemeClr val="tx1"/>
                </a:solidFill>
                <a:latin typeface="Times New Roman" pitchFamily="18" charset="0"/>
                <a:ea typeface="宋体" pitchFamily="2" charset="-122"/>
              </a:defRPr>
            </a:lvl6pPr>
            <a:lvl7pPr defTabSz="692150" fontAlgn="base">
              <a:spcBef>
                <a:spcPct val="0"/>
              </a:spcBef>
              <a:spcAft>
                <a:spcPct val="0"/>
              </a:spcAft>
              <a:defRPr kumimoji="1" sz="2400">
                <a:solidFill>
                  <a:schemeClr val="tx1"/>
                </a:solidFill>
                <a:latin typeface="Times New Roman" pitchFamily="18" charset="0"/>
                <a:ea typeface="宋体" pitchFamily="2" charset="-122"/>
              </a:defRPr>
            </a:lvl7pPr>
            <a:lvl8pPr defTabSz="692150" fontAlgn="base">
              <a:spcBef>
                <a:spcPct val="0"/>
              </a:spcBef>
              <a:spcAft>
                <a:spcPct val="0"/>
              </a:spcAft>
              <a:defRPr kumimoji="1" sz="2400">
                <a:solidFill>
                  <a:schemeClr val="tx1"/>
                </a:solidFill>
                <a:latin typeface="Times New Roman" pitchFamily="18" charset="0"/>
                <a:ea typeface="宋体" pitchFamily="2" charset="-122"/>
              </a:defRPr>
            </a:lvl8pPr>
            <a:lvl9pPr defTabSz="692150"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2000" b="1" dirty="0">
                <a:solidFill>
                  <a:srgbClr val="0033CC"/>
                </a:solidFill>
                <a:latin typeface="楷体_GB2312" pitchFamily="49" charset="-122"/>
                <a:ea typeface="楷体_GB2312" pitchFamily="49" charset="-122"/>
              </a:rPr>
              <a:t>外部实体编号：</a:t>
            </a:r>
            <a:r>
              <a:rPr lang="en-US" altLang="zh-CN" sz="2000" b="1" dirty="0">
                <a:solidFill>
                  <a:srgbClr val="0033CC"/>
                </a:solidFill>
                <a:latin typeface="楷体_GB2312" pitchFamily="49" charset="-122"/>
                <a:ea typeface="楷体_GB2312" pitchFamily="49" charset="-122"/>
              </a:rPr>
              <a:t>E1</a:t>
            </a:r>
          </a:p>
          <a:p>
            <a:r>
              <a:rPr lang="zh-CN" altLang="en-US" sz="2000" b="1" dirty="0">
                <a:solidFill>
                  <a:srgbClr val="0033CC"/>
                </a:solidFill>
                <a:latin typeface="楷体_GB2312" pitchFamily="49" charset="-122"/>
                <a:ea typeface="楷体_GB2312" pitchFamily="49" charset="-122"/>
              </a:rPr>
              <a:t>外部实体名称：供应商</a:t>
            </a:r>
          </a:p>
          <a:p>
            <a:r>
              <a:rPr lang="zh-CN" altLang="en-US" sz="2000" b="1" dirty="0">
                <a:solidFill>
                  <a:srgbClr val="0033CC"/>
                </a:solidFill>
                <a:latin typeface="楷体_GB2312" pitchFamily="49" charset="-122"/>
                <a:ea typeface="楷体_GB2312" pitchFamily="49" charset="-122"/>
              </a:rPr>
              <a:t>简        述：提供商品的直接厂家</a:t>
            </a:r>
            <a:r>
              <a:rPr lang="zh-CN" altLang="en-US" sz="2000" b="1" dirty="0">
                <a:solidFill>
                  <a:srgbClr val="0033CC"/>
                </a:solidFill>
                <a:ea typeface="黑体" pitchFamily="49" charset="-122"/>
              </a:rPr>
              <a:t> </a:t>
            </a:r>
            <a:endParaRPr lang="zh-CN" altLang="en-US" sz="2000" b="1" dirty="0">
              <a:solidFill>
                <a:srgbClr val="0033CC"/>
              </a:solidFill>
              <a:latin typeface="楷体_GB2312" pitchFamily="49" charset="-122"/>
              <a:ea typeface="楷体_GB2312" pitchFamily="49" charset="-122"/>
            </a:endParaRPr>
          </a:p>
          <a:p>
            <a:r>
              <a:rPr lang="zh-CN" altLang="en-US" sz="2000" b="1" dirty="0">
                <a:solidFill>
                  <a:srgbClr val="0033CC"/>
                </a:solidFill>
                <a:latin typeface="楷体_GB2312" pitchFamily="49" charset="-122"/>
                <a:ea typeface="楷体_GB2312" pitchFamily="49" charset="-122"/>
              </a:rPr>
              <a:t>外部实体组成：供应商编码</a:t>
            </a:r>
            <a:r>
              <a:rPr lang="en-US" altLang="zh-CN" sz="2000" b="1" dirty="0">
                <a:solidFill>
                  <a:srgbClr val="0033CC"/>
                </a:solidFill>
                <a:latin typeface="楷体_GB2312" pitchFamily="49" charset="-122"/>
                <a:ea typeface="楷体_GB2312" pitchFamily="49" charset="-122"/>
              </a:rPr>
              <a:t>+</a:t>
            </a:r>
            <a:r>
              <a:rPr lang="zh-CN" altLang="en-US" sz="2000" b="1" dirty="0">
                <a:solidFill>
                  <a:srgbClr val="0033CC"/>
                </a:solidFill>
                <a:latin typeface="楷体_GB2312" pitchFamily="49" charset="-122"/>
                <a:ea typeface="楷体_GB2312" pitchFamily="49" charset="-122"/>
              </a:rPr>
              <a:t>单位全称</a:t>
            </a:r>
            <a:r>
              <a:rPr lang="en-US" altLang="zh-CN" sz="2000" b="1" dirty="0">
                <a:solidFill>
                  <a:srgbClr val="0033CC"/>
                </a:solidFill>
                <a:latin typeface="楷体_GB2312" pitchFamily="49" charset="-122"/>
                <a:ea typeface="楷体_GB2312" pitchFamily="49" charset="-122"/>
              </a:rPr>
              <a:t>+</a:t>
            </a:r>
            <a:r>
              <a:rPr lang="zh-CN" altLang="en-US" sz="2000" b="1" dirty="0">
                <a:solidFill>
                  <a:srgbClr val="0033CC"/>
                </a:solidFill>
                <a:latin typeface="楷体_GB2312" pitchFamily="49" charset="-122"/>
                <a:ea typeface="楷体_GB2312" pitchFamily="49" charset="-122"/>
              </a:rPr>
              <a:t>简称</a:t>
            </a:r>
            <a:r>
              <a:rPr lang="en-US" altLang="zh-CN" sz="2000" b="1" dirty="0">
                <a:solidFill>
                  <a:srgbClr val="0033CC"/>
                </a:solidFill>
                <a:latin typeface="楷体_GB2312" pitchFamily="49" charset="-122"/>
                <a:ea typeface="楷体_GB2312" pitchFamily="49" charset="-122"/>
              </a:rPr>
              <a:t>+</a:t>
            </a:r>
            <a:r>
              <a:rPr lang="zh-CN" altLang="en-US" sz="2000" b="1" dirty="0">
                <a:solidFill>
                  <a:srgbClr val="0033CC"/>
                </a:solidFill>
                <a:latin typeface="楷体_GB2312" pitchFamily="49" charset="-122"/>
                <a:ea typeface="楷体_GB2312" pitchFamily="49" charset="-122"/>
              </a:rPr>
              <a:t>地址</a:t>
            </a:r>
            <a:r>
              <a:rPr lang="en-US" altLang="zh-CN" sz="2000" b="1" dirty="0">
                <a:solidFill>
                  <a:srgbClr val="0033CC"/>
                </a:solidFill>
                <a:latin typeface="楷体_GB2312" pitchFamily="49" charset="-122"/>
                <a:ea typeface="楷体_GB2312" pitchFamily="49" charset="-122"/>
              </a:rPr>
              <a:t>+</a:t>
            </a:r>
          </a:p>
          <a:p>
            <a:r>
              <a:rPr lang="zh-CN" altLang="en-US" sz="2000" b="1" dirty="0">
                <a:solidFill>
                  <a:srgbClr val="0033CC"/>
                </a:solidFill>
                <a:latin typeface="楷体_GB2312" pitchFamily="49" charset="-122"/>
                <a:ea typeface="楷体_GB2312" pitchFamily="49" charset="-122"/>
              </a:rPr>
              <a:t>　　　　　　　联系人</a:t>
            </a:r>
            <a:r>
              <a:rPr lang="en-US" altLang="zh-CN" sz="2000" b="1" dirty="0">
                <a:solidFill>
                  <a:srgbClr val="0033CC"/>
                </a:solidFill>
                <a:latin typeface="楷体_GB2312" pitchFamily="49" charset="-122"/>
                <a:ea typeface="楷体_GB2312" pitchFamily="49" charset="-122"/>
              </a:rPr>
              <a:t>+</a:t>
            </a:r>
            <a:r>
              <a:rPr lang="zh-CN" altLang="en-US" sz="2000" b="1" dirty="0">
                <a:solidFill>
                  <a:srgbClr val="0033CC"/>
                </a:solidFill>
                <a:latin typeface="楷体_GB2312" pitchFamily="49" charset="-122"/>
                <a:ea typeface="楷体_GB2312" pitchFamily="49" charset="-122"/>
              </a:rPr>
              <a:t>电话</a:t>
            </a:r>
            <a:r>
              <a:rPr lang="en-US" altLang="zh-CN" sz="2000" b="1" dirty="0">
                <a:solidFill>
                  <a:srgbClr val="0033CC"/>
                </a:solidFill>
                <a:latin typeface="楷体_GB2312" pitchFamily="49" charset="-122"/>
                <a:ea typeface="楷体_GB2312" pitchFamily="49" charset="-122"/>
              </a:rPr>
              <a:t>+</a:t>
            </a:r>
            <a:r>
              <a:rPr lang="zh-CN" altLang="en-US" sz="2000" b="1" dirty="0">
                <a:solidFill>
                  <a:srgbClr val="0033CC"/>
                </a:solidFill>
                <a:latin typeface="楷体_GB2312" pitchFamily="49" charset="-122"/>
                <a:ea typeface="楷体_GB2312" pitchFamily="49" charset="-122"/>
              </a:rPr>
              <a:t>帐号</a:t>
            </a:r>
          </a:p>
          <a:p>
            <a:r>
              <a:rPr lang="zh-CN" altLang="en-US" sz="2000" b="1" dirty="0">
                <a:solidFill>
                  <a:srgbClr val="0033CC"/>
                </a:solidFill>
                <a:latin typeface="楷体_GB2312" pitchFamily="49" charset="-122"/>
                <a:ea typeface="楷体_GB2312" pitchFamily="49" charset="-122"/>
              </a:rPr>
              <a:t>输入的数据流：订货单，采购退货单</a:t>
            </a:r>
          </a:p>
          <a:p>
            <a:r>
              <a:rPr lang="zh-CN" altLang="en-US" sz="2000" b="1" dirty="0">
                <a:solidFill>
                  <a:srgbClr val="0033CC"/>
                </a:solidFill>
                <a:latin typeface="楷体_GB2312" pitchFamily="49" charset="-122"/>
                <a:ea typeface="楷体_GB2312" pitchFamily="49" charset="-122"/>
              </a:rPr>
              <a:t>输出的数据流：发货单</a:t>
            </a:r>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8"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9" name="矩形 8"/>
          <p:cNvSpPr/>
          <p:nvPr/>
        </p:nvSpPr>
        <p:spPr>
          <a:xfrm>
            <a:off x="312661" y="1556792"/>
            <a:ext cx="2171107"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3"/>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外部实体</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897281443"/>
      </p:ext>
    </p:extLst>
  </p:cSld>
  <p:clrMapOvr>
    <a:masterClrMapping/>
  </p:clrMapOvr>
  <p:transition spd="med">
    <p:wipe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1E0D4CAF-6410-4F25-A359-4842B43B7241}" type="slidenum">
              <a:rPr lang="en-US" altLang="zh-CN"/>
              <a:pPr/>
              <a:t>147</a:t>
            </a:fld>
            <a:endParaRPr lang="en-US" altLang="zh-CN"/>
          </a:p>
        </p:txBody>
      </p:sp>
      <p:graphicFrame>
        <p:nvGraphicFramePr>
          <p:cNvPr id="814083" name="Object 3"/>
          <p:cNvGraphicFramePr>
            <a:graphicFrameLocks noGrp="1" noChangeAspect="1"/>
          </p:cNvGraphicFramePr>
          <p:nvPr>
            <p:ph idx="1"/>
            <p:extLst>
              <p:ext uri="{D42A27DB-BD31-4B8C-83A1-F6EECF244321}">
                <p14:modId xmlns:p14="http://schemas.microsoft.com/office/powerpoint/2010/main" val="2881136605"/>
              </p:ext>
            </p:extLst>
          </p:nvPr>
        </p:nvGraphicFramePr>
        <p:xfrm>
          <a:off x="323850" y="2565400"/>
          <a:ext cx="8496300" cy="2519363"/>
        </p:xfrm>
        <a:graphic>
          <a:graphicData uri="http://schemas.openxmlformats.org/presentationml/2006/ole">
            <mc:AlternateContent xmlns:mc="http://schemas.openxmlformats.org/markup-compatibility/2006">
              <mc:Choice xmlns:v="urn:schemas-microsoft-com:vml" Requires="v">
                <p:oleObj spid="_x0000_s12322" name="Picture" r:id="rId3" imgW="4800600" imgH="1282680" progId="Word.Picture.8">
                  <p:embed/>
                </p:oleObj>
              </mc:Choice>
              <mc:Fallback>
                <p:oleObj name="Picture" r:id="rId3" imgW="4800600" imgH="1282680" progId="Word.Picture.8">
                  <p:embed/>
                  <p:pic>
                    <p:nvPicPr>
                      <p:cNvPr id="0" name=""/>
                      <p:cNvPicPr>
                        <a:picLocks noChangeAspect="1" noChangeArrowheads="1"/>
                      </p:cNvPicPr>
                      <p:nvPr/>
                    </p:nvPicPr>
                    <p:blipFill>
                      <a:blip r:embed="rId4"/>
                      <a:srcRect/>
                      <a:stretch>
                        <a:fillRect/>
                      </a:stretch>
                    </p:blipFill>
                    <p:spPr bwMode="auto">
                      <a:xfrm>
                        <a:off x="323850" y="2565400"/>
                        <a:ext cx="8496300" cy="251936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7"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8" name="矩形 7"/>
          <p:cNvSpPr/>
          <p:nvPr/>
        </p:nvSpPr>
        <p:spPr>
          <a:xfrm>
            <a:off x="312661" y="1556792"/>
            <a:ext cx="2171107"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5"/>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外部实体</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53736642"/>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20" name="Text Box 60"/>
          <p:cNvSpPr txBox="1">
            <a:spLocks noChangeArrowheads="1"/>
          </p:cNvSpPr>
          <p:nvPr/>
        </p:nvSpPr>
        <p:spPr bwMode="auto">
          <a:xfrm>
            <a:off x="107504" y="2204864"/>
            <a:ext cx="849788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l" eaLnBrk="0" hangingPunct="0">
              <a:spcBef>
                <a:spcPct val="20000"/>
              </a:spcBef>
              <a:buSzPct val="120000"/>
              <a:buBlip>
                <a:blip r:embed="rId3"/>
              </a:buBlip>
            </a:pP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过程：</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仅对数据流程图中最底层</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的过程（处理逻辑）加以说明。</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由以下内容组成：</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过程名</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简述：记载</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该过程（逻辑处理）的</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含义</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编号：用于词典管理。例如，排序、搜索</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组成：描述组成该数据流的数据项</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数据来源</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：描述该数据流来自哪个源或加工</a:t>
            </a: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数据去向</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：描述该数据流向哪个加工或目的地</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频率：</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描述在某一时间范围内，要</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处理的几次</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20000"/>
              </a:spcBef>
              <a:buClr>
                <a:srgbClr val="CC0000"/>
              </a:buClr>
              <a:buFont typeface="Arial" charset="0"/>
              <a:buChar char="―"/>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注释</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36712"/>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3</a:t>
            </a:r>
            <a:r>
              <a:rPr lang="zh-CN" altLang="en-US" dirty="0" smtClean="0"/>
              <a:t>、数据字典</a:t>
            </a:r>
            <a:endParaRPr lang="zh-CN" altLang="en-US" dirty="0"/>
          </a:p>
        </p:txBody>
      </p:sp>
      <p:sp>
        <p:nvSpPr>
          <p:cNvPr id="6" name="Text Box 3"/>
          <p:cNvSpPr txBox="1">
            <a:spLocks noChangeArrowheads="1"/>
          </p:cNvSpPr>
          <p:nvPr/>
        </p:nvSpPr>
        <p:spPr bwMode="auto">
          <a:xfrm>
            <a:off x="2627784" y="155679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Tree>
    <p:extLst>
      <p:ext uri="{BB962C8B-B14F-4D97-AF65-F5344CB8AC3E}">
        <p14:creationId xmlns:p14="http://schemas.microsoft.com/office/powerpoint/2010/main" val="1224170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66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620">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66620">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66620">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66620">
                                            <p:txEl>
                                              <p:pRg st="4" end="4"/>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66620">
                                            <p:txEl>
                                              <p:pRg st="5" end="5"/>
                                            </p:txEl>
                                          </p:spTgt>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nodeType="afterEffect">
                                  <p:stCondLst>
                                    <p:cond delay="0"/>
                                  </p:stCondLst>
                                  <p:childTnLst>
                                    <p:set>
                                      <p:cBhvr>
                                        <p:cTn id="25" dur="1" fill="hold">
                                          <p:stCondLst>
                                            <p:cond delay="0"/>
                                          </p:stCondLst>
                                        </p:cTn>
                                        <p:tgtEl>
                                          <p:spTgt spid="66620">
                                            <p:txEl>
                                              <p:pRg st="6" end="6"/>
                                            </p:txEl>
                                          </p:spTgt>
                                        </p:tgtEl>
                                        <p:attrNameLst>
                                          <p:attrName>style.visibility</p:attrName>
                                        </p:attrNameLst>
                                      </p:cBhvr>
                                      <p:to>
                                        <p:strVal val="visible"/>
                                      </p:to>
                                    </p:set>
                                  </p:childTnLst>
                                </p:cTn>
                              </p:par>
                            </p:childTnLst>
                          </p:cTn>
                        </p:par>
                        <p:par>
                          <p:cTn id="26" fill="hold" nodeType="afterGroup">
                            <p:stCondLst>
                              <p:cond delay="0"/>
                            </p:stCondLst>
                            <p:childTnLst>
                              <p:par>
                                <p:cTn id="27" presetID="1" presetClass="entr" presetSubtype="0" fill="hold" nodeType="afterEffect">
                                  <p:stCondLst>
                                    <p:cond delay="0"/>
                                  </p:stCondLst>
                                  <p:childTnLst>
                                    <p:set>
                                      <p:cBhvr>
                                        <p:cTn id="28" dur="1" fill="hold">
                                          <p:stCondLst>
                                            <p:cond delay="0"/>
                                          </p:stCondLst>
                                        </p:cTn>
                                        <p:tgtEl>
                                          <p:spTgt spid="66620">
                                            <p:txEl>
                                              <p:pRg st="7" end="7"/>
                                            </p:txEl>
                                          </p:spTgt>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nodeType="afterEffect">
                                  <p:stCondLst>
                                    <p:cond delay="0"/>
                                  </p:stCondLst>
                                  <p:childTnLst>
                                    <p:set>
                                      <p:cBhvr>
                                        <p:cTn id="31" dur="1" fill="hold">
                                          <p:stCondLst>
                                            <p:cond delay="0"/>
                                          </p:stCondLst>
                                        </p:cTn>
                                        <p:tgtEl>
                                          <p:spTgt spid="666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1"/>
          </p:nvPr>
        </p:nvSpPr>
        <p:spPr/>
        <p:txBody>
          <a:bodyPr/>
          <a:lstStyle/>
          <a:p>
            <a:fld id="{BB064E12-BD41-488E-94F2-043361C388D2}" type="slidenum">
              <a:rPr lang="en-US" altLang="zh-CN"/>
              <a:pPr/>
              <a:t>149</a:t>
            </a:fld>
            <a:endParaRPr lang="en-US" altLang="zh-CN"/>
          </a:p>
        </p:txBody>
      </p:sp>
      <p:sp>
        <p:nvSpPr>
          <p:cNvPr id="501764" name="Text Box 4"/>
          <p:cNvSpPr txBox="1">
            <a:spLocks noChangeArrowheads="1"/>
          </p:cNvSpPr>
          <p:nvPr/>
        </p:nvSpPr>
        <p:spPr bwMode="auto">
          <a:xfrm>
            <a:off x="827584" y="2996952"/>
            <a:ext cx="7775575" cy="2862322"/>
          </a:xfrm>
          <a:prstGeom prst="rect">
            <a:avLst/>
          </a:prstGeom>
          <a:noFill/>
          <a:ln w="9525" algn="ctr">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692150">
              <a:defRPr kumimoji="1" sz="2400">
                <a:solidFill>
                  <a:schemeClr val="tx1"/>
                </a:solidFill>
                <a:latin typeface="Times New Roman" pitchFamily="18" charset="0"/>
                <a:ea typeface="宋体" pitchFamily="2" charset="-122"/>
              </a:defRPr>
            </a:lvl1pPr>
            <a:lvl2pPr algn="l" defTabSz="692150">
              <a:defRPr kumimoji="1" sz="2400">
                <a:solidFill>
                  <a:schemeClr val="tx1"/>
                </a:solidFill>
                <a:latin typeface="Times New Roman" pitchFamily="18" charset="0"/>
                <a:ea typeface="宋体" pitchFamily="2" charset="-122"/>
              </a:defRPr>
            </a:lvl2pPr>
            <a:lvl3pPr algn="l" defTabSz="692150">
              <a:defRPr kumimoji="1" sz="2400">
                <a:solidFill>
                  <a:schemeClr val="tx1"/>
                </a:solidFill>
                <a:latin typeface="Times New Roman" pitchFamily="18" charset="0"/>
                <a:ea typeface="宋体" pitchFamily="2" charset="-122"/>
              </a:defRPr>
            </a:lvl3pPr>
            <a:lvl4pPr algn="l" defTabSz="692150">
              <a:defRPr kumimoji="1" sz="2400">
                <a:solidFill>
                  <a:schemeClr val="tx1"/>
                </a:solidFill>
                <a:latin typeface="Times New Roman" pitchFamily="18" charset="0"/>
                <a:ea typeface="宋体" pitchFamily="2" charset="-122"/>
              </a:defRPr>
            </a:lvl4pPr>
            <a:lvl5pPr algn="l" defTabSz="692150">
              <a:defRPr kumimoji="1" sz="2400">
                <a:solidFill>
                  <a:schemeClr val="tx1"/>
                </a:solidFill>
                <a:latin typeface="Times New Roman" pitchFamily="18" charset="0"/>
                <a:ea typeface="宋体" pitchFamily="2" charset="-122"/>
              </a:defRPr>
            </a:lvl5pPr>
            <a:lvl6pPr defTabSz="692150" fontAlgn="base">
              <a:spcBef>
                <a:spcPct val="0"/>
              </a:spcBef>
              <a:spcAft>
                <a:spcPct val="0"/>
              </a:spcAft>
              <a:defRPr kumimoji="1" sz="2400">
                <a:solidFill>
                  <a:schemeClr val="tx1"/>
                </a:solidFill>
                <a:latin typeface="Times New Roman" pitchFamily="18" charset="0"/>
                <a:ea typeface="宋体" pitchFamily="2" charset="-122"/>
              </a:defRPr>
            </a:lvl6pPr>
            <a:lvl7pPr defTabSz="692150" fontAlgn="base">
              <a:spcBef>
                <a:spcPct val="0"/>
              </a:spcBef>
              <a:spcAft>
                <a:spcPct val="0"/>
              </a:spcAft>
              <a:defRPr kumimoji="1" sz="2400">
                <a:solidFill>
                  <a:schemeClr val="tx1"/>
                </a:solidFill>
                <a:latin typeface="Times New Roman" pitchFamily="18" charset="0"/>
                <a:ea typeface="宋体" pitchFamily="2" charset="-122"/>
              </a:defRPr>
            </a:lvl7pPr>
            <a:lvl8pPr defTabSz="692150" fontAlgn="base">
              <a:spcBef>
                <a:spcPct val="0"/>
              </a:spcBef>
              <a:spcAft>
                <a:spcPct val="0"/>
              </a:spcAft>
              <a:defRPr kumimoji="1" sz="2400">
                <a:solidFill>
                  <a:schemeClr val="tx1"/>
                </a:solidFill>
                <a:latin typeface="Times New Roman" pitchFamily="18" charset="0"/>
                <a:ea typeface="宋体" pitchFamily="2" charset="-122"/>
              </a:defRPr>
            </a:lvl8pPr>
            <a:lvl9pPr defTabSz="692150"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过程编号</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P2.4</a:t>
            </a:r>
          </a:p>
          <a:p>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过程名称</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：退货</a:t>
            </a:r>
          </a:p>
          <a:p>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过程简述</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：销售部根据客户的退货申请处理退货</a:t>
            </a:r>
          </a:p>
          <a:p>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输入的数据流：</a:t>
            </a:r>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F6</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退货申请 </a:t>
            </a:r>
          </a:p>
          <a:p>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过程描述：        销售</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主管根据客户提出的退货申请，如果</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货物符合 </a:t>
            </a:r>
            <a:endParaRPr lang="en-US" altLang="zh-CN"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endParaRPr>
          </a:p>
          <a:p>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 </a:t>
            </a:r>
            <a:r>
              <a:rPr lang="en-US" altLang="zh-CN"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退货的</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规定，即办理退货手续，</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开销售</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退单交</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财务</a:t>
            </a:r>
            <a:endParaRPr lang="en-US" altLang="zh-CN"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endParaRPr>
          </a:p>
          <a:p>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 </a:t>
            </a:r>
            <a:r>
              <a:rPr lang="en-US" altLang="zh-CN"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处</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办理退款，同时更新货品</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库存</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（资料）</a:t>
            </a:r>
          </a:p>
          <a:p>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输出的数据流：</a:t>
            </a:r>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F10</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销售退单</a:t>
            </a:r>
          </a:p>
          <a:p>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处理频率：   </a:t>
            </a:r>
            <a:r>
              <a:rPr lang="zh-CN" altLang="en-US" sz="2000" b="1" dirty="0" smtClean="0">
                <a:solidFill>
                  <a:srgbClr val="002060"/>
                </a:solidFill>
                <a:effectLst>
                  <a:outerShdw blurRad="38100" dist="38100" dir="2700000" algn="tl">
                    <a:srgbClr val="000000">
                      <a:alpha val="43137"/>
                    </a:srgbClr>
                  </a:outerShdw>
                </a:effectLst>
                <a:ea typeface="黑体" pitchFamily="49" charset="-122"/>
                <a:cs typeface="Times New Roman" pitchFamily="18" charset="0"/>
              </a:rPr>
              <a:t>      </a:t>
            </a:r>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45</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次</a:t>
            </a:r>
            <a:r>
              <a:rPr lang="en-US" altLang="zh-CN"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ea typeface="黑体" pitchFamily="49" charset="-122"/>
                <a:cs typeface="Times New Roman" pitchFamily="18" charset="0"/>
              </a:rPr>
              <a:t>月</a:t>
            </a:r>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8"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数据字典条目</a:t>
            </a:r>
            <a:endParaRPr lang="zh-CN" altLang="en-US" dirty="0"/>
          </a:p>
        </p:txBody>
      </p:sp>
      <p:sp>
        <p:nvSpPr>
          <p:cNvPr id="9" name="矩形 8"/>
          <p:cNvSpPr/>
          <p:nvPr/>
        </p:nvSpPr>
        <p:spPr>
          <a:xfrm>
            <a:off x="467544" y="1806995"/>
            <a:ext cx="1449756" cy="559897"/>
          </a:xfrm>
          <a:prstGeom prst="rect">
            <a:avLst/>
          </a:prstGeom>
        </p:spPr>
        <p:txBody>
          <a:bodyPr wrap="none">
            <a:spAutoFit/>
          </a:bodyPr>
          <a:lstStyle/>
          <a:p>
            <a:pPr marL="449263" indent="-449263" algn="l" eaLnBrk="0" hangingPunct="0">
              <a:lnSpc>
                <a:spcPct val="120000"/>
              </a:lnSpc>
              <a:spcBef>
                <a:spcPct val="20000"/>
              </a:spcBef>
              <a:buSzPct val="120000"/>
              <a:buBlip>
                <a:blip r:embed="rId3"/>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过程</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034741394"/>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2" name="Line 32"/>
          <p:cNvSpPr>
            <a:spLocks noChangeShapeType="1"/>
          </p:cNvSpPr>
          <p:nvPr/>
        </p:nvSpPr>
        <p:spPr bwMode="auto">
          <a:xfrm>
            <a:off x="0" y="4419600"/>
            <a:ext cx="9067800" cy="0"/>
          </a:xfrm>
          <a:prstGeom prst="line">
            <a:avLst/>
          </a:prstGeom>
          <a:noFill/>
          <a:ln w="25400">
            <a:solidFill>
              <a:srgbClr val="FFCC00"/>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15398" name="Group 38"/>
          <p:cNvGrpSpPr>
            <a:grpSpLocks/>
          </p:cNvGrpSpPr>
          <p:nvPr/>
        </p:nvGrpSpPr>
        <p:grpSpPr bwMode="auto">
          <a:xfrm>
            <a:off x="539750" y="1506538"/>
            <a:ext cx="8010525" cy="4605338"/>
            <a:chOff x="295" y="949"/>
            <a:chExt cx="5046" cy="2901"/>
          </a:xfrm>
        </p:grpSpPr>
        <p:grpSp>
          <p:nvGrpSpPr>
            <p:cNvPr id="15362" name="Group 2"/>
            <p:cNvGrpSpPr>
              <a:grpSpLocks/>
            </p:cNvGrpSpPr>
            <p:nvPr/>
          </p:nvGrpSpPr>
          <p:grpSpPr bwMode="auto">
            <a:xfrm>
              <a:off x="295" y="1661"/>
              <a:ext cx="726" cy="726"/>
              <a:chOff x="158" y="1706"/>
              <a:chExt cx="726" cy="726"/>
            </a:xfrm>
          </p:grpSpPr>
          <p:sp>
            <p:nvSpPr>
              <p:cNvPr id="15363" name="Oval 3"/>
              <p:cNvSpPr>
                <a:spLocks noChangeArrowheads="1"/>
              </p:cNvSpPr>
              <p:nvPr/>
            </p:nvSpPr>
            <p:spPr bwMode="auto">
              <a:xfrm>
                <a:off x="158" y="1706"/>
                <a:ext cx="726" cy="726"/>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64" name="Rectangle 4"/>
              <p:cNvSpPr>
                <a:spLocks noChangeArrowheads="1"/>
              </p:cNvSpPr>
              <p:nvPr/>
            </p:nvSpPr>
            <p:spPr bwMode="auto">
              <a:xfrm>
                <a:off x="257" y="1757"/>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当前</a:t>
                </a:r>
              </a:p>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grpSp>
        <p:grpSp>
          <p:nvGrpSpPr>
            <p:cNvPr id="15365" name="Group 5"/>
            <p:cNvGrpSpPr>
              <a:grpSpLocks/>
            </p:cNvGrpSpPr>
            <p:nvPr/>
          </p:nvGrpSpPr>
          <p:grpSpPr bwMode="auto">
            <a:xfrm>
              <a:off x="521" y="3113"/>
              <a:ext cx="726" cy="680"/>
              <a:chOff x="113" y="3294"/>
              <a:chExt cx="726" cy="680"/>
            </a:xfrm>
          </p:grpSpPr>
          <p:sp useBgFill="1">
            <p:nvSpPr>
              <p:cNvPr id="15366" name="Oval 6"/>
              <p:cNvSpPr>
                <a:spLocks noChangeArrowheads="1"/>
              </p:cNvSpPr>
              <p:nvPr/>
            </p:nvSpPr>
            <p:spPr bwMode="auto">
              <a:xfrm>
                <a:off x="113" y="3294"/>
                <a:ext cx="726" cy="680"/>
              </a:xfrm>
              <a:prstGeom prst="ellipse">
                <a:avLst/>
              </a:prstGeom>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67" name="Rectangle 7"/>
              <p:cNvSpPr>
                <a:spLocks noChangeArrowheads="1"/>
              </p:cNvSpPr>
              <p:nvPr/>
            </p:nvSpPr>
            <p:spPr bwMode="auto">
              <a:xfrm>
                <a:off x="212" y="3341"/>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目标</a:t>
                </a:r>
              </a:p>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grpSp>
        <p:grpSp>
          <p:nvGrpSpPr>
            <p:cNvPr id="15368" name="Group 8"/>
            <p:cNvGrpSpPr>
              <a:grpSpLocks/>
            </p:cNvGrpSpPr>
            <p:nvPr/>
          </p:nvGrpSpPr>
          <p:grpSpPr bwMode="auto">
            <a:xfrm>
              <a:off x="1800" y="1724"/>
              <a:ext cx="717" cy="617"/>
              <a:chOff x="1936" y="1679"/>
              <a:chExt cx="717" cy="617"/>
            </a:xfrm>
          </p:grpSpPr>
          <p:sp>
            <p:nvSpPr>
              <p:cNvPr id="15369" name="Rectangle 9"/>
              <p:cNvSpPr>
                <a:spLocks noChangeArrowheads="1"/>
              </p:cNvSpPr>
              <p:nvPr/>
            </p:nvSpPr>
            <p:spPr bwMode="auto">
              <a:xfrm>
                <a:off x="1936" y="1696"/>
                <a:ext cx="717" cy="6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0" name="Rectangle 10"/>
              <p:cNvSpPr>
                <a:spLocks noChangeArrowheads="1"/>
              </p:cNvSpPr>
              <p:nvPr/>
            </p:nvSpPr>
            <p:spPr bwMode="auto">
              <a:xfrm>
                <a:off x="2036" y="1679"/>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物理</a:t>
                </a:r>
              </a:p>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sp useBgFill="1">
          <p:nvSpPr>
            <p:cNvPr id="15371" name="Rectangle 11"/>
            <p:cNvSpPr>
              <a:spLocks noChangeArrowheads="1"/>
            </p:cNvSpPr>
            <p:nvPr/>
          </p:nvSpPr>
          <p:spPr bwMode="auto">
            <a:xfrm>
              <a:off x="3498" y="3158"/>
              <a:ext cx="652" cy="590"/>
            </a:xfrm>
            <a:prstGeom prst="rect">
              <a:avLst/>
            </a:prstGeom>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2" name="Rectangle 12"/>
            <p:cNvSpPr>
              <a:spLocks noChangeArrowheads="1"/>
            </p:cNvSpPr>
            <p:nvPr/>
          </p:nvSpPr>
          <p:spPr bwMode="auto">
            <a:xfrm>
              <a:off x="3470" y="3158"/>
              <a:ext cx="672"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逻辑</a:t>
              </a:r>
            </a:p>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nvGrpSpPr>
            <p:cNvPr id="15373" name="Group 13"/>
            <p:cNvGrpSpPr>
              <a:grpSpLocks/>
            </p:cNvGrpSpPr>
            <p:nvPr/>
          </p:nvGrpSpPr>
          <p:grpSpPr bwMode="auto">
            <a:xfrm>
              <a:off x="3424" y="1733"/>
              <a:ext cx="652" cy="600"/>
              <a:chOff x="3969" y="1706"/>
              <a:chExt cx="652" cy="600"/>
            </a:xfrm>
          </p:grpSpPr>
          <p:sp>
            <p:nvSpPr>
              <p:cNvPr id="15374" name="Rectangle 14"/>
              <p:cNvSpPr>
                <a:spLocks noChangeArrowheads="1"/>
              </p:cNvSpPr>
              <p:nvPr/>
            </p:nvSpPr>
            <p:spPr bwMode="auto">
              <a:xfrm>
                <a:off x="3969" y="1706"/>
                <a:ext cx="652" cy="6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5" name="Rectangle 15"/>
              <p:cNvSpPr>
                <a:spLocks noChangeArrowheads="1"/>
              </p:cNvSpPr>
              <p:nvPr/>
            </p:nvSpPr>
            <p:spPr bwMode="auto">
              <a:xfrm>
                <a:off x="4044" y="1745"/>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逻辑</a:t>
                </a:r>
              </a:p>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grpSp>
          <p:nvGrpSpPr>
            <p:cNvPr id="15376" name="Group 16"/>
            <p:cNvGrpSpPr>
              <a:grpSpLocks/>
            </p:cNvGrpSpPr>
            <p:nvPr/>
          </p:nvGrpSpPr>
          <p:grpSpPr bwMode="auto">
            <a:xfrm>
              <a:off x="2018" y="3127"/>
              <a:ext cx="635" cy="621"/>
              <a:chOff x="2064" y="3263"/>
              <a:chExt cx="635" cy="621"/>
            </a:xfrm>
          </p:grpSpPr>
          <p:sp>
            <p:nvSpPr>
              <p:cNvPr id="15377" name="Rectangle 17"/>
              <p:cNvSpPr>
                <a:spLocks noChangeArrowheads="1"/>
              </p:cNvSpPr>
              <p:nvPr/>
            </p:nvSpPr>
            <p:spPr bwMode="auto">
              <a:xfrm>
                <a:off x="2064" y="3280"/>
                <a:ext cx="635" cy="604"/>
              </a:xfrm>
              <a:prstGeom prst="rect">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8" name="Rectangle 18"/>
              <p:cNvSpPr>
                <a:spLocks noChangeArrowheads="1"/>
              </p:cNvSpPr>
              <p:nvPr/>
            </p:nvSpPr>
            <p:spPr bwMode="auto">
              <a:xfrm>
                <a:off x="2100" y="3263"/>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物理</a:t>
                </a:r>
              </a:p>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sp>
          <p:nvSpPr>
            <p:cNvPr id="15379" name="Line 19"/>
            <p:cNvSpPr>
              <a:spLocks noChangeShapeType="1"/>
            </p:cNvSpPr>
            <p:nvPr/>
          </p:nvSpPr>
          <p:spPr bwMode="auto">
            <a:xfrm>
              <a:off x="1051" y="2019"/>
              <a:ext cx="786" cy="5"/>
            </a:xfrm>
            <a:prstGeom prst="line">
              <a:avLst/>
            </a:prstGeom>
            <a:noFill/>
            <a:ln w="28575">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0" name="Line 20"/>
            <p:cNvSpPr>
              <a:spLocks noChangeShapeType="1"/>
            </p:cNvSpPr>
            <p:nvPr/>
          </p:nvSpPr>
          <p:spPr bwMode="auto">
            <a:xfrm flipH="1" flipV="1">
              <a:off x="2653" y="3475"/>
              <a:ext cx="819" cy="9"/>
            </a:xfrm>
            <a:prstGeom prst="line">
              <a:avLst/>
            </a:prstGeom>
            <a:noFill/>
            <a:ln w="28575">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1" name="Line 21"/>
            <p:cNvSpPr>
              <a:spLocks noChangeShapeType="1"/>
            </p:cNvSpPr>
            <p:nvPr/>
          </p:nvSpPr>
          <p:spPr bwMode="auto">
            <a:xfrm flipH="1" flipV="1">
              <a:off x="1232" y="3481"/>
              <a:ext cx="786" cy="9"/>
            </a:xfrm>
            <a:prstGeom prst="line">
              <a:avLst/>
            </a:prstGeom>
            <a:noFill/>
            <a:ln w="28575">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2" name="Line 22"/>
            <p:cNvSpPr>
              <a:spLocks noChangeShapeType="1"/>
            </p:cNvSpPr>
            <p:nvPr/>
          </p:nvSpPr>
          <p:spPr bwMode="auto">
            <a:xfrm>
              <a:off x="2517" y="2024"/>
              <a:ext cx="907" cy="0"/>
            </a:xfrm>
            <a:prstGeom prst="line">
              <a:avLst/>
            </a:prstGeom>
            <a:noFill/>
            <a:ln w="28575">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3" name="Rectangle 23"/>
            <p:cNvSpPr>
              <a:spLocks noChangeArrowheads="1"/>
            </p:cNvSpPr>
            <p:nvPr/>
          </p:nvSpPr>
          <p:spPr bwMode="auto">
            <a:xfrm>
              <a:off x="1020" y="1616"/>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模型化</a:t>
              </a:r>
            </a:p>
          </p:txBody>
        </p:sp>
        <p:sp>
          <p:nvSpPr>
            <p:cNvPr id="15384" name="Rectangle 24"/>
            <p:cNvSpPr>
              <a:spLocks noChangeArrowheads="1"/>
            </p:cNvSpPr>
            <p:nvPr/>
          </p:nvSpPr>
          <p:spPr bwMode="auto">
            <a:xfrm>
              <a:off x="2653" y="1570"/>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抽象化</a:t>
              </a:r>
            </a:p>
          </p:txBody>
        </p:sp>
        <p:sp>
          <p:nvSpPr>
            <p:cNvPr id="15385" name="Rectangle 25"/>
            <p:cNvSpPr>
              <a:spLocks noChangeArrowheads="1"/>
            </p:cNvSpPr>
            <p:nvPr/>
          </p:nvSpPr>
          <p:spPr bwMode="auto">
            <a:xfrm>
              <a:off x="1247" y="3158"/>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具体化</a:t>
              </a:r>
            </a:p>
          </p:txBody>
        </p:sp>
        <p:sp>
          <p:nvSpPr>
            <p:cNvPr id="15386" name="Rectangle 26"/>
            <p:cNvSpPr>
              <a:spLocks noChangeArrowheads="1"/>
            </p:cNvSpPr>
            <p:nvPr/>
          </p:nvSpPr>
          <p:spPr bwMode="auto">
            <a:xfrm>
              <a:off x="2744" y="3113"/>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实例化</a:t>
              </a:r>
            </a:p>
          </p:txBody>
        </p:sp>
        <p:sp>
          <p:nvSpPr>
            <p:cNvPr id="15387" name="Rectangle 27"/>
            <p:cNvSpPr>
              <a:spLocks noChangeArrowheads="1"/>
            </p:cNvSpPr>
            <p:nvPr/>
          </p:nvSpPr>
          <p:spPr bwMode="auto">
            <a:xfrm>
              <a:off x="1973" y="949"/>
              <a:ext cx="406"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怎</a:t>
              </a:r>
            </a:p>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么</a:t>
              </a:r>
            </a:p>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做</a:t>
              </a:r>
            </a:p>
          </p:txBody>
        </p:sp>
        <p:sp>
          <p:nvSpPr>
            <p:cNvPr id="15388" name="Rectangle 28"/>
            <p:cNvSpPr>
              <a:spLocks noChangeArrowheads="1"/>
            </p:cNvSpPr>
            <p:nvPr/>
          </p:nvSpPr>
          <p:spPr bwMode="auto">
            <a:xfrm>
              <a:off x="3574" y="949"/>
              <a:ext cx="312"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做</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什</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么</a:t>
              </a:r>
            </a:p>
          </p:txBody>
        </p:sp>
        <p:sp>
          <p:nvSpPr>
            <p:cNvPr id="15389" name="Line 29"/>
            <p:cNvSpPr>
              <a:spLocks noChangeShapeType="1"/>
            </p:cNvSpPr>
            <p:nvPr/>
          </p:nvSpPr>
          <p:spPr bwMode="auto">
            <a:xfrm>
              <a:off x="4134" y="2024"/>
              <a:ext cx="288" cy="0"/>
            </a:xfrm>
            <a:prstGeom prst="line">
              <a:avLst/>
            </a:prstGeom>
            <a:noFill/>
            <a:ln w="28575">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0" name="Line 30"/>
            <p:cNvSpPr>
              <a:spLocks noChangeShapeType="1"/>
            </p:cNvSpPr>
            <p:nvPr/>
          </p:nvSpPr>
          <p:spPr bwMode="auto">
            <a:xfrm>
              <a:off x="4422" y="2744"/>
              <a:ext cx="0" cy="768"/>
            </a:xfrm>
            <a:prstGeom prst="line">
              <a:avLst/>
            </a:prstGeom>
            <a:noFill/>
            <a:ln w="28575">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1" name="Line 31"/>
            <p:cNvSpPr>
              <a:spLocks noChangeShapeType="1"/>
            </p:cNvSpPr>
            <p:nvPr/>
          </p:nvSpPr>
          <p:spPr bwMode="auto">
            <a:xfrm flipH="1">
              <a:off x="4134" y="3521"/>
              <a:ext cx="288" cy="0"/>
            </a:xfrm>
            <a:prstGeom prst="line">
              <a:avLst/>
            </a:prstGeom>
            <a:noFill/>
            <a:ln w="28575">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3" name="Line 33"/>
            <p:cNvSpPr>
              <a:spLocks noChangeShapeType="1"/>
            </p:cNvSpPr>
            <p:nvPr/>
          </p:nvSpPr>
          <p:spPr bwMode="auto">
            <a:xfrm>
              <a:off x="4422" y="2024"/>
              <a:ext cx="0" cy="720"/>
            </a:xfrm>
            <a:prstGeom prst="line">
              <a:avLst/>
            </a:prstGeom>
            <a:noFill/>
            <a:ln w="28575">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4" name="Rectangle 34"/>
            <p:cNvSpPr>
              <a:spLocks noChangeArrowheads="1"/>
            </p:cNvSpPr>
            <p:nvPr/>
          </p:nvSpPr>
          <p:spPr bwMode="auto">
            <a:xfrm>
              <a:off x="4769" y="1105"/>
              <a:ext cx="572"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当前</a:t>
              </a:r>
            </a:p>
            <a:p>
              <a:pPr eaLnBrk="0" hangingPunct="0"/>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sp>
          <p:nvSpPr>
            <p:cNvPr id="15395" name="Rectangle 35"/>
            <p:cNvSpPr>
              <a:spLocks noChangeArrowheads="1"/>
            </p:cNvSpPr>
            <p:nvPr/>
          </p:nvSpPr>
          <p:spPr bwMode="auto">
            <a:xfrm>
              <a:off x="4769" y="3249"/>
              <a:ext cx="572"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8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目标</a:t>
              </a:r>
            </a:p>
            <a:p>
              <a:pPr eaLnBrk="0" hangingPunct="0"/>
              <a:r>
                <a:rPr lang="zh-CN" altLang="en-US" sz="28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sp>
          <p:nvSpPr>
            <p:cNvPr id="15396" name="Rectangle 36"/>
            <p:cNvSpPr>
              <a:spLocks noChangeArrowheads="1"/>
            </p:cNvSpPr>
            <p:nvPr/>
          </p:nvSpPr>
          <p:spPr bwMode="auto">
            <a:xfrm>
              <a:off x="4527" y="2205"/>
              <a:ext cx="312"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需</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求</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定</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义</a:t>
              </a:r>
            </a:p>
          </p:txBody>
        </p:sp>
      </p:grpSp>
      <p:sp>
        <p:nvSpPr>
          <p:cNvPr id="4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 </a:t>
            </a:r>
            <a:r>
              <a:rPr lang="zh-CN" altLang="en-US" dirty="0" smtClean="0"/>
              <a:t>系统分析过程</a:t>
            </a:r>
            <a:endParaRPr lang="zh-CN" altLang="en-US" dirty="0"/>
          </a:p>
        </p:txBody>
      </p:sp>
      <p:sp>
        <p:nvSpPr>
          <p:cNvPr id="2" name="TextBox 1"/>
          <p:cNvSpPr txBox="1"/>
          <p:nvPr/>
        </p:nvSpPr>
        <p:spPr bwMode="auto">
          <a:xfrm>
            <a:off x="12564533" y="5249333"/>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9550420"/>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7154" name="Object 2"/>
          <p:cNvGraphicFramePr>
            <a:graphicFrameLocks noChangeAspect="1"/>
          </p:cNvGraphicFramePr>
          <p:nvPr>
            <p:extLst>
              <p:ext uri="{D42A27DB-BD31-4B8C-83A1-F6EECF244321}">
                <p14:modId xmlns:p14="http://schemas.microsoft.com/office/powerpoint/2010/main" val="890079727"/>
              </p:ext>
            </p:extLst>
          </p:nvPr>
        </p:nvGraphicFramePr>
        <p:xfrm>
          <a:off x="197296" y="1447180"/>
          <a:ext cx="8839200" cy="5510212"/>
        </p:xfrm>
        <a:graphic>
          <a:graphicData uri="http://schemas.openxmlformats.org/presentationml/2006/ole">
            <mc:AlternateContent xmlns:mc="http://schemas.openxmlformats.org/markup-compatibility/2006">
              <mc:Choice xmlns:v="urn:schemas-microsoft-com:vml" Requires="v">
                <p:oleObj spid="_x0000_s13346" name="Picture" r:id="rId3" imgW="5600880" imgH="3853800" progId="Word.Picture.8">
                  <p:embed/>
                </p:oleObj>
              </mc:Choice>
              <mc:Fallback>
                <p:oleObj name="Picture" r:id="rId3" imgW="5600880" imgH="3853800" progId="Word.Picture.8">
                  <p:embed/>
                  <p:pic>
                    <p:nvPicPr>
                      <p:cNvPr id="0" name=""/>
                      <p:cNvPicPr>
                        <a:picLocks noChangeAspect="1" noChangeArrowheads="1"/>
                      </p:cNvPicPr>
                      <p:nvPr/>
                    </p:nvPicPr>
                    <p:blipFill>
                      <a:blip r:embed="rId4"/>
                      <a:srcRect/>
                      <a:stretch>
                        <a:fillRect/>
                      </a:stretch>
                    </p:blipFill>
                    <p:spPr bwMode="auto">
                      <a:xfrm>
                        <a:off x="197296" y="1447180"/>
                        <a:ext cx="8839200" cy="5510212"/>
                      </a:xfrm>
                      <a:prstGeom prst="rect">
                        <a:avLst/>
                      </a:prstGeom>
                      <a:noFill/>
                      <a:ln>
                        <a:noFill/>
                      </a:ln>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8" name="矩形 7"/>
          <p:cNvSpPr/>
          <p:nvPr/>
        </p:nvSpPr>
        <p:spPr>
          <a:xfrm>
            <a:off x="445201" y="836712"/>
            <a:ext cx="3613810" cy="609398"/>
          </a:xfrm>
          <a:prstGeom prst="rect">
            <a:avLst/>
          </a:prstGeom>
        </p:spPr>
        <p:txBody>
          <a:bodyPr wrap="none">
            <a:spAutoFit/>
          </a:bodyPr>
          <a:lstStyle/>
          <a:p>
            <a:pPr marL="449263" indent="-449263" algn="l" eaLnBrk="0" hangingPunct="0">
              <a:lnSpc>
                <a:spcPct val="120000"/>
              </a:lnSpc>
              <a:spcBef>
                <a:spcPct val="20000"/>
              </a:spcBef>
              <a:buSzPct val="120000"/>
              <a:buBlip>
                <a:blip r:embed="rId5"/>
              </a:buBlip>
            </a:pPr>
            <a:r>
              <a:rPr lang="zh-CN" altLang="en-US"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过程（逻辑处理）</a:t>
            </a:r>
            <a:r>
              <a:rPr lang="en-US" altLang="zh-CN" sz="28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endParaRPr lang="zh-CN" altLang="en-US" sz="28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557920062"/>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body" idx="1"/>
          </p:nvPr>
        </p:nvSpPr>
        <p:spPr>
          <a:xfrm>
            <a:off x="107950" y="1916832"/>
            <a:ext cx="8856663" cy="4679950"/>
          </a:xfrm>
        </p:spPr>
        <p:txBody>
          <a:bodyPr/>
          <a:lstStyle/>
          <a:p>
            <a:pPr>
              <a:lnSpc>
                <a:spcPct val="130000"/>
              </a:lnSpc>
            </a:pPr>
            <a:r>
              <a:rPr lang="zh-CN" altLang="en-US" sz="2400" dirty="0"/>
              <a:t>在</a:t>
            </a:r>
            <a:r>
              <a:rPr lang="zh-CN" altLang="en-US" sz="2400" i="1" dirty="0">
                <a:solidFill>
                  <a:srgbClr val="0000FF"/>
                </a:solidFill>
              </a:rPr>
              <a:t>系统分析和系统设计阶段</a:t>
            </a:r>
            <a:r>
              <a:rPr lang="zh-CN" altLang="en-US" sz="2400" dirty="0"/>
              <a:t>给人</a:t>
            </a:r>
            <a:r>
              <a:rPr lang="zh-CN" altLang="en-US" sz="2400" dirty="0">
                <a:solidFill>
                  <a:srgbClr val="FF0000"/>
                </a:solidFill>
              </a:rPr>
              <a:t>提供关于数据的描述信息</a:t>
            </a:r>
            <a:r>
              <a:rPr lang="zh-CN" altLang="en-US" sz="2400" dirty="0"/>
              <a:t>；</a:t>
            </a:r>
          </a:p>
          <a:p>
            <a:pPr>
              <a:lnSpc>
                <a:spcPct val="130000"/>
              </a:lnSpc>
            </a:pPr>
            <a:r>
              <a:rPr lang="zh-CN" altLang="en-US" sz="2400" dirty="0"/>
              <a:t>在数据字典中建立的一组严密一致的定义</a:t>
            </a:r>
            <a:r>
              <a:rPr lang="zh-CN" altLang="en-US" sz="2400" dirty="0">
                <a:solidFill>
                  <a:srgbClr val="FF0000"/>
                </a:solidFill>
              </a:rPr>
              <a:t>有助于改进系统分析员和用户之间的通信，</a:t>
            </a:r>
            <a:r>
              <a:rPr lang="zh-CN" altLang="en-US" sz="2400" dirty="0"/>
              <a:t>从而消除它们之间的许多误解；</a:t>
            </a:r>
          </a:p>
          <a:p>
            <a:pPr>
              <a:lnSpc>
                <a:spcPct val="130000"/>
              </a:lnSpc>
            </a:pPr>
            <a:r>
              <a:rPr lang="zh-CN" altLang="en-US" sz="2400" dirty="0">
                <a:solidFill>
                  <a:srgbClr val="FF0000"/>
                </a:solidFill>
              </a:rPr>
              <a:t>有助于改进在不同的开发人员或不同的开发小组之间的通信，加快系统开发的进度</a:t>
            </a:r>
            <a:r>
              <a:rPr lang="zh-CN" altLang="en-US" sz="2400" dirty="0"/>
              <a:t>。如果要求所有开发人员都根据公共的数据字典描述的数据来设计模块，则能避免许多数据不一致而造成的麻烦，比如模块间的接口问题。</a:t>
            </a:r>
          </a:p>
          <a:p>
            <a:pPr>
              <a:lnSpc>
                <a:spcPct val="130000"/>
              </a:lnSpc>
            </a:pPr>
            <a:r>
              <a:rPr lang="zh-CN" altLang="en-US" sz="2400" dirty="0"/>
              <a:t>数据字典</a:t>
            </a:r>
            <a:r>
              <a:rPr lang="zh-CN" altLang="en-US" sz="2400" dirty="0">
                <a:solidFill>
                  <a:srgbClr val="FF0000"/>
                </a:solidFill>
              </a:rPr>
              <a:t>是开发数据库的第一步</a:t>
            </a:r>
            <a:r>
              <a:rPr lang="zh-CN" altLang="en-US" sz="2400" dirty="0"/>
              <a:t>，而且是</a:t>
            </a:r>
            <a:r>
              <a:rPr lang="zh-CN" altLang="en-US" sz="2400" dirty="0">
                <a:solidFill>
                  <a:srgbClr val="FF0000"/>
                </a:solidFill>
              </a:rPr>
              <a:t>很有价值的一步</a:t>
            </a:r>
            <a:r>
              <a:rPr lang="zh-CN" altLang="en-US" sz="2400" dirty="0"/>
              <a:t>。</a:t>
            </a:r>
            <a:endParaRPr lang="zh-CN" altLang="en-US" sz="2000" dirty="0"/>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8" name="Text Box 3"/>
          <p:cNvSpPr txBox="1">
            <a:spLocks noChangeArrowheads="1"/>
          </p:cNvSpPr>
          <p:nvPr/>
        </p:nvSpPr>
        <p:spPr bwMode="auto">
          <a:xfrm>
            <a:off x="250365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数据字典作用</a:t>
            </a:r>
            <a:endParaRPr lang="zh-CN" altLang="en-US" dirty="0"/>
          </a:p>
        </p:txBody>
      </p:sp>
    </p:spTree>
    <p:extLst>
      <p:ext uri="{BB962C8B-B14F-4D97-AF65-F5344CB8AC3E}">
        <p14:creationId xmlns:p14="http://schemas.microsoft.com/office/powerpoint/2010/main" val="18783955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ext Box 2"/>
          <p:cNvSpPr txBox="1">
            <a:spLocks noChangeArrowheads="1"/>
          </p:cNvSpPr>
          <p:nvPr/>
        </p:nvSpPr>
        <p:spPr bwMode="auto">
          <a:xfrm>
            <a:off x="685800" y="2356048"/>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rgbClr val="374D95"/>
              </a:buClr>
              <a:buFont typeface="Wingdings" pitchFamily="2" charset="2"/>
              <a:buNone/>
            </a:pPr>
            <a:endParaRPr lang="zh-CN" altLang="zh-CN" b="1" i="1">
              <a:solidFill>
                <a:srgbClr val="000000"/>
              </a:solidFill>
              <a:effectLst>
                <a:outerShdw blurRad="38100" dist="38100" dir="2700000" algn="tl">
                  <a:srgbClr val="C0C0C0"/>
                </a:outerShdw>
              </a:effectLst>
              <a:latin typeface="宋体" pitchFamily="2" charset="-122"/>
              <a:cs typeface="Times New Roman" pitchFamily="18" charset="0"/>
            </a:endParaRPr>
          </a:p>
        </p:txBody>
      </p:sp>
      <p:sp>
        <p:nvSpPr>
          <p:cNvPr id="829443" name="Rectangle 3"/>
          <p:cNvSpPr>
            <a:spLocks noGrp="1" noChangeArrowheads="1"/>
          </p:cNvSpPr>
          <p:nvPr>
            <p:ph type="body" idx="1"/>
          </p:nvPr>
        </p:nvSpPr>
        <p:spPr>
          <a:xfrm>
            <a:off x="316070" y="2094959"/>
            <a:ext cx="8569325" cy="4767262"/>
          </a:xfrm>
        </p:spPr>
        <p:txBody>
          <a:bodyPr/>
          <a:lstStyle/>
          <a:p>
            <a:pPr>
              <a:lnSpc>
                <a:spcPct val="140000"/>
              </a:lnSpc>
            </a:pPr>
            <a:r>
              <a:rPr lang="zh-CN" altLang="en-US" sz="2800" dirty="0">
                <a:latin typeface="楷体_GB2312" pitchFamily="49" charset="-122"/>
              </a:rPr>
              <a:t>数据流程图和数据字典</a:t>
            </a:r>
            <a:r>
              <a:rPr lang="zh-CN" altLang="en-US" sz="2800" dirty="0">
                <a:solidFill>
                  <a:srgbClr val="FF0000"/>
                </a:solidFill>
                <a:latin typeface="楷体_GB2312" pitchFamily="49" charset="-122"/>
              </a:rPr>
              <a:t>共同构成系统的逻辑模型</a:t>
            </a:r>
            <a:r>
              <a:rPr lang="zh-CN" altLang="en-US" sz="2800" dirty="0">
                <a:latin typeface="楷体_GB2312" pitchFamily="49" charset="-122"/>
              </a:rPr>
              <a:t>。</a:t>
            </a:r>
          </a:p>
          <a:p>
            <a:pPr>
              <a:lnSpc>
                <a:spcPct val="140000"/>
              </a:lnSpc>
            </a:pPr>
            <a:r>
              <a:rPr lang="zh-CN" altLang="en-US" sz="2800" dirty="0">
                <a:latin typeface="楷体_GB2312" pitchFamily="49" charset="-122"/>
              </a:rPr>
              <a:t>没有数据字典，数据流程图就不</a:t>
            </a:r>
            <a:r>
              <a:rPr lang="zh-CN" altLang="en-US" sz="2800" dirty="0">
                <a:solidFill>
                  <a:srgbClr val="FF0000"/>
                </a:solidFill>
                <a:latin typeface="楷体_GB2312" pitchFamily="49" charset="-122"/>
              </a:rPr>
              <a:t>严格</a:t>
            </a:r>
            <a:r>
              <a:rPr lang="zh-CN" altLang="en-US" sz="2800" dirty="0">
                <a:latin typeface="楷体_GB2312" pitchFamily="49" charset="-122"/>
              </a:rPr>
              <a:t>；没有数据流程图，数据字典也难于</a:t>
            </a:r>
            <a:r>
              <a:rPr lang="zh-CN" altLang="en-US" sz="2800" dirty="0">
                <a:solidFill>
                  <a:srgbClr val="FF0000"/>
                </a:solidFill>
                <a:latin typeface="楷体_GB2312" pitchFamily="49" charset="-122"/>
              </a:rPr>
              <a:t>发挥作用</a:t>
            </a:r>
            <a:r>
              <a:rPr lang="zh-CN" altLang="en-US" sz="2800" dirty="0">
                <a:latin typeface="楷体_GB2312" pitchFamily="49" charset="-122"/>
              </a:rPr>
              <a:t>。</a:t>
            </a:r>
          </a:p>
          <a:p>
            <a:pPr>
              <a:lnSpc>
                <a:spcPct val="140000"/>
              </a:lnSpc>
            </a:pPr>
            <a:r>
              <a:rPr lang="zh-CN" altLang="en-US" sz="2800" dirty="0">
                <a:latin typeface="楷体_GB2312" pitchFamily="49" charset="-122"/>
              </a:rPr>
              <a:t>只有数据流程图和对数据流程图中每个元素的精确定义放在一起，才能</a:t>
            </a:r>
            <a:r>
              <a:rPr lang="zh-CN" altLang="en-US" sz="2800" dirty="0">
                <a:solidFill>
                  <a:srgbClr val="FF0000"/>
                </a:solidFill>
                <a:latin typeface="楷体_GB2312" pitchFamily="49" charset="-122"/>
              </a:rPr>
              <a:t>共同构成系统的规格说明</a:t>
            </a:r>
            <a:r>
              <a:rPr lang="zh-CN" altLang="en-US" sz="2800" dirty="0">
                <a:latin typeface="楷体_GB2312" pitchFamily="49" charset="-122"/>
              </a:rPr>
              <a:t>。</a:t>
            </a:r>
          </a:p>
        </p:txBody>
      </p:sp>
      <p:sp>
        <p:nvSpPr>
          <p:cNvPr id="8"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9" name="Text Box 3"/>
          <p:cNvSpPr txBox="1">
            <a:spLocks noChangeArrowheads="1"/>
          </p:cNvSpPr>
          <p:nvPr/>
        </p:nvSpPr>
        <p:spPr bwMode="auto">
          <a:xfrm>
            <a:off x="2503657" y="980728"/>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与数据流程图的关系</a:t>
            </a:r>
            <a:endParaRPr lang="zh-CN" altLang="en-US" dirty="0"/>
          </a:p>
        </p:txBody>
      </p:sp>
    </p:spTree>
    <p:extLst>
      <p:ext uri="{BB962C8B-B14F-4D97-AF65-F5344CB8AC3E}">
        <p14:creationId xmlns:p14="http://schemas.microsoft.com/office/powerpoint/2010/main" val="3289481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829442"/>
                                        </p:tgtEl>
                                        <p:attrNameLst>
                                          <p:attrName>style.visibility</p:attrName>
                                        </p:attrNameLst>
                                      </p:cBhvr>
                                      <p:to>
                                        <p:strVal val="visible"/>
                                      </p:to>
                                    </p:set>
                                    <p:anim calcmode="lin" valueType="num">
                                      <p:cBhvr additive="base">
                                        <p:cTn id="7" dur="500" fill="hold"/>
                                        <p:tgtEl>
                                          <p:spTgt spid="829442"/>
                                        </p:tgtEl>
                                        <p:attrNameLst>
                                          <p:attrName>ppt_x</p:attrName>
                                        </p:attrNameLst>
                                      </p:cBhvr>
                                      <p:tavLst>
                                        <p:tav tm="0">
                                          <p:val>
                                            <p:strVal val="0-#ppt_w/2"/>
                                          </p:val>
                                        </p:tav>
                                        <p:tav tm="100000">
                                          <p:val>
                                            <p:strVal val="#ppt_x"/>
                                          </p:val>
                                        </p:tav>
                                      </p:tavLst>
                                    </p:anim>
                                    <p:anim calcmode="lin" valueType="num">
                                      <p:cBhvr additive="base">
                                        <p:cTn id="8" dur="500" fill="hold"/>
                                        <p:tgtEl>
                                          <p:spTgt spid="8294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42"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ext Box 6"/>
          <p:cNvSpPr txBox="1">
            <a:spLocks noChangeArrowheads="1"/>
          </p:cNvSpPr>
          <p:nvPr/>
        </p:nvSpPr>
        <p:spPr bwMode="auto">
          <a:xfrm>
            <a:off x="684213" y="1639888"/>
            <a:ext cx="7921625" cy="447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l" eaLnBrk="0" hangingPunct="0">
              <a:spcBef>
                <a:spcPct val="20000"/>
              </a:spcBef>
              <a:buSzPct val="120000"/>
              <a:buBlip>
                <a:blip r:embed="rId3"/>
              </a:buBlip>
            </a:pPr>
            <a:r>
              <a:rPr lang="zh-CN" altLang="en-US" sz="2400" b="1" dirty="0" smtClean="0">
                <a:solidFill>
                  <a:srgbClr val="002060"/>
                </a:solidFill>
                <a:effectLst>
                  <a:outerShdw blurRad="38100" dist="38100" dir="2700000" algn="tl">
                    <a:srgbClr val="000000">
                      <a:alpha val="43137"/>
                    </a:srgbClr>
                  </a:outerShdw>
                </a:effectLst>
                <a:latin typeface="楷体_GB2312" pitchFamily="49" charset="-122"/>
                <a:ea typeface="+mn-ea"/>
                <a:cs typeface="Times New Roman" pitchFamily="18" charset="0"/>
              </a:rPr>
              <a:t>数据字典</a:t>
            </a:r>
            <a:r>
              <a:rPr lang="zh-CN" altLang="en-US" sz="2400" b="1" dirty="0">
                <a:solidFill>
                  <a:srgbClr val="002060"/>
                </a:solidFill>
                <a:effectLst>
                  <a:outerShdw blurRad="38100" dist="38100" dir="2700000" algn="tl">
                    <a:srgbClr val="000000">
                      <a:alpha val="43137"/>
                    </a:srgbClr>
                  </a:outerShdw>
                </a:effectLst>
                <a:latin typeface="楷体_GB2312" pitchFamily="49" charset="-122"/>
                <a:ea typeface="+mn-ea"/>
                <a:cs typeface="Times New Roman" pitchFamily="18" charset="0"/>
              </a:rPr>
              <a:t>作为信息系统的中央存储库，在系统开发的过程中创建，在系统运行和维护的过程中不断更新</a:t>
            </a:r>
          </a:p>
          <a:p>
            <a:pPr marL="449263" indent="-449263" algn="l" eaLnBrk="0" hangingPunct="0">
              <a:spcBef>
                <a:spcPct val="20000"/>
              </a:spcBef>
              <a:buSzPct val="120000"/>
              <a:buBlip>
                <a:blip r:embed="rId3"/>
              </a:buBlip>
            </a:pPr>
            <a:r>
              <a:rPr lang="zh-CN" altLang="en-US" sz="2400" b="1" dirty="0" smtClean="0">
                <a:solidFill>
                  <a:srgbClr val="002060"/>
                </a:solidFill>
                <a:effectLst>
                  <a:outerShdw blurRad="38100" dist="38100" dir="2700000" algn="tl">
                    <a:srgbClr val="000000">
                      <a:alpha val="43137"/>
                    </a:srgbClr>
                  </a:outerShdw>
                </a:effectLst>
                <a:latin typeface="楷体_GB2312" pitchFamily="49" charset="-122"/>
                <a:ea typeface="+mn-ea"/>
                <a:cs typeface="Times New Roman" pitchFamily="18" charset="0"/>
              </a:rPr>
              <a:t>除了</a:t>
            </a:r>
            <a:r>
              <a:rPr lang="zh-CN" altLang="en-US" sz="2400" b="1" dirty="0">
                <a:solidFill>
                  <a:srgbClr val="002060"/>
                </a:solidFill>
                <a:effectLst>
                  <a:outerShdw blurRad="38100" dist="38100" dir="2700000" algn="tl">
                    <a:srgbClr val="000000">
                      <a:alpha val="43137"/>
                    </a:srgbClr>
                  </a:outerShdw>
                </a:effectLst>
                <a:latin typeface="楷体_GB2312" pitchFamily="49" charset="-122"/>
                <a:ea typeface="+mn-ea"/>
                <a:cs typeface="Times New Roman" pitchFamily="18" charset="0"/>
              </a:rPr>
              <a:t>描述每个数据项、数据流、数据存储</a:t>
            </a:r>
            <a:r>
              <a:rPr lang="zh-CN" altLang="en-US" sz="2400" b="1" dirty="0" smtClean="0">
                <a:solidFill>
                  <a:srgbClr val="002060"/>
                </a:solidFill>
                <a:effectLst>
                  <a:outerShdw blurRad="38100" dist="38100" dir="2700000" algn="tl">
                    <a:srgbClr val="000000">
                      <a:alpha val="43137"/>
                    </a:srgbClr>
                  </a:outerShdw>
                </a:effectLst>
                <a:latin typeface="楷体_GB2312" pitchFamily="49" charset="-122"/>
                <a:ea typeface="+mn-ea"/>
                <a:cs typeface="Times New Roman" pitchFamily="18" charset="0"/>
              </a:rPr>
              <a:t>、实体</a:t>
            </a:r>
            <a:r>
              <a:rPr lang="zh-CN" altLang="en-US" sz="2400" b="1" dirty="0">
                <a:solidFill>
                  <a:srgbClr val="002060"/>
                </a:solidFill>
                <a:effectLst>
                  <a:outerShdw blurRad="38100" dist="38100" dir="2700000" algn="tl">
                    <a:srgbClr val="000000">
                      <a:alpha val="43137"/>
                    </a:srgbClr>
                  </a:outerShdw>
                </a:effectLst>
                <a:latin typeface="楷体_GB2312" pitchFamily="49" charset="-122"/>
                <a:ea typeface="+mn-ea"/>
                <a:cs typeface="Times New Roman" pitchFamily="18" charset="0"/>
              </a:rPr>
              <a:t>和过程外，数据字典还记录了这些部分之间的关系，因此可以获得不少有价值的文档：</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根据</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名称排列的所有数据元素的列表</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元素的描述报告，报告中明确负责数据输入、更新、删除操作的责任人或部门</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使用</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特殊的数据元素的所有数据流和数据存储的报告</a:t>
            </a:r>
          </a:p>
          <a:p>
            <a:pPr marL="1023938" lvl="1" indent="-395288" algn="l" eaLnBrk="0" hangingPunct="0">
              <a:lnSpc>
                <a:spcPct val="120000"/>
              </a:lnSpc>
              <a:spcBef>
                <a:spcPct val="20000"/>
              </a:spcBef>
              <a:buClr>
                <a:srgbClr val="CC0000"/>
              </a:buClr>
              <a:buFont typeface="Arial" charset="0"/>
              <a:buChar char="―"/>
            </a:pP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详细</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报告显示了存储在数据字典中的数据元素、记录、数据流、过程或任一其它可选项的特征</a:t>
            </a:r>
          </a:p>
        </p:txBody>
      </p:sp>
      <p:sp>
        <p:nvSpPr>
          <p:cNvPr id="4"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3</a:t>
            </a:r>
            <a:r>
              <a:rPr lang="zh-CN" altLang="en-US" dirty="0" smtClean="0">
                <a:solidFill>
                  <a:srgbClr val="002060"/>
                </a:solidFill>
              </a:rPr>
              <a:t>、数据字典</a:t>
            </a:r>
            <a:endParaRPr lang="zh-CN" altLang="en-US" dirty="0">
              <a:solidFill>
                <a:srgbClr val="002060"/>
              </a:solidFill>
            </a:endParaRPr>
          </a:p>
        </p:txBody>
      </p:sp>
      <p:sp>
        <p:nvSpPr>
          <p:cNvPr id="5" name="Text Box 3"/>
          <p:cNvSpPr txBox="1">
            <a:spLocks noChangeArrowheads="1"/>
          </p:cNvSpPr>
          <p:nvPr/>
        </p:nvSpPr>
        <p:spPr bwMode="auto">
          <a:xfrm>
            <a:off x="2483768" y="980499"/>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5</a:t>
            </a:r>
            <a:r>
              <a:rPr lang="en-US" altLang="zh-CN" dirty="0" smtClean="0"/>
              <a:t>) </a:t>
            </a:r>
            <a:r>
              <a:rPr lang="zh-CN" altLang="en-US" dirty="0" smtClean="0"/>
              <a:t>数据字典文档</a:t>
            </a:r>
            <a:endParaRPr lang="zh-CN" altLang="en-US" dirty="0"/>
          </a:p>
        </p:txBody>
      </p:sp>
    </p:spTree>
    <p:extLst>
      <p:ext uri="{BB962C8B-B14F-4D97-AF65-F5344CB8AC3E}">
        <p14:creationId xmlns:p14="http://schemas.microsoft.com/office/powerpoint/2010/main" val="2720883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901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1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8">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90118">
                                            <p:txEl>
                                              <p:pRg st="3" end="3"/>
                                            </p:txEl>
                                          </p:spTgt>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90118">
                                            <p:txEl>
                                              <p:pRg st="4" end="4"/>
                                            </p:txEl>
                                          </p:spTgt>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nodeType="afterEffect">
                                  <p:stCondLst>
                                    <p:cond delay="0"/>
                                  </p:stCondLst>
                                  <p:childTnLst>
                                    <p:set>
                                      <p:cBhvr>
                                        <p:cTn id="23" dur="1" fill="hold">
                                          <p:stCondLst>
                                            <p:cond delay="0"/>
                                          </p:stCondLst>
                                        </p:cTn>
                                        <p:tgtEl>
                                          <p:spTgt spid="901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、数据流图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3</a:t>
            </a:r>
            <a:r>
              <a:rPr lang="zh-CN" altLang="en-US" dirty="0" smtClean="0">
                <a:solidFill>
                  <a:srgbClr val="969696"/>
                </a:solidFill>
              </a:rPr>
              <a:t>、数据字典</a:t>
            </a:r>
            <a:endParaRPr lang="zh-CN" altLang="en-US" dirty="0">
              <a:solidFill>
                <a:srgbClr val="969696"/>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t> 4</a:t>
            </a:r>
            <a:r>
              <a:rPr lang="zh-CN" altLang="en-US" dirty="0" smtClean="0"/>
              <a:t>、过程描述工具</a:t>
            </a:r>
            <a:endParaRPr lang="zh-CN" altLang="en-US" dirty="0"/>
          </a:p>
        </p:txBody>
      </p:sp>
      <p:sp>
        <p:nvSpPr>
          <p:cNvPr id="9" name="Text Box 3"/>
          <p:cNvSpPr txBox="1">
            <a:spLocks noChangeArrowheads="1"/>
          </p:cNvSpPr>
          <p:nvPr/>
        </p:nvSpPr>
        <p:spPr bwMode="auto">
          <a:xfrm>
            <a:off x="2972282" y="4937467"/>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chemeClr val="bg1"/>
                </a:solidFill>
              </a:rPr>
              <a:t> </a:t>
            </a:r>
            <a:r>
              <a:rPr lang="en-US" altLang="zh-CN" dirty="0" smtClean="0">
                <a:solidFill>
                  <a:schemeClr val="bg1"/>
                </a:solidFill>
              </a:rPr>
              <a:t>5</a:t>
            </a:r>
            <a:r>
              <a:rPr lang="zh-CN" altLang="en-US" dirty="0" smtClean="0">
                <a:solidFill>
                  <a:schemeClr val="bg1"/>
                </a:solidFill>
              </a:rPr>
              <a:t>、基于</a:t>
            </a:r>
            <a:r>
              <a:rPr lang="en-US" altLang="zh-CN" dirty="0" smtClean="0">
                <a:solidFill>
                  <a:schemeClr val="bg1"/>
                </a:solidFill>
              </a:rPr>
              <a:t>SA</a:t>
            </a:r>
            <a:r>
              <a:rPr lang="zh-CN" altLang="en-US" dirty="0" smtClean="0">
                <a:solidFill>
                  <a:schemeClr val="bg1"/>
                </a:solidFill>
              </a:rPr>
              <a:t>的分析</a:t>
            </a:r>
            <a:endParaRPr lang="zh-CN" altLang="en-US" dirty="0">
              <a:solidFill>
                <a:schemeClr val="bg1"/>
              </a:solidFill>
            </a:endParaRPr>
          </a:p>
        </p:txBody>
      </p:sp>
    </p:spTree>
    <p:extLst>
      <p:ext uri="{BB962C8B-B14F-4D97-AF65-F5344CB8AC3E}">
        <p14:creationId xmlns:p14="http://schemas.microsoft.com/office/powerpoint/2010/main" val="2739297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3"/>
          <p:cNvSpPr txBox="1">
            <a:spLocks noChangeArrowheads="1"/>
          </p:cNvSpPr>
          <p:nvPr/>
        </p:nvSpPr>
        <p:spPr bwMode="auto">
          <a:xfrm>
            <a:off x="2555776" y="2996876"/>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2</a:t>
            </a:r>
            <a:r>
              <a:rPr lang="en-US" altLang="zh-CN" dirty="0" smtClean="0"/>
              <a:t>) </a:t>
            </a:r>
            <a:r>
              <a:rPr lang="zh-CN" altLang="en-US" dirty="0" smtClean="0"/>
              <a:t>模块化设计</a:t>
            </a:r>
            <a:endParaRPr lang="zh-CN" altLang="en-US" dirty="0"/>
          </a:p>
        </p:txBody>
      </p:sp>
      <p:sp>
        <p:nvSpPr>
          <p:cNvPr id="41" name="Text Box 3"/>
          <p:cNvSpPr txBox="1">
            <a:spLocks noChangeArrowheads="1"/>
          </p:cNvSpPr>
          <p:nvPr/>
        </p:nvSpPr>
        <p:spPr bwMode="auto">
          <a:xfrm>
            <a:off x="2555776" y="40049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a:t>
            </a:r>
            <a:r>
              <a:rPr lang="en-US" altLang="zh-CN" dirty="0" smtClean="0"/>
              <a:t>) </a:t>
            </a:r>
            <a:r>
              <a:rPr lang="zh-CN" altLang="en-US" dirty="0" smtClean="0"/>
              <a:t>结构化语言</a:t>
            </a:r>
            <a:endParaRPr lang="zh-CN" altLang="en-US" dirty="0"/>
          </a:p>
        </p:txBody>
      </p:sp>
      <p:sp>
        <p:nvSpPr>
          <p:cNvPr id="42" name="Text Box 3"/>
          <p:cNvSpPr txBox="1">
            <a:spLocks noChangeArrowheads="1"/>
          </p:cNvSpPr>
          <p:nvPr/>
        </p:nvSpPr>
        <p:spPr bwMode="auto">
          <a:xfrm>
            <a:off x="2555776" y="5012947"/>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4</a:t>
            </a:r>
            <a:r>
              <a:rPr lang="en-US" altLang="zh-CN" dirty="0" smtClean="0"/>
              <a:t>) </a:t>
            </a:r>
            <a:r>
              <a:rPr lang="zh-CN" altLang="en-US" dirty="0" smtClean="0"/>
              <a:t>决策表</a:t>
            </a:r>
            <a:endParaRPr lang="zh-CN" altLang="en-US" dirty="0"/>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8" name="Text Box 3"/>
          <p:cNvSpPr txBox="1">
            <a:spLocks noChangeArrowheads="1"/>
          </p:cNvSpPr>
          <p:nvPr/>
        </p:nvSpPr>
        <p:spPr bwMode="auto">
          <a:xfrm>
            <a:off x="2517540" y="1044025"/>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4</a:t>
            </a:r>
            <a:r>
              <a:rPr lang="zh-CN" altLang="en-US" dirty="0" smtClean="0"/>
              <a:t>、过程描述工具</a:t>
            </a:r>
            <a:endParaRPr lang="zh-CN" altLang="en-US" dirty="0"/>
          </a:p>
        </p:txBody>
      </p:sp>
      <p:sp>
        <p:nvSpPr>
          <p:cNvPr id="9" name="Text Box 3"/>
          <p:cNvSpPr txBox="1">
            <a:spLocks noChangeArrowheads="1"/>
          </p:cNvSpPr>
          <p:nvPr/>
        </p:nvSpPr>
        <p:spPr bwMode="auto">
          <a:xfrm>
            <a:off x="2555776" y="1988840"/>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1</a:t>
            </a:r>
            <a:r>
              <a:rPr lang="en-US" altLang="zh-CN" dirty="0" smtClean="0"/>
              <a:t>) </a:t>
            </a:r>
            <a:r>
              <a:rPr lang="zh-CN" altLang="en-US" dirty="0" smtClean="0"/>
              <a:t>概述</a:t>
            </a:r>
            <a:endParaRPr lang="zh-CN" altLang="en-US" dirty="0"/>
          </a:p>
        </p:txBody>
      </p:sp>
    </p:spTree>
    <p:custDataLst>
      <p:tags r:id="rId1"/>
    </p:custDataLst>
    <p:extLst>
      <p:ext uri="{BB962C8B-B14F-4D97-AF65-F5344CB8AC3E}">
        <p14:creationId xmlns:p14="http://schemas.microsoft.com/office/powerpoint/2010/main" val="2663177427"/>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899468" y="2667446"/>
            <a:ext cx="7848996" cy="3425850"/>
          </a:xfrm>
        </p:spPr>
        <p:txBody>
          <a:bodyPr/>
          <a:lstStyle/>
          <a:p>
            <a:r>
              <a:rPr lang="zh-CN" altLang="en-US" dirty="0"/>
              <a:t>数据字典里的过程（处理逻辑）小说明仅能对简单的处理进行说明，但是</a:t>
            </a:r>
            <a:r>
              <a:rPr lang="zh-CN" altLang="en-US" dirty="0">
                <a:solidFill>
                  <a:srgbClr val="FF0000"/>
                </a:solidFill>
              </a:rPr>
              <a:t>对于较复杂的处理逻辑</a:t>
            </a:r>
            <a:r>
              <a:rPr lang="zh-CN" altLang="en-US" dirty="0"/>
              <a:t>必须加以更为详细的</a:t>
            </a:r>
            <a:r>
              <a:rPr lang="zh-CN" altLang="en-US" dirty="0" smtClean="0"/>
              <a:t>描述。</a:t>
            </a:r>
            <a:endParaRPr lang="zh-CN" altLang="en-US" dirty="0"/>
          </a:p>
          <a:p>
            <a:r>
              <a:rPr lang="zh-CN" altLang="en-US" sz="2400" dirty="0" smtClean="0">
                <a:ea typeface="黑体" pitchFamily="49" charset="-122"/>
              </a:rPr>
              <a:t>使用</a:t>
            </a:r>
            <a:r>
              <a:rPr lang="zh-CN" altLang="en-US" sz="2400" dirty="0">
                <a:ea typeface="黑体" pitchFamily="49" charset="-122"/>
              </a:rPr>
              <a:t>过程描述工具可以创建准确、完整、简明的目标系统逻辑模型</a:t>
            </a:r>
          </a:p>
          <a:p>
            <a:r>
              <a:rPr lang="zh-CN" altLang="en-US" sz="2400" dirty="0">
                <a:ea typeface="黑体" pitchFamily="49" charset="-122"/>
              </a:rPr>
              <a:t>典型的过程描述工具包括：结构化英语、决策表、决策树</a:t>
            </a:r>
          </a:p>
        </p:txBody>
      </p:sp>
      <p:sp>
        <p:nvSpPr>
          <p:cNvPr id="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6" name="Text Box 3"/>
          <p:cNvSpPr txBox="1">
            <a:spLocks noChangeArrowheads="1"/>
          </p:cNvSpPr>
          <p:nvPr/>
        </p:nvSpPr>
        <p:spPr bwMode="auto">
          <a:xfrm>
            <a:off x="2530443" y="1340768"/>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en-US" altLang="zh-CN" dirty="0" smtClean="0"/>
              <a:t>) </a:t>
            </a:r>
            <a:r>
              <a:rPr lang="zh-CN" altLang="en-US" dirty="0" smtClean="0"/>
              <a:t>概述</a:t>
            </a:r>
            <a:endParaRPr lang="zh-CN" altLang="en-US" dirty="0"/>
          </a:p>
        </p:txBody>
      </p:sp>
    </p:spTree>
    <p:extLst>
      <p:ext uri="{BB962C8B-B14F-4D97-AF65-F5344CB8AC3E}">
        <p14:creationId xmlns:p14="http://schemas.microsoft.com/office/powerpoint/2010/main" val="1850665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395288" y="1484784"/>
            <a:ext cx="8353425" cy="5113337"/>
          </a:xfrm>
        </p:spPr>
        <p:txBody>
          <a:bodyPr/>
          <a:lstStyle/>
          <a:p>
            <a:pPr algn="just"/>
            <a:r>
              <a:rPr lang="zh-CN" altLang="en-US" dirty="0" smtClean="0">
                <a:ea typeface="黑体" pitchFamily="49" charset="-122"/>
              </a:rPr>
              <a:t>基于</a:t>
            </a:r>
            <a:r>
              <a:rPr lang="zh-CN" altLang="en-US" dirty="0">
                <a:ea typeface="黑体" pitchFamily="49" charset="-122"/>
              </a:rPr>
              <a:t>三个</a:t>
            </a:r>
            <a:r>
              <a:rPr lang="zh-CN" altLang="en-US" u="sng" dirty="0">
                <a:ea typeface="黑体" pitchFamily="49" charset="-122"/>
              </a:rPr>
              <a:t>逻辑结构</a:t>
            </a:r>
            <a:r>
              <a:rPr lang="zh-CN" altLang="en-US" dirty="0">
                <a:ea typeface="黑体" pitchFamily="49" charset="-122"/>
              </a:rPr>
              <a:t>的组合，有时也称为</a:t>
            </a:r>
            <a:r>
              <a:rPr lang="zh-CN" altLang="en-US" u="sng" dirty="0">
                <a:ea typeface="黑体" pitchFamily="49" charset="-122"/>
              </a:rPr>
              <a:t>控制结构</a:t>
            </a:r>
            <a:r>
              <a:rPr lang="zh-CN" altLang="en-US" dirty="0">
                <a:ea typeface="黑体" pitchFamily="49" charset="-122"/>
              </a:rPr>
              <a:t>，是过程的最小构建单位</a:t>
            </a:r>
          </a:p>
          <a:p>
            <a:pPr lvl="1" algn="just"/>
            <a:r>
              <a:rPr lang="zh-CN" altLang="en-US" dirty="0">
                <a:solidFill>
                  <a:srgbClr val="FF0000"/>
                </a:solidFill>
                <a:ea typeface="黑体" pitchFamily="49" charset="-122"/>
              </a:rPr>
              <a:t>顺序：</a:t>
            </a:r>
            <a:r>
              <a:rPr lang="zh-CN" altLang="en-US" dirty="0">
                <a:ea typeface="黑体" pitchFamily="49" charset="-122"/>
              </a:rPr>
              <a:t>按序完成组合的各个步骤的加工或功能</a:t>
            </a:r>
          </a:p>
          <a:p>
            <a:pPr lvl="1" algn="just"/>
            <a:endParaRPr lang="zh-CN" altLang="en-US" dirty="0" smtClean="0">
              <a:ea typeface="黑体" pitchFamily="49" charset="-122"/>
            </a:endParaRPr>
          </a:p>
          <a:p>
            <a:pPr lvl="1" algn="just"/>
            <a:endParaRPr lang="zh-CN" altLang="en-US" dirty="0">
              <a:ea typeface="黑体" pitchFamily="49" charset="-122"/>
            </a:endParaRPr>
          </a:p>
          <a:p>
            <a:pPr lvl="1" algn="just"/>
            <a:r>
              <a:rPr lang="zh-CN" altLang="en-US" dirty="0">
                <a:solidFill>
                  <a:srgbClr val="FF0000"/>
                </a:solidFill>
                <a:ea typeface="黑体" pitchFamily="49" charset="-122"/>
              </a:rPr>
              <a:t>选择：</a:t>
            </a:r>
            <a:r>
              <a:rPr lang="zh-CN" altLang="en-US" dirty="0">
                <a:ea typeface="黑体" pitchFamily="49" charset="-122"/>
              </a:rPr>
              <a:t>两个或多个处理步骤中的一步的完成有赖于一个测试或条件的</a:t>
            </a:r>
            <a:r>
              <a:rPr lang="zh-CN" altLang="en-US" dirty="0" smtClean="0">
                <a:ea typeface="黑体" pitchFamily="49" charset="-122"/>
              </a:rPr>
              <a:t>结果</a:t>
            </a:r>
            <a:endParaRPr lang="en-US" altLang="zh-CN" dirty="0" smtClean="0">
              <a:ea typeface="黑体" pitchFamily="49" charset="-122"/>
            </a:endParaRPr>
          </a:p>
          <a:p>
            <a:pPr lvl="1" algn="just"/>
            <a:endParaRPr lang="en-US" altLang="zh-CN" dirty="0">
              <a:ea typeface="黑体" pitchFamily="49" charset="-122"/>
            </a:endParaRPr>
          </a:p>
          <a:p>
            <a:pPr lvl="1" algn="just"/>
            <a:endParaRPr lang="en-US" altLang="zh-CN" dirty="0" smtClean="0">
              <a:ea typeface="黑体" pitchFamily="49" charset="-122"/>
            </a:endParaRPr>
          </a:p>
          <a:p>
            <a:pPr lvl="1" algn="just"/>
            <a:endParaRPr lang="en-US" altLang="zh-CN" dirty="0">
              <a:ea typeface="黑体" pitchFamily="49" charset="-122"/>
            </a:endParaRPr>
          </a:p>
          <a:p>
            <a:pPr lvl="1" algn="just"/>
            <a:endParaRPr lang="zh-CN" altLang="en-US" dirty="0">
              <a:ea typeface="黑体" pitchFamily="49" charset="-122"/>
            </a:endParaRPr>
          </a:p>
          <a:p>
            <a:pPr lvl="1" algn="just"/>
            <a:r>
              <a:rPr lang="zh-CN" altLang="en-US" dirty="0">
                <a:solidFill>
                  <a:srgbClr val="FF0000"/>
                </a:solidFill>
                <a:ea typeface="黑体" pitchFamily="49" charset="-122"/>
              </a:rPr>
              <a:t>迭代：</a:t>
            </a:r>
            <a:r>
              <a:rPr lang="zh-CN" altLang="en-US" dirty="0">
                <a:ea typeface="黑体" pitchFamily="49" charset="-122"/>
              </a:rPr>
              <a:t>重复一个步骤，直到一个特定条件</a:t>
            </a:r>
            <a:r>
              <a:rPr lang="zh-CN" altLang="en-US" dirty="0" smtClean="0">
                <a:ea typeface="黑体" pitchFamily="49" charset="-122"/>
              </a:rPr>
              <a:t>改变</a:t>
            </a:r>
            <a:endParaRPr lang="zh-CN" altLang="en-US" dirty="0">
              <a:ea typeface="黑体" pitchFamily="49" charset="-122"/>
            </a:endParaRPr>
          </a:p>
          <a:p>
            <a:pPr algn="just"/>
            <a:endParaRPr lang="zh-CN" altLang="en-US" dirty="0">
              <a:ea typeface="黑体" pitchFamily="49" charset="-122"/>
            </a:endParaRPr>
          </a:p>
          <a:p>
            <a:pPr marL="0" indent="0" algn="just">
              <a:buNone/>
            </a:pPr>
            <a:endParaRPr lang="zh-CN" altLang="en-US" dirty="0">
              <a:ea typeface="黑体" pitchFamily="49" charset="-122"/>
            </a:endParaRPr>
          </a:p>
        </p:txBody>
      </p:sp>
      <p:grpSp>
        <p:nvGrpSpPr>
          <p:cNvPr id="25719" name="Group 119"/>
          <p:cNvGrpSpPr>
            <a:grpSpLocks/>
          </p:cNvGrpSpPr>
          <p:nvPr/>
        </p:nvGrpSpPr>
        <p:grpSpPr bwMode="auto">
          <a:xfrm>
            <a:off x="1258888" y="3067677"/>
            <a:ext cx="4751387" cy="369888"/>
            <a:chOff x="703" y="3339"/>
            <a:chExt cx="2993" cy="233"/>
          </a:xfrm>
        </p:grpSpPr>
        <p:sp>
          <p:nvSpPr>
            <p:cNvPr id="25714" name="Text Box 114"/>
            <p:cNvSpPr txBox="1">
              <a:spLocks noChangeArrowheads="1"/>
            </p:cNvSpPr>
            <p:nvPr/>
          </p:nvSpPr>
          <p:spPr bwMode="auto">
            <a:xfrm>
              <a:off x="703" y="3339"/>
              <a:ext cx="816" cy="233"/>
            </a:xfrm>
            <a:prstGeom prst="rect">
              <a:avLst/>
            </a:prstGeom>
            <a:noFill/>
            <a:ln w="31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步骤</a:t>
              </a:r>
              <a:r>
                <a:rPr lang="en-US" altLang="zh-CN"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1</a:t>
              </a:r>
            </a:p>
          </p:txBody>
        </p:sp>
        <p:sp>
          <p:nvSpPr>
            <p:cNvPr id="25715" name="Text Box 115"/>
            <p:cNvSpPr txBox="1">
              <a:spLocks noChangeArrowheads="1"/>
            </p:cNvSpPr>
            <p:nvPr/>
          </p:nvSpPr>
          <p:spPr bwMode="auto">
            <a:xfrm>
              <a:off x="1791" y="3339"/>
              <a:ext cx="816" cy="233"/>
            </a:xfrm>
            <a:prstGeom prst="rect">
              <a:avLst/>
            </a:prstGeom>
            <a:noFill/>
            <a:ln w="31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步骤</a:t>
              </a:r>
              <a:r>
                <a:rPr lang="en-US" altLang="zh-CN" b="1">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2</a:t>
              </a:r>
            </a:p>
          </p:txBody>
        </p:sp>
        <p:sp>
          <p:nvSpPr>
            <p:cNvPr id="25716" name="Text Box 116"/>
            <p:cNvSpPr txBox="1">
              <a:spLocks noChangeArrowheads="1"/>
            </p:cNvSpPr>
            <p:nvPr/>
          </p:nvSpPr>
          <p:spPr bwMode="auto">
            <a:xfrm>
              <a:off x="2880" y="3339"/>
              <a:ext cx="816" cy="233"/>
            </a:xfrm>
            <a:prstGeom prst="rect">
              <a:avLst/>
            </a:prstGeom>
            <a:noFill/>
            <a:ln w="31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步骤</a:t>
              </a:r>
              <a:r>
                <a:rPr lang="en-US" altLang="zh-CN" b="1">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3</a:t>
              </a:r>
            </a:p>
          </p:txBody>
        </p:sp>
        <p:sp>
          <p:nvSpPr>
            <p:cNvPr id="25717" name="Line 117"/>
            <p:cNvSpPr>
              <a:spLocks noChangeShapeType="1"/>
            </p:cNvSpPr>
            <p:nvPr/>
          </p:nvSpPr>
          <p:spPr bwMode="auto">
            <a:xfrm>
              <a:off x="1519" y="3430"/>
              <a:ext cx="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5718" name="Line 118"/>
            <p:cNvSpPr>
              <a:spLocks noChangeShapeType="1"/>
            </p:cNvSpPr>
            <p:nvPr/>
          </p:nvSpPr>
          <p:spPr bwMode="auto">
            <a:xfrm>
              <a:off x="2608" y="3430"/>
              <a:ext cx="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nvGrpSpPr>
          <p:cNvPr id="25731" name="Group 131"/>
          <p:cNvGrpSpPr>
            <a:grpSpLocks/>
          </p:cNvGrpSpPr>
          <p:nvPr/>
        </p:nvGrpSpPr>
        <p:grpSpPr bwMode="auto">
          <a:xfrm>
            <a:off x="1260475" y="4507533"/>
            <a:ext cx="3024188" cy="1368425"/>
            <a:chOff x="1202" y="2840"/>
            <a:chExt cx="1905" cy="862"/>
          </a:xfrm>
        </p:grpSpPr>
        <p:grpSp>
          <p:nvGrpSpPr>
            <p:cNvPr id="25722" name="Group 122"/>
            <p:cNvGrpSpPr>
              <a:grpSpLocks/>
            </p:cNvGrpSpPr>
            <p:nvPr/>
          </p:nvGrpSpPr>
          <p:grpSpPr bwMode="auto">
            <a:xfrm>
              <a:off x="1202" y="3022"/>
              <a:ext cx="998" cy="453"/>
              <a:chOff x="1202" y="3022"/>
              <a:chExt cx="998" cy="453"/>
            </a:xfrm>
          </p:grpSpPr>
          <p:sp>
            <p:nvSpPr>
              <p:cNvPr id="25720" name="AutoShape 120"/>
              <p:cNvSpPr>
                <a:spLocks noChangeArrowheads="1"/>
              </p:cNvSpPr>
              <p:nvPr/>
            </p:nvSpPr>
            <p:spPr bwMode="auto">
              <a:xfrm>
                <a:off x="1202" y="3022"/>
                <a:ext cx="998" cy="453"/>
              </a:xfrm>
              <a:prstGeom prst="flowChartDecision">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721" name="Text Box 121"/>
              <p:cNvSpPr txBox="1">
                <a:spLocks noChangeArrowheads="1"/>
              </p:cNvSpPr>
              <p:nvPr/>
            </p:nvSpPr>
            <p:spPr bwMode="auto">
              <a:xfrm>
                <a:off x="1338" y="3158"/>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A&gt;B</a:t>
                </a:r>
                <a:r>
                  <a:rPr lang="zh-CN" altLang="en-US"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a:t>
                </a:r>
              </a:p>
            </p:txBody>
          </p:sp>
        </p:grpSp>
        <p:sp>
          <p:nvSpPr>
            <p:cNvPr id="25723" name="Line 123"/>
            <p:cNvSpPr>
              <a:spLocks noChangeShapeType="1"/>
            </p:cNvSpPr>
            <p:nvPr/>
          </p:nvSpPr>
          <p:spPr bwMode="auto">
            <a:xfrm>
              <a:off x="1701" y="284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24" name="Line 124"/>
            <p:cNvSpPr>
              <a:spLocks noChangeShapeType="1"/>
            </p:cNvSpPr>
            <p:nvPr/>
          </p:nvSpPr>
          <p:spPr bwMode="auto">
            <a:xfrm>
              <a:off x="1701" y="3475"/>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25" name="Line 125"/>
            <p:cNvSpPr>
              <a:spLocks noChangeShapeType="1"/>
            </p:cNvSpPr>
            <p:nvPr/>
          </p:nvSpPr>
          <p:spPr bwMode="auto">
            <a:xfrm>
              <a:off x="2200" y="3249"/>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26" name="Text Box 126"/>
            <p:cNvSpPr txBox="1">
              <a:spLocks noChangeArrowheads="1"/>
            </p:cNvSpPr>
            <p:nvPr/>
          </p:nvSpPr>
          <p:spPr bwMode="auto">
            <a:xfrm>
              <a:off x="2382" y="3125"/>
              <a:ext cx="725" cy="233"/>
            </a:xfrm>
            <a:prstGeom prst="rect">
              <a:avLst/>
            </a:prstGeom>
            <a:noFill/>
            <a:ln w="31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C=A-B</a:t>
              </a:r>
            </a:p>
          </p:txBody>
        </p:sp>
        <p:sp>
          <p:nvSpPr>
            <p:cNvPr id="25727" name="Line 127"/>
            <p:cNvSpPr>
              <a:spLocks noChangeShapeType="1"/>
            </p:cNvSpPr>
            <p:nvPr/>
          </p:nvSpPr>
          <p:spPr bwMode="auto">
            <a:xfrm>
              <a:off x="2744" y="333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28" name="Line 128"/>
            <p:cNvSpPr>
              <a:spLocks noChangeShapeType="1"/>
            </p:cNvSpPr>
            <p:nvPr/>
          </p:nvSpPr>
          <p:spPr bwMode="auto">
            <a:xfrm flipH="1">
              <a:off x="1701" y="3566"/>
              <a:ext cx="104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29" name="Text Box 129"/>
            <p:cNvSpPr txBox="1">
              <a:spLocks noChangeArrowheads="1"/>
            </p:cNvSpPr>
            <p:nvPr/>
          </p:nvSpPr>
          <p:spPr bwMode="auto">
            <a:xfrm>
              <a:off x="2200" y="3067"/>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1"/>
                  </a:solidFill>
                </a:rPr>
                <a:t>Y</a:t>
              </a:r>
            </a:p>
          </p:txBody>
        </p:sp>
        <p:sp>
          <p:nvSpPr>
            <p:cNvPr id="25730" name="Text Box 130"/>
            <p:cNvSpPr txBox="1">
              <a:spLocks noChangeArrowheads="1"/>
            </p:cNvSpPr>
            <p:nvPr/>
          </p:nvSpPr>
          <p:spPr bwMode="auto">
            <a:xfrm>
              <a:off x="1474" y="3475"/>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1"/>
                  </a:solidFill>
                </a:rPr>
                <a:t>N</a:t>
              </a:r>
            </a:p>
          </p:txBody>
        </p:sp>
      </p:grpSp>
      <p:grpSp>
        <p:nvGrpSpPr>
          <p:cNvPr id="25744" name="Group 144"/>
          <p:cNvGrpSpPr>
            <a:grpSpLocks/>
          </p:cNvGrpSpPr>
          <p:nvPr/>
        </p:nvGrpSpPr>
        <p:grpSpPr bwMode="auto">
          <a:xfrm>
            <a:off x="5003800" y="4507533"/>
            <a:ext cx="3024188" cy="1368425"/>
            <a:chOff x="3107" y="2931"/>
            <a:chExt cx="1905" cy="862"/>
          </a:xfrm>
        </p:grpSpPr>
        <p:sp>
          <p:nvSpPr>
            <p:cNvPr id="25734" name="AutoShape 134"/>
            <p:cNvSpPr>
              <a:spLocks noChangeArrowheads="1"/>
            </p:cNvSpPr>
            <p:nvPr/>
          </p:nvSpPr>
          <p:spPr bwMode="auto">
            <a:xfrm>
              <a:off x="3107" y="3113"/>
              <a:ext cx="998" cy="453"/>
            </a:xfrm>
            <a:prstGeom prst="flowChartDecision">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5735" name="Text Box 135"/>
            <p:cNvSpPr txBox="1">
              <a:spLocks noChangeArrowheads="1"/>
            </p:cNvSpPr>
            <p:nvPr/>
          </p:nvSpPr>
          <p:spPr bwMode="auto">
            <a:xfrm>
              <a:off x="3243" y="3158"/>
              <a:ext cx="77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END OF FILE</a:t>
              </a:r>
              <a:r>
                <a:rPr lang="zh-CN" altLang="en-US" sz="16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a:t>
              </a:r>
            </a:p>
          </p:txBody>
        </p:sp>
        <p:sp>
          <p:nvSpPr>
            <p:cNvPr id="25736" name="Line 136"/>
            <p:cNvSpPr>
              <a:spLocks noChangeShapeType="1"/>
            </p:cNvSpPr>
            <p:nvPr/>
          </p:nvSpPr>
          <p:spPr bwMode="auto">
            <a:xfrm>
              <a:off x="3606" y="293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37" name="Line 137"/>
            <p:cNvSpPr>
              <a:spLocks noChangeShapeType="1"/>
            </p:cNvSpPr>
            <p:nvPr/>
          </p:nvSpPr>
          <p:spPr bwMode="auto">
            <a:xfrm>
              <a:off x="3606" y="3566"/>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38" name="Line 138"/>
            <p:cNvSpPr>
              <a:spLocks noChangeShapeType="1"/>
            </p:cNvSpPr>
            <p:nvPr/>
          </p:nvSpPr>
          <p:spPr bwMode="auto">
            <a:xfrm>
              <a:off x="4105" y="3340"/>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39" name="Text Box 139"/>
            <p:cNvSpPr txBox="1">
              <a:spLocks noChangeArrowheads="1"/>
            </p:cNvSpPr>
            <p:nvPr/>
          </p:nvSpPr>
          <p:spPr bwMode="auto">
            <a:xfrm>
              <a:off x="4287" y="3216"/>
              <a:ext cx="725" cy="233"/>
            </a:xfrm>
            <a:prstGeom prst="rect">
              <a:avLst/>
            </a:prstGeom>
            <a:noFill/>
            <a:ln w="31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A=A+1</a:t>
              </a:r>
            </a:p>
          </p:txBody>
        </p:sp>
        <p:sp>
          <p:nvSpPr>
            <p:cNvPr id="25740" name="Line 140"/>
            <p:cNvSpPr>
              <a:spLocks noChangeShapeType="1"/>
            </p:cNvSpPr>
            <p:nvPr/>
          </p:nvSpPr>
          <p:spPr bwMode="auto">
            <a:xfrm>
              <a:off x="4649" y="2976"/>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41" name="Line 141"/>
            <p:cNvSpPr>
              <a:spLocks noChangeShapeType="1"/>
            </p:cNvSpPr>
            <p:nvPr/>
          </p:nvSpPr>
          <p:spPr bwMode="auto">
            <a:xfrm flipH="1">
              <a:off x="3606" y="2976"/>
              <a:ext cx="104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742" name="Text Box 142"/>
            <p:cNvSpPr txBox="1">
              <a:spLocks noChangeArrowheads="1"/>
            </p:cNvSpPr>
            <p:nvPr/>
          </p:nvSpPr>
          <p:spPr bwMode="auto">
            <a:xfrm>
              <a:off x="3424" y="3566"/>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1"/>
                  </a:solidFill>
                </a:rPr>
                <a:t>Y</a:t>
              </a:r>
            </a:p>
          </p:txBody>
        </p:sp>
        <p:sp>
          <p:nvSpPr>
            <p:cNvPr id="25743" name="Text Box 143"/>
            <p:cNvSpPr txBox="1">
              <a:spLocks noChangeArrowheads="1"/>
            </p:cNvSpPr>
            <p:nvPr/>
          </p:nvSpPr>
          <p:spPr bwMode="auto">
            <a:xfrm>
              <a:off x="4059" y="3158"/>
              <a:ext cx="2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solidFill>
                    <a:schemeClr val="tx1"/>
                  </a:solidFill>
                </a:rPr>
                <a:t>N</a:t>
              </a:r>
            </a:p>
          </p:txBody>
        </p:sp>
      </p:grpSp>
      <p:sp>
        <p:nvSpPr>
          <p:cNvPr id="34"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35"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模块化设计</a:t>
            </a:r>
            <a:endParaRPr lang="zh-CN" altLang="en-US" dirty="0"/>
          </a:p>
        </p:txBody>
      </p:sp>
    </p:spTree>
    <p:extLst>
      <p:ext uri="{BB962C8B-B14F-4D97-AF65-F5344CB8AC3E}">
        <p14:creationId xmlns:p14="http://schemas.microsoft.com/office/powerpoint/2010/main" val="243485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22" presetClass="entr" presetSubtype="8" fill="hold" nodeType="afterEffect">
                                  <p:stCondLst>
                                    <p:cond delay="0"/>
                                  </p:stCondLst>
                                  <p:childTnLst>
                                    <p:set>
                                      <p:cBhvr>
                                        <p:cTn id="13" dur="1" fill="hold">
                                          <p:stCondLst>
                                            <p:cond delay="0"/>
                                          </p:stCondLst>
                                        </p:cTn>
                                        <p:tgtEl>
                                          <p:spTgt spid="25719"/>
                                        </p:tgtEl>
                                        <p:attrNameLst>
                                          <p:attrName>style.visibility</p:attrName>
                                        </p:attrNameLst>
                                      </p:cBhvr>
                                      <p:to>
                                        <p:strVal val="visible"/>
                                      </p:to>
                                    </p:set>
                                    <p:animEffect transition="in" filter="wipe(left)">
                                      <p:cBhvr>
                                        <p:cTn id="14" dur="1000"/>
                                        <p:tgtEl>
                                          <p:spTgt spid="2571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cTn>
                              </p:par>
                            </p:childTnLst>
                          </p:cTn>
                        </p:par>
                        <p:par>
                          <p:cTn id="19" fill="hold" nodeType="afterGroup">
                            <p:stCondLst>
                              <p:cond delay="0"/>
                            </p:stCondLst>
                            <p:childTnLst>
                              <p:par>
                                <p:cTn id="20" presetID="22" presetClass="entr" presetSubtype="1" fill="hold" nodeType="afterEffect">
                                  <p:stCondLst>
                                    <p:cond delay="0"/>
                                  </p:stCondLst>
                                  <p:childTnLst>
                                    <p:set>
                                      <p:cBhvr>
                                        <p:cTn id="21" dur="1" fill="hold">
                                          <p:stCondLst>
                                            <p:cond delay="0"/>
                                          </p:stCondLst>
                                        </p:cTn>
                                        <p:tgtEl>
                                          <p:spTgt spid="25731"/>
                                        </p:tgtEl>
                                        <p:attrNameLst>
                                          <p:attrName>style.visibility</p:attrName>
                                        </p:attrNameLst>
                                      </p:cBhvr>
                                      <p:to>
                                        <p:strVal val="visible"/>
                                      </p:to>
                                    </p:set>
                                    <p:animEffect transition="in" filter="wipe(up)">
                                      <p:cBhvr>
                                        <p:cTn id="22" dur="1000"/>
                                        <p:tgtEl>
                                          <p:spTgt spid="257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pRg st="9" end="9"/>
                                            </p:txEl>
                                          </p:spTgt>
                                        </p:tgtEl>
                                        <p:attrNameLst>
                                          <p:attrName>style.visibility</p:attrName>
                                        </p:attrNameLst>
                                      </p:cBhvr>
                                      <p:to>
                                        <p:strVal val="visible"/>
                                      </p:to>
                                    </p:set>
                                  </p:childTnLst>
                                </p:cTn>
                              </p:par>
                            </p:childTnLst>
                          </p:cTn>
                        </p:par>
                        <p:par>
                          <p:cTn id="27" fill="hold" nodeType="afterGroup">
                            <p:stCondLst>
                              <p:cond delay="0"/>
                            </p:stCondLst>
                            <p:childTnLst>
                              <p:par>
                                <p:cTn id="28" presetID="22" presetClass="entr" presetSubtype="1" fill="hold" nodeType="afterEffect">
                                  <p:stCondLst>
                                    <p:cond delay="0"/>
                                  </p:stCondLst>
                                  <p:childTnLst>
                                    <p:set>
                                      <p:cBhvr>
                                        <p:cTn id="29" dur="1" fill="hold">
                                          <p:stCondLst>
                                            <p:cond delay="0"/>
                                          </p:stCondLst>
                                        </p:cTn>
                                        <p:tgtEl>
                                          <p:spTgt spid="25744"/>
                                        </p:tgtEl>
                                        <p:attrNameLst>
                                          <p:attrName>style.visibility</p:attrName>
                                        </p:attrNameLst>
                                      </p:cBhvr>
                                      <p:to>
                                        <p:strVal val="visible"/>
                                      </p:to>
                                    </p:set>
                                    <p:animEffect transition="in" filter="wipe(up)">
                                      <p:cBhvr>
                                        <p:cTn id="30" dur="1000"/>
                                        <p:tgtEl>
                                          <p:spTgt spid="25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1259384" y="1844824"/>
            <a:ext cx="7345064" cy="4753297"/>
          </a:xfrm>
        </p:spPr>
        <p:txBody>
          <a:bodyPr/>
          <a:lstStyle/>
          <a:p>
            <a:pPr algn="just"/>
            <a:r>
              <a:rPr lang="zh-CN" altLang="en-US" dirty="0" smtClean="0">
                <a:ea typeface="黑体" pitchFamily="49" charset="-122"/>
              </a:rPr>
              <a:t>基于</a:t>
            </a:r>
            <a:r>
              <a:rPr lang="zh-CN" altLang="en-US" dirty="0">
                <a:ea typeface="黑体" pitchFamily="49" charset="-122"/>
              </a:rPr>
              <a:t>三个</a:t>
            </a:r>
            <a:r>
              <a:rPr lang="zh-CN" altLang="en-US" dirty="0">
                <a:solidFill>
                  <a:srgbClr val="FF0000"/>
                </a:solidFill>
                <a:ea typeface="黑体" pitchFamily="49" charset="-122"/>
              </a:rPr>
              <a:t>逻辑结构</a:t>
            </a:r>
            <a:r>
              <a:rPr lang="zh-CN" altLang="en-US" dirty="0">
                <a:ea typeface="黑体" pitchFamily="49" charset="-122"/>
              </a:rPr>
              <a:t>的组合，有时也称为</a:t>
            </a:r>
            <a:r>
              <a:rPr lang="zh-CN" altLang="en-US" dirty="0">
                <a:solidFill>
                  <a:srgbClr val="FF0000"/>
                </a:solidFill>
                <a:ea typeface="黑体" pitchFamily="49" charset="-122"/>
              </a:rPr>
              <a:t>控制结构</a:t>
            </a:r>
            <a:r>
              <a:rPr lang="zh-CN" altLang="en-US" dirty="0">
                <a:ea typeface="黑体" pitchFamily="49" charset="-122"/>
              </a:rPr>
              <a:t>，是过程的最小构建单位</a:t>
            </a:r>
          </a:p>
          <a:p>
            <a:pPr algn="just"/>
            <a:r>
              <a:rPr lang="zh-CN" altLang="en-US" dirty="0" smtClean="0">
                <a:ea typeface="黑体" pitchFamily="49" charset="-122"/>
              </a:rPr>
              <a:t>每</a:t>
            </a:r>
            <a:r>
              <a:rPr lang="zh-CN" altLang="en-US" dirty="0">
                <a:ea typeface="黑体" pitchFamily="49" charset="-122"/>
              </a:rPr>
              <a:t>一个逻辑结构都必须有一个单独的入口和出口</a:t>
            </a:r>
          </a:p>
          <a:p>
            <a:pPr algn="just"/>
            <a:r>
              <a:rPr lang="zh-CN" altLang="en-US" dirty="0">
                <a:ea typeface="黑体" pitchFamily="49" charset="-122"/>
              </a:rPr>
              <a:t>三个基本的逻辑结构可以以各种方式来组合描述处理逻辑</a:t>
            </a:r>
          </a:p>
        </p:txBody>
      </p:sp>
      <p:sp>
        <p:nvSpPr>
          <p:cNvPr id="34"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35"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模块化设计</a:t>
            </a:r>
            <a:endParaRPr lang="zh-CN" altLang="en-US" dirty="0"/>
          </a:p>
        </p:txBody>
      </p:sp>
    </p:spTree>
    <p:extLst>
      <p:ext uri="{BB962C8B-B14F-4D97-AF65-F5344CB8AC3E}">
        <p14:creationId xmlns:p14="http://schemas.microsoft.com/office/powerpoint/2010/main" val="3776719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1"/>
          </p:nvPr>
        </p:nvSpPr>
        <p:spPr>
          <a:xfrm>
            <a:off x="323850" y="1484933"/>
            <a:ext cx="8569325" cy="3024187"/>
          </a:xfrm>
        </p:spPr>
        <p:txBody>
          <a:bodyPr/>
          <a:lstStyle/>
          <a:p>
            <a:pPr algn="just"/>
            <a:r>
              <a:rPr lang="zh-CN" altLang="en-US" dirty="0">
                <a:solidFill>
                  <a:srgbClr val="0000FF"/>
                </a:solidFill>
              </a:rPr>
              <a:t>结构化</a:t>
            </a:r>
            <a:r>
              <a:rPr lang="zh-CN" altLang="en-US" dirty="0" smtClean="0">
                <a:solidFill>
                  <a:srgbClr val="0000FF"/>
                </a:solidFill>
              </a:rPr>
              <a:t>语言：</a:t>
            </a:r>
            <a:r>
              <a:rPr lang="zh-CN" altLang="en-US" dirty="0" smtClean="0"/>
              <a:t>也</a:t>
            </a:r>
            <a:r>
              <a:rPr lang="zh-CN" altLang="en-US" dirty="0"/>
              <a:t>称</a:t>
            </a:r>
            <a:r>
              <a:rPr lang="en-US" altLang="zh-CN" dirty="0"/>
              <a:t>PDL(Program Design Language),</a:t>
            </a:r>
            <a:r>
              <a:rPr lang="zh-CN" altLang="en-US" dirty="0"/>
              <a:t>是一种介于自然语言和形式化语言之间的半形式化语言</a:t>
            </a:r>
          </a:p>
          <a:p>
            <a:pPr algn="just"/>
            <a:r>
              <a:rPr lang="zh-CN" altLang="en-US" dirty="0"/>
              <a:t>结构化语言的结构分为内外二层</a:t>
            </a:r>
          </a:p>
          <a:p>
            <a:pPr lvl="1" algn="just"/>
            <a:r>
              <a:rPr lang="zh-CN" altLang="en-US" dirty="0"/>
              <a:t>外层由关键词构架严格的语法，如常用的结构化语言</a:t>
            </a:r>
            <a:r>
              <a:rPr lang="en-US" altLang="zh-CN" dirty="0"/>
              <a:t>——</a:t>
            </a:r>
            <a:r>
              <a:rPr lang="zh-CN" altLang="en-US" dirty="0"/>
              <a:t>结构化英语，其外层由关键词构架</a:t>
            </a:r>
            <a:r>
              <a:rPr lang="en-US" altLang="zh-CN" dirty="0" err="1"/>
              <a:t>if_then_else</a:t>
            </a:r>
            <a:r>
              <a:rPr lang="zh-CN" altLang="en-US" dirty="0"/>
              <a:t>，</a:t>
            </a:r>
            <a:r>
              <a:rPr lang="en-US" altLang="zh-CN" dirty="0" err="1"/>
              <a:t>for_do</a:t>
            </a:r>
            <a:r>
              <a:rPr lang="zh-CN" altLang="en-US" dirty="0"/>
              <a:t>，</a:t>
            </a:r>
            <a:r>
              <a:rPr lang="en-US" altLang="zh-CN" dirty="0" err="1"/>
              <a:t>while_do</a:t>
            </a:r>
            <a:r>
              <a:rPr lang="zh-CN" altLang="en-US" dirty="0"/>
              <a:t>，</a:t>
            </a:r>
            <a:r>
              <a:rPr lang="en-US" altLang="zh-CN" dirty="0"/>
              <a:t>set</a:t>
            </a:r>
            <a:r>
              <a:rPr lang="zh-CN" altLang="en-US" dirty="0"/>
              <a:t>，</a:t>
            </a:r>
            <a:r>
              <a:rPr lang="en-US" altLang="zh-CN" dirty="0"/>
              <a:t>case</a:t>
            </a:r>
            <a:r>
              <a:rPr lang="zh-CN" altLang="en-US" dirty="0"/>
              <a:t>等结构来表达加工动作</a:t>
            </a:r>
          </a:p>
          <a:p>
            <a:pPr lvl="1" algn="just"/>
            <a:r>
              <a:rPr lang="zh-CN" altLang="en-US" dirty="0"/>
              <a:t>内层的语法相对外层则显得灵活，可以用几乎是自然语言的方式描述问题 </a:t>
            </a:r>
          </a:p>
          <a:p>
            <a:pPr algn="just"/>
            <a:r>
              <a:rPr lang="zh-CN" altLang="en-US" dirty="0"/>
              <a:t>结构化语言在使用时，仅限于顺序、选择和迭代三个基本逻辑结构</a:t>
            </a:r>
          </a:p>
        </p:txBody>
      </p:sp>
      <p:sp>
        <p:nvSpPr>
          <p:cNvPr id="1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16"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结构化语言</a:t>
            </a:r>
            <a:endParaRPr lang="zh-CN" altLang="en-US" dirty="0"/>
          </a:p>
        </p:txBody>
      </p:sp>
    </p:spTree>
    <p:extLst>
      <p:ext uri="{BB962C8B-B14F-4D97-AF65-F5344CB8AC3E}">
        <p14:creationId xmlns:p14="http://schemas.microsoft.com/office/powerpoint/2010/main" val="82222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79875">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Rectangle 3" descr="Rectangle: Click to edit Master text styles&#10;Second level&#10;Third level&#10;Fourth level&#10;Fifth level"/>
          <p:cNvSpPr>
            <a:spLocks noGrp="1" noChangeArrowheads="1"/>
          </p:cNvSpPr>
          <p:nvPr>
            <p:ph type="body" idx="1"/>
          </p:nvPr>
        </p:nvSpPr>
        <p:spPr>
          <a:xfrm>
            <a:off x="457200" y="1988840"/>
            <a:ext cx="8229600" cy="4464348"/>
          </a:xfrm>
        </p:spPr>
        <p:txBody>
          <a:bodyPr/>
          <a:lstStyle/>
          <a:p>
            <a:r>
              <a:rPr lang="zh-CN" altLang="en-US" sz="2800" dirty="0">
                <a:latin typeface="黑体" pitchFamily="2" charset="-122"/>
              </a:rPr>
              <a:t>按照信息的</a:t>
            </a:r>
            <a:r>
              <a:rPr lang="zh-CN" altLang="en-US" sz="2800" dirty="0">
                <a:solidFill>
                  <a:srgbClr val="0000FF"/>
                </a:solidFill>
                <a:latin typeface="黑体" pitchFamily="2" charset="-122"/>
              </a:rPr>
              <a:t>流向、结构、和内容</a:t>
            </a:r>
            <a:r>
              <a:rPr lang="zh-CN" altLang="en-US" sz="2800" dirty="0">
                <a:latin typeface="黑体" pitchFamily="2" charset="-122"/>
              </a:rPr>
              <a:t>三个方面可以将现有的需求分析建模方法划分为：</a:t>
            </a:r>
          </a:p>
          <a:p>
            <a:pPr lvl="1"/>
            <a:r>
              <a:rPr lang="zh-CN" altLang="en-US" dirty="0">
                <a:latin typeface="黑体" pitchFamily="2" charset="-122"/>
              </a:rPr>
              <a:t>面向信息流向：结构化分析方法</a:t>
            </a:r>
          </a:p>
          <a:p>
            <a:pPr lvl="1"/>
            <a:r>
              <a:rPr lang="zh-CN" altLang="en-US" dirty="0">
                <a:latin typeface="黑体" pitchFamily="2" charset="-122"/>
              </a:rPr>
              <a:t>面向信息结构：</a:t>
            </a:r>
            <a:r>
              <a:rPr lang="en-US" altLang="zh-CN" dirty="0">
                <a:latin typeface="黑体" pitchFamily="2" charset="-122"/>
              </a:rPr>
              <a:t>Jackson</a:t>
            </a:r>
            <a:r>
              <a:rPr lang="zh-CN" altLang="en-US" dirty="0">
                <a:latin typeface="黑体" pitchFamily="2" charset="-122"/>
              </a:rPr>
              <a:t>分析方法</a:t>
            </a:r>
          </a:p>
          <a:p>
            <a:pPr lvl="1"/>
            <a:r>
              <a:rPr lang="zh-CN" altLang="en-US" dirty="0">
                <a:latin typeface="黑体" pitchFamily="2" charset="-122"/>
              </a:rPr>
              <a:t>面向信息内容：面向对象分析</a:t>
            </a:r>
            <a:r>
              <a:rPr lang="zh-CN" altLang="en-US" dirty="0" smtClean="0">
                <a:latin typeface="黑体" pitchFamily="2" charset="-122"/>
              </a:rPr>
              <a:t>方法</a:t>
            </a:r>
            <a:endParaRPr lang="zh-CN" altLang="en-US" dirty="0">
              <a:latin typeface="黑体" pitchFamily="2" charset="-122"/>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2) </a:t>
            </a:r>
            <a:r>
              <a:rPr lang="zh-CN" altLang="en-US" dirty="0" smtClean="0"/>
              <a:t>系统分析建模方法</a:t>
            </a:r>
            <a:endParaRPr lang="zh-CN" altLang="en-US" dirty="0"/>
          </a:p>
        </p:txBody>
      </p:sp>
    </p:spTree>
    <p:extLst>
      <p:ext uri="{BB962C8B-B14F-4D97-AF65-F5344CB8AC3E}">
        <p14:creationId xmlns:p14="http://schemas.microsoft.com/office/powerpoint/2010/main" val="22249128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7" dur="500"/>
                                        <p:tgtEl>
                                          <p:spTgt spid="2355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blinds(horizontal)">
                                      <p:cBhvr>
                                        <p:cTn id="10" dur="500"/>
                                        <p:tgtEl>
                                          <p:spTgt spid="2355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13" dur="500"/>
                                        <p:tgtEl>
                                          <p:spTgt spid="2355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555">
                                            <p:txEl>
                                              <p:pRg st="3" end="3"/>
                                            </p:txEl>
                                          </p:spTgt>
                                        </p:tgtEl>
                                        <p:attrNameLst>
                                          <p:attrName>style.visibility</p:attrName>
                                        </p:attrNameLst>
                                      </p:cBhvr>
                                      <p:to>
                                        <p:strVal val="visible"/>
                                      </p:to>
                                    </p:set>
                                    <p:animEffect transition="in" filter="blinds(horizontal)">
                                      <p:cBhvr>
                                        <p:cTn id="16"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1" name="Rectangle 3"/>
          <p:cNvSpPr>
            <a:spLocks noGrp="1" noChangeArrowheads="1"/>
          </p:cNvSpPr>
          <p:nvPr>
            <p:ph type="body" idx="1"/>
          </p:nvPr>
        </p:nvSpPr>
        <p:spPr>
          <a:xfrm>
            <a:off x="827584" y="1700808"/>
            <a:ext cx="7772400" cy="1872208"/>
          </a:xfrm>
        </p:spPr>
        <p:txBody>
          <a:bodyPr/>
          <a:lstStyle/>
          <a:p>
            <a:pPr algn="just"/>
            <a:r>
              <a:rPr lang="zh-CN" altLang="en-US" kern="1200" dirty="0"/>
              <a:t>结构化语言使用的语句类型只有以下三种：</a:t>
            </a:r>
          </a:p>
          <a:p>
            <a:pPr lvl="1"/>
            <a:r>
              <a:rPr lang="zh-CN" altLang="en-US" dirty="0" smtClean="0">
                <a:ea typeface="黑体" pitchFamily="49" charset="-122"/>
              </a:rPr>
              <a:t>祈</a:t>
            </a:r>
            <a:r>
              <a:rPr lang="zh-CN" altLang="en-US" dirty="0">
                <a:ea typeface="黑体" pitchFamily="49" charset="-122"/>
              </a:rPr>
              <a:t>使语句</a:t>
            </a:r>
          </a:p>
          <a:p>
            <a:pPr lvl="1"/>
            <a:r>
              <a:rPr lang="zh-CN" altLang="en-US" dirty="0" smtClean="0">
                <a:ea typeface="黑体" pitchFamily="49" charset="-122"/>
              </a:rPr>
              <a:t>条件</a:t>
            </a:r>
            <a:r>
              <a:rPr lang="zh-CN" altLang="en-US" dirty="0">
                <a:ea typeface="黑体" pitchFamily="49" charset="-122"/>
              </a:rPr>
              <a:t>语句</a:t>
            </a:r>
          </a:p>
          <a:p>
            <a:pPr lvl="1"/>
            <a:r>
              <a:rPr lang="zh-CN" altLang="en-US" dirty="0" smtClean="0">
                <a:ea typeface="黑体" pitchFamily="49" charset="-122"/>
              </a:rPr>
              <a:t>循环语句</a:t>
            </a:r>
            <a:endParaRPr lang="zh-CN" altLang="en-US" dirty="0">
              <a:ea typeface="黑体" pitchFamily="49" charset="-122"/>
            </a:endParaRPr>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8"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结构化语言</a:t>
            </a:r>
            <a:endParaRPr lang="zh-CN" altLang="en-US" dirty="0"/>
          </a:p>
        </p:txBody>
      </p:sp>
      <p:sp>
        <p:nvSpPr>
          <p:cNvPr id="3" name="矩形 2"/>
          <p:cNvSpPr/>
          <p:nvPr/>
        </p:nvSpPr>
        <p:spPr>
          <a:xfrm>
            <a:off x="1475656" y="4294603"/>
            <a:ext cx="4572000" cy="2086725"/>
          </a:xfrm>
          <a:prstGeom prst="rect">
            <a:avLst/>
          </a:prstGeom>
        </p:spPr>
        <p:txBody>
          <a:bodyPr>
            <a:spAutoFit/>
          </a:bodyPr>
          <a:lstStyle/>
          <a:p>
            <a:pPr algn="l">
              <a:lnSpc>
                <a:spcPct val="80000"/>
              </a:lnSpc>
              <a:buFontTx/>
              <a:buNone/>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例</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祈使语句：</a:t>
            </a:r>
          </a:p>
          <a:p>
            <a:pPr algn="l">
              <a:lnSpc>
                <a:spcPct val="80000"/>
              </a:lnSpc>
              <a:buFontTx/>
              <a:buNone/>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获取收发数据</a:t>
            </a:r>
          </a:p>
          <a:p>
            <a:pPr algn="l">
              <a:lnSpc>
                <a:spcPct val="80000"/>
              </a:lnSpc>
              <a:buFontTx/>
              <a:buNone/>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计算补充定货量  </a:t>
            </a:r>
            <a:endParaRPr lang="en-US" altLang="zh-CN"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algn="l">
              <a:lnSpc>
                <a:spcPct val="80000"/>
              </a:lnSpc>
              <a:buFontTx/>
              <a:buNone/>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endPar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algn="l">
              <a:lnSpc>
                <a:spcPct val="80000"/>
              </a:lnSpc>
              <a:buFontTx/>
              <a:buNone/>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例</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条件语句：</a:t>
            </a:r>
          </a:p>
          <a:p>
            <a:pPr algn="l">
              <a:lnSpc>
                <a:spcPct val="80000"/>
              </a:lnSpc>
              <a:buFontTx/>
              <a:buNone/>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如果     成绩≥</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60</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分</a:t>
            </a:r>
          </a:p>
          <a:p>
            <a:pPr algn="l">
              <a:lnSpc>
                <a:spcPct val="80000"/>
              </a:lnSpc>
              <a:buFontTx/>
              <a:buNone/>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则 ：   </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将</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及格人数加</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p>
          <a:p>
            <a:pPr algn="l">
              <a:lnSpc>
                <a:spcPct val="80000"/>
              </a:lnSpc>
              <a:buFontTx/>
              <a:buNone/>
            </a:pP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否则： </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将</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不及格人数加</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p>
          <a:p>
            <a:pPr algn="l">
              <a:lnSpc>
                <a:spcPct val="80000"/>
              </a:lnSpc>
              <a:buFontTx/>
              <a:buNone/>
            </a:pP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p>
        </p:txBody>
      </p:sp>
      <p:sp>
        <p:nvSpPr>
          <p:cNvPr id="11" name="Rectangle 3"/>
          <p:cNvSpPr txBox="1">
            <a:spLocks noChangeArrowheads="1"/>
          </p:cNvSpPr>
          <p:nvPr/>
        </p:nvSpPr>
        <p:spPr bwMode="auto">
          <a:xfrm>
            <a:off x="755203" y="3573165"/>
            <a:ext cx="8569325" cy="86394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r>
              <a:rPr lang="zh-CN" altLang="en-US" dirty="0" smtClean="0"/>
              <a:t>结构化语言示例</a:t>
            </a:r>
            <a:endParaRPr lang="zh-CN" altLang="en-US" dirty="0"/>
          </a:p>
        </p:txBody>
      </p:sp>
    </p:spTree>
    <p:extLst>
      <p:ext uri="{BB962C8B-B14F-4D97-AF65-F5344CB8AC3E}">
        <p14:creationId xmlns:p14="http://schemas.microsoft.com/office/powerpoint/2010/main" val="7631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5" name="Rectangle 3"/>
          <p:cNvSpPr>
            <a:spLocks noGrp="1" noChangeArrowheads="1"/>
          </p:cNvSpPr>
          <p:nvPr>
            <p:ph type="body" idx="1"/>
          </p:nvPr>
        </p:nvSpPr>
        <p:spPr>
          <a:xfrm>
            <a:off x="352764" y="2348880"/>
            <a:ext cx="9144000" cy="2895600"/>
          </a:xfrm>
        </p:spPr>
        <p:txBody>
          <a:bodyPr/>
          <a:lstStyle/>
          <a:p>
            <a:pPr>
              <a:lnSpc>
                <a:spcPct val="80000"/>
              </a:lnSpc>
              <a:buFontTx/>
              <a:buNone/>
            </a:pPr>
            <a:r>
              <a:rPr lang="zh-CN" altLang="en-US" sz="2000" b="1" dirty="0">
                <a:ea typeface="黑体" pitchFamily="49" charset="-122"/>
              </a:rPr>
              <a:t>例</a:t>
            </a:r>
            <a:r>
              <a:rPr lang="en-US" altLang="zh-CN" sz="2000" b="1" dirty="0">
                <a:ea typeface="黑体" pitchFamily="49" charset="-122"/>
              </a:rPr>
              <a:t>3. </a:t>
            </a:r>
            <a:r>
              <a:rPr lang="zh-CN" altLang="en-US" sz="2000" b="1" dirty="0">
                <a:ea typeface="黑体" pitchFamily="49" charset="-122"/>
              </a:rPr>
              <a:t>循环语句：</a:t>
            </a:r>
          </a:p>
          <a:p>
            <a:pPr>
              <a:lnSpc>
                <a:spcPct val="80000"/>
              </a:lnSpc>
              <a:buFontTx/>
              <a:buNone/>
            </a:pPr>
            <a:r>
              <a:rPr lang="zh-CN" altLang="en-US" sz="2000" b="1" dirty="0">
                <a:ea typeface="黑体" pitchFamily="49" charset="-122"/>
              </a:rPr>
              <a:t>        对于每个库存项目    </a:t>
            </a:r>
            <a:r>
              <a:rPr lang="en-US" altLang="zh-CN" sz="2000" b="1" dirty="0">
                <a:ea typeface="黑体" pitchFamily="49" charset="-122"/>
              </a:rPr>
              <a:t>(</a:t>
            </a:r>
            <a:r>
              <a:rPr lang="zh-CN" altLang="en-US" sz="2000" b="1" dirty="0">
                <a:ea typeface="黑体" pitchFamily="49" charset="-122"/>
              </a:rPr>
              <a:t>循环条件</a:t>
            </a:r>
            <a:r>
              <a:rPr lang="en-US" altLang="zh-CN" sz="2000" b="1" dirty="0">
                <a:ea typeface="黑体" pitchFamily="49" charset="-122"/>
              </a:rPr>
              <a:t>)</a:t>
            </a:r>
          </a:p>
          <a:p>
            <a:pPr>
              <a:lnSpc>
                <a:spcPct val="80000"/>
              </a:lnSpc>
              <a:buFontTx/>
              <a:buNone/>
            </a:pPr>
            <a:r>
              <a:rPr lang="en-US" altLang="zh-CN" sz="2000" b="1" dirty="0">
                <a:ea typeface="黑体" pitchFamily="49" charset="-122"/>
              </a:rPr>
              <a:t>                 </a:t>
            </a:r>
            <a:r>
              <a:rPr lang="zh-CN" altLang="en-US" sz="2000" b="1" dirty="0">
                <a:ea typeface="黑体" pitchFamily="49" charset="-122"/>
              </a:rPr>
              <a:t>获取收入数据</a:t>
            </a:r>
          </a:p>
          <a:p>
            <a:pPr>
              <a:lnSpc>
                <a:spcPct val="80000"/>
              </a:lnSpc>
              <a:buFontTx/>
              <a:buNone/>
            </a:pPr>
            <a:r>
              <a:rPr lang="zh-CN" altLang="en-US" sz="2000" b="1" dirty="0">
                <a:ea typeface="黑体" pitchFamily="49" charset="-122"/>
              </a:rPr>
              <a:t>                 将在库数加收入数据，更新在库数</a:t>
            </a:r>
          </a:p>
          <a:p>
            <a:pPr>
              <a:lnSpc>
                <a:spcPct val="80000"/>
              </a:lnSpc>
              <a:buFontTx/>
              <a:buNone/>
            </a:pPr>
            <a:r>
              <a:rPr lang="zh-CN" altLang="en-US" sz="2000" b="1" dirty="0">
                <a:ea typeface="黑体" pitchFamily="49" charset="-122"/>
              </a:rPr>
              <a:t>                 获取发出数据</a:t>
            </a:r>
          </a:p>
          <a:p>
            <a:pPr>
              <a:lnSpc>
                <a:spcPct val="80000"/>
              </a:lnSpc>
              <a:buFontTx/>
              <a:buNone/>
            </a:pPr>
            <a:r>
              <a:rPr lang="zh-CN" altLang="en-US" sz="2000" b="1" dirty="0">
                <a:ea typeface="黑体" pitchFamily="49" charset="-122"/>
              </a:rPr>
              <a:t>                 将在库数减发出数据，更新在库数</a:t>
            </a:r>
          </a:p>
          <a:p>
            <a:pPr>
              <a:lnSpc>
                <a:spcPct val="80000"/>
              </a:lnSpc>
              <a:buFontTx/>
              <a:buNone/>
            </a:pPr>
            <a:r>
              <a:rPr lang="zh-CN" altLang="en-US" sz="2000" b="1" dirty="0">
                <a:ea typeface="黑体" pitchFamily="49" charset="-122"/>
              </a:rPr>
              <a:t>                如果    在库数小于或等于临界库存数</a:t>
            </a:r>
          </a:p>
          <a:p>
            <a:pPr>
              <a:lnSpc>
                <a:spcPct val="80000"/>
              </a:lnSpc>
              <a:buFontTx/>
              <a:buNone/>
            </a:pPr>
            <a:r>
              <a:rPr lang="zh-CN" altLang="en-US" sz="2000" b="1" dirty="0">
                <a:ea typeface="黑体" pitchFamily="49" charset="-122"/>
              </a:rPr>
              <a:t>                     则   发出补充订货信号。</a:t>
            </a:r>
          </a:p>
          <a:p>
            <a:pPr>
              <a:lnSpc>
                <a:spcPct val="90000"/>
              </a:lnSpc>
            </a:pPr>
            <a:endParaRPr lang="en-US" altLang="zh-CN" sz="2000" b="1" dirty="0">
              <a:ea typeface="黑体" pitchFamily="49" charset="-122"/>
            </a:endParaRPr>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8"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结构化语言</a:t>
            </a:r>
            <a:endParaRPr lang="zh-CN" altLang="en-US" dirty="0"/>
          </a:p>
        </p:txBody>
      </p:sp>
      <p:sp>
        <p:nvSpPr>
          <p:cNvPr id="9" name="Rectangle 3"/>
          <p:cNvSpPr txBox="1">
            <a:spLocks noChangeArrowheads="1"/>
          </p:cNvSpPr>
          <p:nvPr/>
        </p:nvSpPr>
        <p:spPr bwMode="auto">
          <a:xfrm>
            <a:off x="323155" y="1628800"/>
            <a:ext cx="8569325" cy="863947"/>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r>
              <a:rPr lang="zh-CN" altLang="en-US" dirty="0" smtClean="0"/>
              <a:t>结构化语言示例</a:t>
            </a:r>
            <a:endParaRPr lang="zh-CN" altLang="en-US" dirty="0"/>
          </a:p>
        </p:txBody>
      </p:sp>
    </p:spTree>
    <p:extLst>
      <p:ext uri="{BB962C8B-B14F-4D97-AF65-F5344CB8AC3E}">
        <p14:creationId xmlns:p14="http://schemas.microsoft.com/office/powerpoint/2010/main" val="40495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1"/>
          </p:nvPr>
        </p:nvSpPr>
        <p:spPr>
          <a:xfrm>
            <a:off x="323850" y="1484933"/>
            <a:ext cx="8569325" cy="863947"/>
          </a:xfrm>
        </p:spPr>
        <p:txBody>
          <a:bodyPr/>
          <a:lstStyle/>
          <a:p>
            <a:pPr algn="just"/>
            <a:r>
              <a:rPr lang="zh-CN" altLang="en-US" dirty="0" smtClean="0"/>
              <a:t>结构化语言示例</a:t>
            </a:r>
            <a:endParaRPr lang="zh-CN" altLang="en-US" dirty="0"/>
          </a:p>
        </p:txBody>
      </p:sp>
      <p:sp>
        <p:nvSpPr>
          <p:cNvPr id="1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16"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结构化语言</a:t>
            </a:r>
            <a:endParaRPr lang="zh-CN" altLang="en-US" dirty="0"/>
          </a:p>
        </p:txBody>
      </p:sp>
      <p:grpSp>
        <p:nvGrpSpPr>
          <p:cNvPr id="17" name="Group 2"/>
          <p:cNvGrpSpPr>
            <a:grpSpLocks/>
          </p:cNvGrpSpPr>
          <p:nvPr/>
        </p:nvGrpSpPr>
        <p:grpSpPr bwMode="auto">
          <a:xfrm>
            <a:off x="1042988" y="1916832"/>
            <a:ext cx="6837362" cy="4727575"/>
            <a:chOff x="657" y="1069"/>
            <a:chExt cx="4307" cy="2978"/>
          </a:xfrm>
        </p:grpSpPr>
        <p:sp>
          <p:nvSpPr>
            <p:cNvPr id="18" name="Rectangle 3"/>
            <p:cNvSpPr>
              <a:spLocks noChangeArrowheads="1"/>
            </p:cNvSpPr>
            <p:nvPr/>
          </p:nvSpPr>
          <p:spPr bwMode="auto">
            <a:xfrm>
              <a:off x="657" y="1069"/>
              <a:ext cx="4307" cy="2978"/>
            </a:xfrm>
            <a:prstGeom prst="rect">
              <a:avLst/>
            </a:prstGeom>
            <a:solidFill>
              <a:schemeClr val="accent1">
                <a:alpha val="44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35000"/>
                </a:lnSpc>
                <a:spcBef>
                  <a:spcPct val="20000"/>
                </a:spcBef>
              </a:pPr>
              <a:r>
                <a:rPr lang="en-US" altLang="zh-CN" sz="1800">
                  <a:ea typeface="楷体_GB2312" pitchFamily="49" charset="-122"/>
                </a:rPr>
                <a:t>  </a:t>
              </a:r>
              <a:r>
                <a:rPr lang="en-US" altLang="zh-CN" b="1">
                  <a:ea typeface="楷体_GB2312" pitchFamily="49" charset="-122"/>
                </a:rPr>
                <a:t>IF  </a:t>
              </a:r>
              <a:r>
                <a:rPr lang="zh-CN" altLang="en-US" b="1">
                  <a:ea typeface="楷体_GB2312" pitchFamily="49" charset="-122"/>
                </a:rPr>
                <a:t>购货金额在</a:t>
              </a:r>
              <a:r>
                <a:rPr lang="en-US" altLang="zh-CN" b="1">
                  <a:ea typeface="楷体_GB2312" pitchFamily="49" charset="-122"/>
                </a:rPr>
                <a:t>5</a:t>
              </a:r>
              <a:r>
                <a:rPr lang="zh-CN" altLang="en-US" b="1">
                  <a:ea typeface="楷体_GB2312" pitchFamily="49" charset="-122"/>
                </a:rPr>
                <a:t>万以上  </a:t>
              </a:r>
              <a:r>
                <a:rPr lang="en-US" altLang="zh-CN" b="1">
                  <a:ea typeface="楷体_GB2312" pitchFamily="49" charset="-122"/>
                </a:rPr>
                <a:t>THEN   </a:t>
              </a:r>
            </a:p>
            <a:p>
              <a:pPr algn="l">
                <a:lnSpc>
                  <a:spcPct val="135000"/>
                </a:lnSpc>
                <a:spcBef>
                  <a:spcPct val="20000"/>
                </a:spcBef>
              </a:pPr>
              <a:r>
                <a:rPr lang="en-US" altLang="zh-CN" b="1">
                  <a:ea typeface="楷体_GB2312" pitchFamily="49" charset="-122"/>
                </a:rPr>
                <a:t>        IF   </a:t>
              </a:r>
              <a:r>
                <a:rPr lang="zh-CN" altLang="en-US" b="1">
                  <a:ea typeface="楷体_GB2312" pitchFamily="49" charset="-122"/>
                </a:rPr>
                <a:t>无欠款 </a:t>
              </a:r>
              <a:r>
                <a:rPr lang="en-US" altLang="zh-CN" b="1">
                  <a:ea typeface="楷体_GB2312" pitchFamily="49" charset="-122"/>
                </a:rPr>
                <a:t>THEN  </a:t>
              </a:r>
            </a:p>
            <a:p>
              <a:pPr algn="l">
                <a:lnSpc>
                  <a:spcPct val="135000"/>
                </a:lnSpc>
                <a:spcBef>
                  <a:spcPct val="20000"/>
                </a:spcBef>
              </a:pPr>
              <a:r>
                <a:rPr lang="en-US" altLang="zh-CN" b="1">
                  <a:ea typeface="楷体_GB2312" pitchFamily="49" charset="-122"/>
                </a:rPr>
                <a:t>               </a:t>
              </a:r>
              <a:r>
                <a:rPr lang="zh-CN" altLang="en-US" b="1">
                  <a:ea typeface="楷体_GB2312" pitchFamily="49" charset="-122"/>
                </a:rPr>
                <a:t>折扣率为</a:t>
              </a:r>
              <a:r>
                <a:rPr lang="en-US" altLang="zh-CN" b="1">
                  <a:ea typeface="楷体_GB2312" pitchFamily="49" charset="-122"/>
                </a:rPr>
                <a:t>15%</a:t>
              </a:r>
            </a:p>
            <a:p>
              <a:pPr algn="l">
                <a:lnSpc>
                  <a:spcPct val="135000"/>
                </a:lnSpc>
                <a:spcBef>
                  <a:spcPct val="20000"/>
                </a:spcBef>
              </a:pPr>
              <a:r>
                <a:rPr lang="en-US" altLang="zh-CN" b="1">
                  <a:ea typeface="楷体_GB2312" pitchFamily="49" charset="-122"/>
                </a:rPr>
                <a:t>        ELSE   IF  </a:t>
              </a:r>
              <a:r>
                <a:rPr lang="zh-CN" altLang="en-US" b="1">
                  <a:ea typeface="楷体_GB2312" pitchFamily="49" charset="-122"/>
                </a:rPr>
                <a:t>与公司交易</a:t>
              </a:r>
              <a:r>
                <a:rPr lang="en-US" altLang="zh-CN" b="1">
                  <a:ea typeface="楷体_GB2312" pitchFamily="49" charset="-122"/>
                </a:rPr>
                <a:t>20</a:t>
              </a:r>
              <a:r>
                <a:rPr lang="zh-CN" altLang="en-US" b="1">
                  <a:ea typeface="楷体_GB2312" pitchFamily="49" charset="-122"/>
                </a:rPr>
                <a:t>年以上  </a:t>
              </a:r>
              <a:r>
                <a:rPr lang="en-US" altLang="zh-CN" b="1">
                  <a:ea typeface="楷体_GB2312" pitchFamily="49" charset="-122"/>
                </a:rPr>
                <a:t>THEN   </a:t>
              </a:r>
            </a:p>
            <a:p>
              <a:pPr algn="l">
                <a:lnSpc>
                  <a:spcPct val="135000"/>
                </a:lnSpc>
                <a:spcBef>
                  <a:spcPct val="20000"/>
                </a:spcBef>
              </a:pPr>
              <a:r>
                <a:rPr lang="en-US" altLang="zh-CN" b="1">
                  <a:ea typeface="楷体_GB2312" pitchFamily="49" charset="-122"/>
                </a:rPr>
                <a:t>                          </a:t>
              </a:r>
              <a:r>
                <a:rPr lang="zh-CN" altLang="en-US" b="1">
                  <a:ea typeface="楷体_GB2312" pitchFamily="49" charset="-122"/>
                </a:rPr>
                <a:t>折扣率为</a:t>
              </a:r>
              <a:r>
                <a:rPr lang="en-US" altLang="zh-CN" b="1">
                  <a:ea typeface="楷体_GB2312" pitchFamily="49" charset="-122"/>
                </a:rPr>
                <a:t>10%</a:t>
              </a:r>
            </a:p>
            <a:p>
              <a:pPr algn="l">
                <a:lnSpc>
                  <a:spcPct val="135000"/>
                </a:lnSpc>
                <a:spcBef>
                  <a:spcPct val="20000"/>
                </a:spcBef>
              </a:pPr>
              <a:r>
                <a:rPr lang="en-US" altLang="zh-CN" b="1">
                  <a:ea typeface="楷体_GB2312" pitchFamily="49" charset="-122"/>
                </a:rPr>
                <a:t>                     ELSE  </a:t>
              </a:r>
            </a:p>
            <a:p>
              <a:pPr algn="l">
                <a:lnSpc>
                  <a:spcPct val="135000"/>
                </a:lnSpc>
                <a:spcBef>
                  <a:spcPct val="20000"/>
                </a:spcBef>
              </a:pPr>
              <a:r>
                <a:rPr lang="en-US" altLang="zh-CN" b="1">
                  <a:ea typeface="楷体_GB2312" pitchFamily="49" charset="-122"/>
                </a:rPr>
                <a:t>                          </a:t>
              </a:r>
              <a:r>
                <a:rPr lang="zh-CN" altLang="en-US" b="1">
                  <a:ea typeface="楷体_GB2312" pitchFamily="49" charset="-122"/>
                </a:rPr>
                <a:t>折扣率为</a:t>
              </a:r>
              <a:r>
                <a:rPr lang="en-US" altLang="zh-CN" b="1">
                  <a:ea typeface="楷体_GB2312" pitchFamily="49" charset="-122"/>
                </a:rPr>
                <a:t>5%</a:t>
              </a:r>
            </a:p>
            <a:p>
              <a:pPr algn="l">
                <a:lnSpc>
                  <a:spcPct val="135000"/>
                </a:lnSpc>
                <a:spcBef>
                  <a:spcPct val="20000"/>
                </a:spcBef>
              </a:pPr>
              <a:r>
                <a:rPr lang="en-US" altLang="zh-CN" b="1">
                  <a:ea typeface="楷体_GB2312" pitchFamily="49" charset="-122"/>
                </a:rPr>
                <a:t>  ELSE  </a:t>
              </a:r>
              <a:r>
                <a:rPr lang="zh-CN" altLang="en-US" b="1">
                  <a:ea typeface="楷体_GB2312" pitchFamily="49" charset="-122"/>
                </a:rPr>
                <a:t>无折扣         </a:t>
              </a:r>
            </a:p>
          </p:txBody>
        </p:sp>
        <p:grpSp>
          <p:nvGrpSpPr>
            <p:cNvPr id="19" name="Group 4"/>
            <p:cNvGrpSpPr>
              <a:grpSpLocks/>
            </p:cNvGrpSpPr>
            <p:nvPr/>
          </p:nvGrpSpPr>
          <p:grpSpPr bwMode="auto">
            <a:xfrm>
              <a:off x="1638" y="2438"/>
              <a:ext cx="102" cy="1010"/>
              <a:chOff x="2016" y="2496"/>
              <a:chExt cx="96" cy="576"/>
            </a:xfrm>
          </p:grpSpPr>
          <p:sp>
            <p:nvSpPr>
              <p:cNvPr id="28" name="Line 5"/>
              <p:cNvSpPr>
                <a:spLocks noChangeShapeType="1"/>
              </p:cNvSpPr>
              <p:nvPr/>
            </p:nvSpPr>
            <p:spPr bwMode="auto">
              <a:xfrm>
                <a:off x="2016" y="2496"/>
                <a:ext cx="0" cy="576"/>
              </a:xfrm>
              <a:prstGeom prst="line">
                <a:avLst/>
              </a:prstGeom>
              <a:noFill/>
              <a:ln w="381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6"/>
              <p:cNvSpPr>
                <a:spLocks noChangeShapeType="1"/>
              </p:cNvSpPr>
              <p:nvPr/>
            </p:nvSpPr>
            <p:spPr bwMode="auto">
              <a:xfrm>
                <a:off x="2016" y="3072"/>
                <a:ext cx="96" cy="0"/>
              </a:xfrm>
              <a:prstGeom prst="line">
                <a:avLst/>
              </a:prstGeom>
              <a:noFill/>
              <a:ln w="381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7"/>
              <p:cNvSpPr>
                <a:spLocks noChangeShapeType="1"/>
              </p:cNvSpPr>
              <p:nvPr/>
            </p:nvSpPr>
            <p:spPr bwMode="auto">
              <a:xfrm>
                <a:off x="2016" y="2496"/>
                <a:ext cx="96" cy="0"/>
              </a:xfrm>
              <a:prstGeom prst="line">
                <a:avLst/>
              </a:prstGeom>
              <a:noFill/>
              <a:ln w="2857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8"/>
            <p:cNvGrpSpPr>
              <a:grpSpLocks/>
            </p:cNvGrpSpPr>
            <p:nvPr/>
          </p:nvGrpSpPr>
          <p:grpSpPr bwMode="auto">
            <a:xfrm>
              <a:off x="996" y="1707"/>
              <a:ext cx="93" cy="1817"/>
              <a:chOff x="2016" y="2496"/>
              <a:chExt cx="96" cy="576"/>
            </a:xfrm>
          </p:grpSpPr>
          <p:sp>
            <p:nvSpPr>
              <p:cNvPr id="25" name="Line 9"/>
              <p:cNvSpPr>
                <a:spLocks noChangeShapeType="1"/>
              </p:cNvSpPr>
              <p:nvPr/>
            </p:nvSpPr>
            <p:spPr bwMode="auto">
              <a:xfrm>
                <a:off x="2016" y="2496"/>
                <a:ext cx="0" cy="576"/>
              </a:xfrm>
              <a:prstGeom prst="line">
                <a:avLst/>
              </a:prstGeom>
              <a:noFill/>
              <a:ln w="381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0"/>
              <p:cNvSpPr>
                <a:spLocks noChangeShapeType="1"/>
              </p:cNvSpPr>
              <p:nvPr/>
            </p:nvSpPr>
            <p:spPr bwMode="auto">
              <a:xfrm>
                <a:off x="2016" y="3072"/>
                <a:ext cx="96" cy="0"/>
              </a:xfrm>
              <a:prstGeom prst="line">
                <a:avLst/>
              </a:prstGeom>
              <a:noFill/>
              <a:ln w="2857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1"/>
              <p:cNvSpPr>
                <a:spLocks noChangeShapeType="1"/>
              </p:cNvSpPr>
              <p:nvPr/>
            </p:nvSpPr>
            <p:spPr bwMode="auto">
              <a:xfrm>
                <a:off x="2016" y="2496"/>
                <a:ext cx="96" cy="0"/>
              </a:xfrm>
              <a:prstGeom prst="line">
                <a:avLst/>
              </a:prstGeom>
              <a:noFill/>
              <a:ln w="2857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12"/>
            <p:cNvGrpSpPr>
              <a:grpSpLocks/>
            </p:cNvGrpSpPr>
            <p:nvPr/>
          </p:nvGrpSpPr>
          <p:grpSpPr bwMode="auto">
            <a:xfrm>
              <a:off x="694" y="1314"/>
              <a:ext cx="102" cy="2507"/>
              <a:chOff x="2016" y="2496"/>
              <a:chExt cx="96" cy="576"/>
            </a:xfrm>
          </p:grpSpPr>
          <p:sp>
            <p:nvSpPr>
              <p:cNvPr id="22" name="Line 13"/>
              <p:cNvSpPr>
                <a:spLocks noChangeShapeType="1"/>
              </p:cNvSpPr>
              <p:nvPr/>
            </p:nvSpPr>
            <p:spPr bwMode="auto">
              <a:xfrm>
                <a:off x="2016" y="2496"/>
                <a:ext cx="0" cy="576"/>
              </a:xfrm>
              <a:prstGeom prst="line">
                <a:avLst/>
              </a:prstGeom>
              <a:noFill/>
              <a:ln w="38100">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4"/>
              <p:cNvSpPr>
                <a:spLocks noChangeShapeType="1"/>
              </p:cNvSpPr>
              <p:nvPr/>
            </p:nvSpPr>
            <p:spPr bwMode="auto">
              <a:xfrm>
                <a:off x="2016" y="3072"/>
                <a:ext cx="96" cy="0"/>
              </a:xfrm>
              <a:prstGeom prst="line">
                <a:avLst/>
              </a:prstGeom>
              <a:noFill/>
              <a:ln w="2857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5"/>
              <p:cNvSpPr>
                <a:spLocks noChangeShapeType="1"/>
              </p:cNvSpPr>
              <p:nvPr/>
            </p:nvSpPr>
            <p:spPr bwMode="auto">
              <a:xfrm>
                <a:off x="2016" y="2496"/>
                <a:ext cx="96" cy="0"/>
              </a:xfrm>
              <a:prstGeom prst="line">
                <a:avLst/>
              </a:prstGeom>
              <a:noFill/>
              <a:ln w="28575">
                <a:solidFill>
                  <a:srgbClr val="FF0000"/>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864133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body" idx="1"/>
          </p:nvPr>
        </p:nvSpPr>
        <p:spPr>
          <a:xfrm>
            <a:off x="1223963" y="1844675"/>
            <a:ext cx="7308477" cy="2895600"/>
          </a:xfrm>
        </p:spPr>
        <p:txBody>
          <a:bodyPr/>
          <a:lstStyle/>
          <a:p>
            <a:pPr>
              <a:lnSpc>
                <a:spcPct val="100000"/>
              </a:lnSpc>
              <a:buFontTx/>
              <a:buNone/>
            </a:pPr>
            <a:r>
              <a:rPr lang="zh-CN" altLang="en-US" b="1" dirty="0" smtClean="0">
                <a:ea typeface="黑体" pitchFamily="49" charset="-122"/>
              </a:rPr>
              <a:t>              若</a:t>
            </a:r>
            <a:r>
              <a:rPr lang="zh-CN" altLang="en-US" b="1" dirty="0">
                <a:ea typeface="黑体" pitchFamily="49" charset="-122"/>
              </a:rPr>
              <a:t>一个动作的执行不只是依赖一个条件，而是</a:t>
            </a:r>
            <a:r>
              <a:rPr lang="zh-CN" altLang="en-US" b="1" dirty="0" smtClean="0">
                <a:ea typeface="黑体" pitchFamily="49" charset="-122"/>
              </a:rPr>
              <a:t>与多</a:t>
            </a:r>
            <a:r>
              <a:rPr lang="zh-CN" altLang="en-US" b="1" dirty="0">
                <a:ea typeface="黑体" pitchFamily="49" charset="-122"/>
              </a:rPr>
              <a:t>个条件有关，那么这项策略的表达就比较</a:t>
            </a:r>
            <a:r>
              <a:rPr lang="zh-CN" altLang="en-US" b="1" dirty="0" smtClean="0">
                <a:ea typeface="黑体" pitchFamily="49" charset="-122"/>
              </a:rPr>
              <a:t>复杂</a:t>
            </a:r>
            <a:r>
              <a:rPr lang="zh-CN" altLang="en-US" b="1" dirty="0">
                <a:ea typeface="黑体" pitchFamily="49" charset="-122"/>
              </a:rPr>
              <a:t>。</a:t>
            </a:r>
            <a:r>
              <a:rPr lang="zh-CN" altLang="en-US" b="1" dirty="0" smtClean="0">
                <a:ea typeface="黑体" pitchFamily="49" charset="-122"/>
              </a:rPr>
              <a:t>用前面</a:t>
            </a:r>
            <a:r>
              <a:rPr lang="zh-CN" altLang="en-US" b="1" dirty="0">
                <a:ea typeface="黑体" pitchFamily="49" charset="-122"/>
              </a:rPr>
              <a:t>介绍的判断语句，就有多重嵌套，</a:t>
            </a:r>
            <a:r>
              <a:rPr lang="zh-CN" altLang="en-US" b="1" dirty="0" smtClean="0">
                <a:ea typeface="黑体" pitchFamily="49" charset="-122"/>
              </a:rPr>
              <a:t>可读性</a:t>
            </a:r>
            <a:r>
              <a:rPr lang="zh-CN" altLang="en-US" b="1" dirty="0">
                <a:ea typeface="黑体" pitchFamily="49" charset="-122"/>
              </a:rPr>
              <a:t>下降。用</a:t>
            </a:r>
            <a:r>
              <a:rPr lang="zh-CN" altLang="en-US" b="1" dirty="0">
                <a:solidFill>
                  <a:srgbClr val="FF0000"/>
                </a:solidFill>
                <a:ea typeface="黑体" pitchFamily="49" charset="-122"/>
              </a:rPr>
              <a:t>决策树</a:t>
            </a:r>
            <a:r>
              <a:rPr lang="zh-CN" altLang="en-US" b="1" dirty="0">
                <a:ea typeface="黑体" pitchFamily="49" charset="-122"/>
              </a:rPr>
              <a:t>来表达更直观。</a:t>
            </a:r>
          </a:p>
        </p:txBody>
      </p:sp>
      <p:sp>
        <p:nvSpPr>
          <p:cNvPr id="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8"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决策树</a:t>
            </a:r>
            <a:endParaRPr lang="zh-CN" altLang="en-US" dirty="0"/>
          </a:p>
        </p:txBody>
      </p:sp>
    </p:spTree>
    <p:extLst>
      <p:ext uri="{BB962C8B-B14F-4D97-AF65-F5344CB8AC3E}">
        <p14:creationId xmlns:p14="http://schemas.microsoft.com/office/powerpoint/2010/main" val="280965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3" name="Rectangle 3"/>
          <p:cNvSpPr>
            <a:spLocks noGrp="1" noChangeArrowheads="1"/>
          </p:cNvSpPr>
          <p:nvPr>
            <p:ph type="body" idx="1"/>
          </p:nvPr>
        </p:nvSpPr>
        <p:spPr>
          <a:xfrm>
            <a:off x="457200" y="1700808"/>
            <a:ext cx="8229600" cy="4680520"/>
          </a:xfrm>
        </p:spPr>
        <p:txBody>
          <a:bodyPr/>
          <a:lstStyle/>
          <a:p>
            <a:r>
              <a:rPr lang="zh-CN" altLang="en-US" sz="2400" dirty="0" smtClean="0">
                <a:solidFill>
                  <a:srgbClr val="FF0000"/>
                </a:solidFill>
                <a:latin typeface="楷体_GB2312" pitchFamily="49" charset="-122"/>
              </a:rPr>
              <a:t>决策树</a:t>
            </a:r>
            <a:r>
              <a:rPr lang="en-US" altLang="zh-CN" sz="2400" dirty="0">
                <a:latin typeface="楷体_GB2312" pitchFamily="49" charset="-122"/>
              </a:rPr>
              <a:t>(Decision Tree</a:t>
            </a:r>
            <a:r>
              <a:rPr lang="en-US" altLang="zh-CN" sz="2400" dirty="0" smtClean="0">
                <a:latin typeface="楷体_GB2312" pitchFamily="49" charset="-122"/>
              </a:rPr>
              <a:t>)</a:t>
            </a:r>
            <a:r>
              <a:rPr lang="zh-CN" altLang="en-US" sz="2400" dirty="0" smtClean="0">
                <a:latin typeface="楷体_GB2312" pitchFamily="49" charset="-122"/>
              </a:rPr>
              <a:t>：又</a:t>
            </a:r>
            <a:r>
              <a:rPr lang="zh-CN" altLang="en-US" sz="2400" dirty="0">
                <a:latin typeface="楷体_GB2312" pitchFamily="49" charset="-122"/>
              </a:rPr>
              <a:t>称判断树，是一种图形工具，适合于描述加工中具有多个策略，每个策略和若干条件有关的逻辑功能</a:t>
            </a:r>
            <a:r>
              <a:rPr lang="zh-CN" altLang="en-US" sz="2400" dirty="0" smtClean="0">
                <a:latin typeface="楷体_GB2312" pitchFamily="49" charset="-122"/>
              </a:rPr>
              <a:t>。</a:t>
            </a:r>
            <a:endParaRPr lang="zh-CN" altLang="en-US" sz="2000" dirty="0"/>
          </a:p>
        </p:txBody>
      </p:sp>
      <p:sp>
        <p:nvSpPr>
          <p:cNvPr id="737284" name="Oval 4"/>
          <p:cNvSpPr>
            <a:spLocks noChangeArrowheads="1"/>
          </p:cNvSpPr>
          <p:nvPr/>
        </p:nvSpPr>
        <p:spPr bwMode="auto">
          <a:xfrm>
            <a:off x="2133600" y="4662289"/>
            <a:ext cx="357188" cy="327025"/>
          </a:xfrm>
          <a:prstGeom prst="ellipse">
            <a:avLst/>
          </a:prstGeom>
          <a:solidFill>
            <a:srgbClr val="FFFFFF"/>
          </a:solidFill>
          <a:ln w="9525">
            <a:solidFill>
              <a:srgbClr val="000000"/>
            </a:solidFill>
            <a:round/>
            <a:headEnd/>
            <a:tailEnd/>
          </a:ln>
        </p:spPr>
        <p:txBody>
          <a:bodyPr/>
          <a:lstStyle/>
          <a:p>
            <a:endParaRPr lang="zh-CN" altLang="en-US"/>
          </a:p>
        </p:txBody>
      </p:sp>
      <p:sp>
        <p:nvSpPr>
          <p:cNvPr id="737285" name="Line 5"/>
          <p:cNvSpPr>
            <a:spLocks noChangeShapeType="1"/>
          </p:cNvSpPr>
          <p:nvPr/>
        </p:nvSpPr>
        <p:spPr bwMode="auto">
          <a:xfrm>
            <a:off x="2371725" y="4989314"/>
            <a:ext cx="1312863"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86" name="Oval 6"/>
          <p:cNvSpPr>
            <a:spLocks noChangeArrowheads="1"/>
          </p:cNvSpPr>
          <p:nvPr/>
        </p:nvSpPr>
        <p:spPr bwMode="auto">
          <a:xfrm>
            <a:off x="3684588" y="5179814"/>
            <a:ext cx="357187" cy="325438"/>
          </a:xfrm>
          <a:prstGeom prst="ellipse">
            <a:avLst/>
          </a:prstGeom>
          <a:solidFill>
            <a:srgbClr val="FFFFFF"/>
          </a:solidFill>
          <a:ln w="9525">
            <a:solidFill>
              <a:srgbClr val="000000"/>
            </a:solidFill>
            <a:round/>
            <a:headEnd/>
            <a:tailEnd/>
          </a:ln>
        </p:spPr>
        <p:txBody>
          <a:bodyPr/>
          <a:lstStyle/>
          <a:p>
            <a:endParaRPr lang="zh-CN" altLang="en-US"/>
          </a:p>
        </p:txBody>
      </p:sp>
      <p:sp>
        <p:nvSpPr>
          <p:cNvPr id="737287" name="Line 7"/>
          <p:cNvSpPr>
            <a:spLocks noChangeShapeType="1"/>
          </p:cNvSpPr>
          <p:nvPr/>
        </p:nvSpPr>
        <p:spPr bwMode="auto">
          <a:xfrm flipV="1">
            <a:off x="4027488" y="4933752"/>
            <a:ext cx="1430337"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88" name="Line 8"/>
          <p:cNvSpPr>
            <a:spLocks noChangeShapeType="1"/>
          </p:cNvSpPr>
          <p:nvPr/>
        </p:nvSpPr>
        <p:spPr bwMode="auto">
          <a:xfrm>
            <a:off x="4041775" y="5368727"/>
            <a:ext cx="143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89" name="Line 9"/>
          <p:cNvSpPr>
            <a:spLocks noChangeShapeType="1"/>
          </p:cNvSpPr>
          <p:nvPr/>
        </p:nvSpPr>
        <p:spPr bwMode="auto">
          <a:xfrm>
            <a:off x="3997325" y="5478264"/>
            <a:ext cx="1431925" cy="325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90" name="Oval 10"/>
          <p:cNvSpPr>
            <a:spLocks noChangeArrowheads="1"/>
          </p:cNvSpPr>
          <p:nvPr/>
        </p:nvSpPr>
        <p:spPr bwMode="auto">
          <a:xfrm>
            <a:off x="5457825" y="4825802"/>
            <a:ext cx="239713" cy="217487"/>
          </a:xfrm>
          <a:prstGeom prst="ellipse">
            <a:avLst/>
          </a:prstGeom>
          <a:solidFill>
            <a:schemeClr val="tx1"/>
          </a:solidFill>
          <a:ln w="9525">
            <a:solidFill>
              <a:srgbClr val="000000"/>
            </a:solidFill>
            <a:round/>
            <a:headEnd/>
            <a:tailEnd/>
          </a:ln>
        </p:spPr>
        <p:txBody>
          <a:bodyPr/>
          <a:lstStyle/>
          <a:p>
            <a:endParaRPr lang="zh-CN" altLang="en-US"/>
          </a:p>
        </p:txBody>
      </p:sp>
      <p:sp>
        <p:nvSpPr>
          <p:cNvPr id="737291" name="Oval 11"/>
          <p:cNvSpPr>
            <a:spLocks noChangeArrowheads="1"/>
          </p:cNvSpPr>
          <p:nvPr/>
        </p:nvSpPr>
        <p:spPr bwMode="auto">
          <a:xfrm>
            <a:off x="5473700" y="5260777"/>
            <a:ext cx="238125" cy="217487"/>
          </a:xfrm>
          <a:prstGeom prst="ellipse">
            <a:avLst/>
          </a:prstGeom>
          <a:solidFill>
            <a:schemeClr val="tx1"/>
          </a:solidFill>
          <a:ln w="9525">
            <a:solidFill>
              <a:srgbClr val="000000"/>
            </a:solidFill>
            <a:round/>
            <a:headEnd/>
            <a:tailEnd/>
          </a:ln>
        </p:spPr>
        <p:txBody>
          <a:bodyPr/>
          <a:lstStyle/>
          <a:p>
            <a:endParaRPr lang="zh-CN" altLang="en-US"/>
          </a:p>
        </p:txBody>
      </p:sp>
      <p:sp>
        <p:nvSpPr>
          <p:cNvPr id="737292" name="Oval 12"/>
          <p:cNvSpPr>
            <a:spLocks noChangeArrowheads="1"/>
          </p:cNvSpPr>
          <p:nvPr/>
        </p:nvSpPr>
        <p:spPr bwMode="auto">
          <a:xfrm>
            <a:off x="5443538" y="5695752"/>
            <a:ext cx="238125" cy="217487"/>
          </a:xfrm>
          <a:prstGeom prst="ellipse">
            <a:avLst/>
          </a:prstGeom>
          <a:solidFill>
            <a:schemeClr val="tx1"/>
          </a:solidFill>
          <a:ln w="9525">
            <a:solidFill>
              <a:srgbClr val="000000"/>
            </a:solidFill>
            <a:round/>
            <a:headEnd/>
            <a:tailEnd/>
          </a:ln>
        </p:spPr>
        <p:txBody>
          <a:bodyPr/>
          <a:lstStyle/>
          <a:p>
            <a:endParaRPr lang="zh-CN" altLang="en-US"/>
          </a:p>
        </p:txBody>
      </p:sp>
      <p:sp>
        <p:nvSpPr>
          <p:cNvPr id="737293" name="Line 13"/>
          <p:cNvSpPr>
            <a:spLocks noChangeShapeType="1"/>
          </p:cNvSpPr>
          <p:nvPr/>
        </p:nvSpPr>
        <p:spPr bwMode="auto">
          <a:xfrm flipV="1">
            <a:off x="2371725" y="4119364"/>
            <a:ext cx="1312863" cy="542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94" name="Oval 14"/>
          <p:cNvSpPr>
            <a:spLocks noChangeArrowheads="1"/>
          </p:cNvSpPr>
          <p:nvPr/>
        </p:nvSpPr>
        <p:spPr bwMode="auto">
          <a:xfrm>
            <a:off x="3684588" y="3928864"/>
            <a:ext cx="357187" cy="325438"/>
          </a:xfrm>
          <a:prstGeom prst="ellipse">
            <a:avLst/>
          </a:prstGeom>
          <a:solidFill>
            <a:srgbClr val="FFFFFF"/>
          </a:solidFill>
          <a:ln w="9525">
            <a:solidFill>
              <a:srgbClr val="000000"/>
            </a:solidFill>
            <a:round/>
            <a:headEnd/>
            <a:tailEnd/>
          </a:ln>
        </p:spPr>
        <p:txBody>
          <a:bodyPr/>
          <a:lstStyle/>
          <a:p>
            <a:endParaRPr lang="zh-CN" altLang="en-US"/>
          </a:p>
        </p:txBody>
      </p:sp>
      <p:sp>
        <p:nvSpPr>
          <p:cNvPr id="737295" name="Line 15"/>
          <p:cNvSpPr>
            <a:spLocks noChangeShapeType="1"/>
          </p:cNvSpPr>
          <p:nvPr/>
        </p:nvSpPr>
        <p:spPr bwMode="auto">
          <a:xfrm>
            <a:off x="4041775" y="4119364"/>
            <a:ext cx="143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96" name="Line 16"/>
          <p:cNvSpPr>
            <a:spLocks noChangeShapeType="1"/>
          </p:cNvSpPr>
          <p:nvPr/>
        </p:nvSpPr>
        <p:spPr bwMode="auto">
          <a:xfrm>
            <a:off x="3997325" y="4227314"/>
            <a:ext cx="143192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297" name="Oval 17"/>
          <p:cNvSpPr>
            <a:spLocks noChangeArrowheads="1"/>
          </p:cNvSpPr>
          <p:nvPr/>
        </p:nvSpPr>
        <p:spPr bwMode="auto">
          <a:xfrm>
            <a:off x="5473700" y="3547864"/>
            <a:ext cx="238125" cy="217488"/>
          </a:xfrm>
          <a:prstGeom prst="ellipse">
            <a:avLst/>
          </a:prstGeom>
          <a:solidFill>
            <a:schemeClr val="tx1"/>
          </a:solidFill>
          <a:ln w="9525">
            <a:solidFill>
              <a:srgbClr val="000000"/>
            </a:solidFill>
            <a:round/>
            <a:headEnd/>
            <a:tailEnd/>
          </a:ln>
        </p:spPr>
        <p:txBody>
          <a:bodyPr/>
          <a:lstStyle/>
          <a:p>
            <a:endParaRPr lang="zh-CN" altLang="en-US"/>
          </a:p>
        </p:txBody>
      </p:sp>
      <p:sp>
        <p:nvSpPr>
          <p:cNvPr id="737298" name="Oval 18"/>
          <p:cNvSpPr>
            <a:spLocks noChangeArrowheads="1"/>
          </p:cNvSpPr>
          <p:nvPr/>
        </p:nvSpPr>
        <p:spPr bwMode="auto">
          <a:xfrm>
            <a:off x="5473700" y="4009827"/>
            <a:ext cx="238125" cy="217487"/>
          </a:xfrm>
          <a:prstGeom prst="ellipse">
            <a:avLst/>
          </a:prstGeom>
          <a:solidFill>
            <a:schemeClr val="tx1"/>
          </a:solidFill>
          <a:ln w="9525">
            <a:solidFill>
              <a:srgbClr val="000000"/>
            </a:solidFill>
            <a:round/>
            <a:headEnd/>
            <a:tailEnd/>
          </a:ln>
        </p:spPr>
        <p:txBody>
          <a:bodyPr/>
          <a:lstStyle/>
          <a:p>
            <a:endParaRPr lang="zh-CN" altLang="en-US"/>
          </a:p>
        </p:txBody>
      </p:sp>
      <p:sp>
        <p:nvSpPr>
          <p:cNvPr id="737299" name="Oval 19"/>
          <p:cNvSpPr>
            <a:spLocks noChangeArrowheads="1"/>
          </p:cNvSpPr>
          <p:nvPr/>
        </p:nvSpPr>
        <p:spPr bwMode="auto">
          <a:xfrm>
            <a:off x="5443538" y="4444802"/>
            <a:ext cx="238125" cy="217487"/>
          </a:xfrm>
          <a:prstGeom prst="ellipse">
            <a:avLst/>
          </a:prstGeom>
          <a:solidFill>
            <a:schemeClr val="tx1"/>
          </a:solidFill>
          <a:ln w="9525">
            <a:solidFill>
              <a:srgbClr val="000000"/>
            </a:solidFill>
            <a:round/>
            <a:headEnd/>
            <a:tailEnd/>
          </a:ln>
        </p:spPr>
        <p:txBody>
          <a:bodyPr/>
          <a:lstStyle/>
          <a:p>
            <a:endParaRPr lang="zh-CN" altLang="en-US"/>
          </a:p>
        </p:txBody>
      </p:sp>
      <p:sp>
        <p:nvSpPr>
          <p:cNvPr id="737300" name="Line 20"/>
          <p:cNvSpPr>
            <a:spLocks noChangeShapeType="1"/>
          </p:cNvSpPr>
          <p:nvPr/>
        </p:nvSpPr>
        <p:spPr bwMode="auto">
          <a:xfrm flipV="1">
            <a:off x="4038600" y="3700264"/>
            <a:ext cx="1431925" cy="327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01" name="Text Box 21"/>
          <p:cNvSpPr txBox="1">
            <a:spLocks noChangeArrowheads="1"/>
          </p:cNvSpPr>
          <p:nvPr/>
        </p:nvSpPr>
        <p:spPr bwMode="auto">
          <a:xfrm>
            <a:off x="1371600" y="4420989"/>
            <a:ext cx="954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kumimoji="1" lang="zh-CN" altLang="en-US" sz="1200" b="1">
                <a:latin typeface="宋体" charset="-122"/>
              </a:rPr>
              <a:t>决策点</a:t>
            </a:r>
            <a:r>
              <a:rPr kumimoji="1" lang="en-US" altLang="zh-CN" sz="1200" b="1">
                <a:latin typeface="宋体" charset="-122"/>
              </a:rPr>
              <a:t>1</a:t>
            </a:r>
            <a:endParaRPr kumimoji="1" lang="en-US" altLang="zh-CN" sz="1200" b="1">
              <a:latin typeface="Times New Roman" pitchFamily="18" charset="0"/>
            </a:endParaRPr>
          </a:p>
        </p:txBody>
      </p:sp>
      <p:sp>
        <p:nvSpPr>
          <p:cNvPr id="737302" name="Text Box 22"/>
          <p:cNvSpPr txBox="1">
            <a:spLocks noChangeArrowheads="1"/>
          </p:cNvSpPr>
          <p:nvPr/>
        </p:nvSpPr>
        <p:spPr bwMode="auto">
          <a:xfrm>
            <a:off x="2563813" y="4054277"/>
            <a:ext cx="8350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zh-CN" altLang="en-US" sz="1200" b="1">
                <a:latin typeface="Times New Roman" pitchFamily="18" charset="0"/>
              </a:rPr>
              <a:t>方案</a:t>
            </a:r>
            <a:r>
              <a:rPr kumimoji="1" lang="en-US" altLang="zh-CN" sz="1200" b="1">
                <a:latin typeface="Times New Roman" pitchFamily="18" charset="0"/>
              </a:rPr>
              <a:t>A</a:t>
            </a:r>
          </a:p>
        </p:txBody>
      </p:sp>
      <p:sp>
        <p:nvSpPr>
          <p:cNvPr id="737303" name="Text Box 23"/>
          <p:cNvSpPr txBox="1">
            <a:spLocks noChangeArrowheads="1"/>
          </p:cNvSpPr>
          <p:nvPr/>
        </p:nvSpPr>
        <p:spPr bwMode="auto">
          <a:xfrm>
            <a:off x="4711700" y="3428802"/>
            <a:ext cx="714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A1</a:t>
            </a:r>
          </a:p>
        </p:txBody>
      </p:sp>
      <p:sp>
        <p:nvSpPr>
          <p:cNvPr id="737304" name="Text Box 24"/>
          <p:cNvSpPr txBox="1">
            <a:spLocks noChangeArrowheads="1"/>
          </p:cNvSpPr>
          <p:nvPr/>
        </p:nvSpPr>
        <p:spPr bwMode="auto">
          <a:xfrm>
            <a:off x="4576763" y="3808214"/>
            <a:ext cx="835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  A2</a:t>
            </a:r>
          </a:p>
        </p:txBody>
      </p:sp>
      <p:sp>
        <p:nvSpPr>
          <p:cNvPr id="737305" name="Text Box 25"/>
          <p:cNvSpPr txBox="1">
            <a:spLocks noChangeArrowheads="1"/>
          </p:cNvSpPr>
          <p:nvPr/>
        </p:nvSpPr>
        <p:spPr bwMode="auto">
          <a:xfrm>
            <a:off x="4770438" y="4147939"/>
            <a:ext cx="7159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A3</a:t>
            </a:r>
          </a:p>
        </p:txBody>
      </p:sp>
      <p:sp>
        <p:nvSpPr>
          <p:cNvPr id="737306" name="Text Box 26"/>
          <p:cNvSpPr txBox="1">
            <a:spLocks noChangeArrowheads="1"/>
          </p:cNvSpPr>
          <p:nvPr/>
        </p:nvSpPr>
        <p:spPr bwMode="auto">
          <a:xfrm>
            <a:off x="4711700" y="4733727"/>
            <a:ext cx="714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B1</a:t>
            </a:r>
          </a:p>
        </p:txBody>
      </p:sp>
      <p:sp>
        <p:nvSpPr>
          <p:cNvPr id="737307" name="Text Box 27"/>
          <p:cNvSpPr txBox="1">
            <a:spLocks noChangeArrowheads="1"/>
          </p:cNvSpPr>
          <p:nvPr/>
        </p:nvSpPr>
        <p:spPr bwMode="auto">
          <a:xfrm>
            <a:off x="4711700" y="5059164"/>
            <a:ext cx="5953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B2</a:t>
            </a:r>
          </a:p>
        </p:txBody>
      </p:sp>
      <p:sp>
        <p:nvSpPr>
          <p:cNvPr id="737308" name="Text Box 28"/>
          <p:cNvSpPr txBox="1">
            <a:spLocks noChangeArrowheads="1"/>
          </p:cNvSpPr>
          <p:nvPr/>
        </p:nvSpPr>
        <p:spPr bwMode="auto">
          <a:xfrm>
            <a:off x="4711700" y="5344914"/>
            <a:ext cx="7143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B3</a:t>
            </a:r>
          </a:p>
        </p:txBody>
      </p:sp>
      <p:sp>
        <p:nvSpPr>
          <p:cNvPr id="737309" name="Text Box 29"/>
          <p:cNvSpPr txBox="1">
            <a:spLocks noChangeArrowheads="1"/>
          </p:cNvSpPr>
          <p:nvPr/>
        </p:nvSpPr>
        <p:spPr bwMode="auto">
          <a:xfrm>
            <a:off x="5903913" y="3319264"/>
            <a:ext cx="954087"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kumimoji="1" lang="en-US" altLang="zh-CN" sz="1200" b="1">
                <a:latin typeface="Times New Roman" pitchFamily="18" charset="0"/>
              </a:rPr>
              <a:t>2.1.1</a:t>
            </a:r>
          </a:p>
          <a:p>
            <a:pPr algn="just">
              <a:spcBef>
                <a:spcPct val="20000"/>
              </a:spcBef>
            </a:pPr>
            <a:endParaRPr kumimoji="1" lang="en-US" altLang="zh-CN" sz="1200" b="1">
              <a:latin typeface="Times New Roman" pitchFamily="18" charset="0"/>
            </a:endParaRPr>
          </a:p>
          <a:p>
            <a:pPr algn="just">
              <a:spcBef>
                <a:spcPct val="20000"/>
              </a:spcBef>
            </a:pPr>
            <a:r>
              <a:rPr kumimoji="1" lang="en-US" altLang="zh-CN" sz="1200" b="1">
                <a:latin typeface="Times New Roman" pitchFamily="18" charset="0"/>
              </a:rPr>
              <a:t>2.1.2</a:t>
            </a:r>
          </a:p>
          <a:p>
            <a:pPr algn="just">
              <a:spcBef>
                <a:spcPct val="20000"/>
              </a:spcBef>
            </a:pPr>
            <a:endParaRPr kumimoji="1" lang="en-US" altLang="zh-CN" sz="1200" b="1">
              <a:latin typeface="Times New Roman" pitchFamily="18" charset="0"/>
            </a:endParaRPr>
          </a:p>
          <a:p>
            <a:pPr algn="just">
              <a:spcBef>
                <a:spcPct val="20000"/>
              </a:spcBef>
            </a:pPr>
            <a:r>
              <a:rPr kumimoji="1" lang="en-US" altLang="zh-CN" sz="1200" b="1">
                <a:latin typeface="Times New Roman" pitchFamily="18" charset="0"/>
              </a:rPr>
              <a:t>2.1.3</a:t>
            </a:r>
          </a:p>
          <a:p>
            <a:pPr algn="just">
              <a:spcBef>
                <a:spcPct val="20000"/>
              </a:spcBef>
            </a:pPr>
            <a:endParaRPr kumimoji="1" lang="en-US" altLang="zh-CN" sz="1200" b="1">
              <a:latin typeface="Times New Roman" pitchFamily="18" charset="0"/>
            </a:endParaRPr>
          </a:p>
          <a:p>
            <a:pPr algn="just">
              <a:spcBef>
                <a:spcPct val="20000"/>
              </a:spcBef>
            </a:pPr>
            <a:r>
              <a:rPr kumimoji="1" lang="en-US" altLang="zh-CN" sz="1200" b="1">
                <a:latin typeface="Times New Roman" pitchFamily="18" charset="0"/>
              </a:rPr>
              <a:t>2.2.1</a:t>
            </a:r>
          </a:p>
          <a:p>
            <a:pPr algn="just">
              <a:spcBef>
                <a:spcPct val="20000"/>
              </a:spcBef>
            </a:pPr>
            <a:endParaRPr kumimoji="1" lang="en-US" altLang="zh-CN" sz="1200" b="1">
              <a:latin typeface="Times New Roman" pitchFamily="18" charset="0"/>
            </a:endParaRPr>
          </a:p>
          <a:p>
            <a:pPr algn="just">
              <a:spcBef>
                <a:spcPct val="20000"/>
              </a:spcBef>
            </a:pPr>
            <a:r>
              <a:rPr kumimoji="1" lang="en-US" altLang="zh-CN" sz="1200" b="1">
                <a:latin typeface="Times New Roman" pitchFamily="18" charset="0"/>
              </a:rPr>
              <a:t>2.2.2</a:t>
            </a: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r>
              <a:rPr kumimoji="1" lang="en-US" altLang="zh-CN" sz="1200" b="1">
                <a:latin typeface="Times New Roman" pitchFamily="18" charset="0"/>
              </a:rPr>
              <a:t>2.2.3</a:t>
            </a:r>
          </a:p>
          <a:p>
            <a:pPr>
              <a:spcBef>
                <a:spcPct val="20000"/>
              </a:spcBef>
            </a:pPr>
            <a:endParaRPr kumimoji="1" lang="en-US" altLang="zh-CN" sz="1200" b="1">
              <a:latin typeface="宋体" charset="-122"/>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lgn="just">
              <a:spcBef>
                <a:spcPct val="20000"/>
              </a:spcBef>
            </a:pPr>
            <a:endParaRPr kumimoji="1" lang="en-US" altLang="zh-CN" sz="1200" b="1">
              <a:latin typeface="Times New Roman" pitchFamily="18" charset="0"/>
            </a:endParaRPr>
          </a:p>
          <a:p>
            <a:pPr>
              <a:spcBef>
                <a:spcPct val="20000"/>
              </a:spcBef>
            </a:pPr>
            <a:endParaRPr kumimoji="1" lang="en-US" altLang="zh-CN" sz="1200" b="1">
              <a:latin typeface="Times New Roman" pitchFamily="18" charset="0"/>
            </a:endParaRPr>
          </a:p>
        </p:txBody>
      </p:sp>
      <p:sp>
        <p:nvSpPr>
          <p:cNvPr id="737310" name="Text Box 30"/>
          <p:cNvSpPr txBox="1">
            <a:spLocks noChangeArrowheads="1"/>
          </p:cNvSpPr>
          <p:nvPr/>
        </p:nvSpPr>
        <p:spPr bwMode="auto">
          <a:xfrm>
            <a:off x="3276600" y="6129139"/>
            <a:ext cx="33401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zh-CN" altLang="en-US" b="1">
                <a:latin typeface="Times New Roman" pitchFamily="18" charset="0"/>
              </a:rPr>
              <a:t>决策树（两段决策）</a:t>
            </a:r>
          </a:p>
        </p:txBody>
      </p:sp>
      <p:sp>
        <p:nvSpPr>
          <p:cNvPr id="737311" name="Text Box 31"/>
          <p:cNvSpPr txBox="1">
            <a:spLocks noChangeArrowheads="1"/>
          </p:cNvSpPr>
          <p:nvPr/>
        </p:nvSpPr>
        <p:spPr bwMode="auto">
          <a:xfrm>
            <a:off x="3667125" y="4271764"/>
            <a:ext cx="5969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2.1</a:t>
            </a:r>
          </a:p>
        </p:txBody>
      </p:sp>
      <p:sp>
        <p:nvSpPr>
          <p:cNvPr id="737312" name="Text Box 32"/>
          <p:cNvSpPr txBox="1">
            <a:spLocks noChangeArrowheads="1"/>
          </p:cNvSpPr>
          <p:nvPr/>
        </p:nvSpPr>
        <p:spPr bwMode="auto">
          <a:xfrm>
            <a:off x="3667125" y="5481439"/>
            <a:ext cx="5969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en-US" altLang="zh-CN" sz="1200" b="1">
                <a:latin typeface="Times New Roman" pitchFamily="18" charset="0"/>
              </a:rPr>
              <a:t>2.2</a:t>
            </a:r>
          </a:p>
        </p:txBody>
      </p:sp>
      <p:sp>
        <p:nvSpPr>
          <p:cNvPr id="737313" name="Text Box 33"/>
          <p:cNvSpPr txBox="1">
            <a:spLocks noChangeArrowheads="1"/>
          </p:cNvSpPr>
          <p:nvPr/>
        </p:nvSpPr>
        <p:spPr bwMode="auto">
          <a:xfrm>
            <a:off x="2608263" y="5141714"/>
            <a:ext cx="83502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20000"/>
              </a:spcBef>
            </a:pPr>
            <a:r>
              <a:rPr kumimoji="1" lang="zh-CN" altLang="en-US" sz="1200" b="1">
                <a:latin typeface="Times New Roman" pitchFamily="18" charset="0"/>
              </a:rPr>
              <a:t>方案</a:t>
            </a:r>
            <a:r>
              <a:rPr kumimoji="1" lang="en-US" altLang="zh-CN" sz="1200" b="1">
                <a:latin typeface="Times New Roman" pitchFamily="18" charset="0"/>
              </a:rPr>
              <a:t>B</a:t>
            </a:r>
          </a:p>
        </p:txBody>
      </p:sp>
      <p:sp>
        <p:nvSpPr>
          <p:cNvPr id="39"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40"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决策树</a:t>
            </a:r>
            <a:endParaRPr lang="zh-CN" altLang="en-US" dirty="0"/>
          </a:p>
        </p:txBody>
      </p:sp>
    </p:spTree>
    <p:extLst>
      <p:ext uri="{BB962C8B-B14F-4D97-AF65-F5344CB8AC3E}">
        <p14:creationId xmlns:p14="http://schemas.microsoft.com/office/powerpoint/2010/main" val="980660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sz="half" idx="1"/>
          </p:nvPr>
        </p:nvSpPr>
        <p:spPr>
          <a:xfrm>
            <a:off x="395288" y="1586929"/>
            <a:ext cx="8424862" cy="1193999"/>
          </a:xfrm>
        </p:spPr>
        <p:txBody>
          <a:bodyPr/>
          <a:lstStyle/>
          <a:p>
            <a:pPr algn="just"/>
            <a:r>
              <a:rPr lang="zh-CN" altLang="en-US" dirty="0">
                <a:solidFill>
                  <a:srgbClr val="FF0000"/>
                </a:solidFill>
                <a:ea typeface="黑体" pitchFamily="49" charset="-122"/>
              </a:rPr>
              <a:t>例</a:t>
            </a:r>
            <a:r>
              <a:rPr lang="zh-CN" altLang="en-US" sz="2400" dirty="0" smtClean="0">
                <a:solidFill>
                  <a:srgbClr val="FF0000"/>
                </a:solidFill>
                <a:ea typeface="黑体" pitchFamily="49" charset="-122"/>
              </a:rPr>
              <a:t>：</a:t>
            </a:r>
            <a:endParaRPr lang="zh-CN" altLang="en-US" sz="2400" dirty="0">
              <a:ea typeface="黑体" pitchFamily="49" charset="-122"/>
            </a:endParaRPr>
          </a:p>
        </p:txBody>
      </p:sp>
      <p:grpSp>
        <p:nvGrpSpPr>
          <p:cNvPr id="123101" name="Group 221"/>
          <p:cNvGrpSpPr>
            <a:grpSpLocks/>
          </p:cNvGrpSpPr>
          <p:nvPr/>
        </p:nvGrpSpPr>
        <p:grpSpPr bwMode="auto">
          <a:xfrm>
            <a:off x="755972" y="2996952"/>
            <a:ext cx="8064500" cy="3035300"/>
            <a:chOff x="2340" y="2220"/>
            <a:chExt cx="7920" cy="2496"/>
          </a:xfrm>
        </p:grpSpPr>
        <p:sp>
          <p:nvSpPr>
            <p:cNvPr id="123102" name="Text Box 222"/>
            <p:cNvSpPr txBox="1">
              <a:spLocks noChangeArrowheads="1"/>
            </p:cNvSpPr>
            <p:nvPr/>
          </p:nvSpPr>
          <p:spPr bwMode="auto">
            <a:xfrm>
              <a:off x="2340" y="3312"/>
              <a:ext cx="14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检查订购单</a:t>
              </a:r>
            </a:p>
          </p:txBody>
        </p:sp>
        <p:sp>
          <p:nvSpPr>
            <p:cNvPr id="123103" name="Text Box 223"/>
            <p:cNvSpPr txBox="1">
              <a:spLocks noChangeArrowheads="1"/>
            </p:cNvSpPr>
            <p:nvPr/>
          </p:nvSpPr>
          <p:spPr bwMode="auto">
            <a:xfrm>
              <a:off x="3960" y="2532"/>
              <a:ext cx="16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订购金额</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&gt; 500</a:t>
              </a:r>
            </a:p>
          </p:txBody>
        </p:sp>
        <p:sp>
          <p:nvSpPr>
            <p:cNvPr id="123104" name="Text Box 224"/>
            <p:cNvSpPr txBox="1">
              <a:spLocks noChangeArrowheads="1"/>
            </p:cNvSpPr>
            <p:nvPr/>
          </p:nvSpPr>
          <p:spPr bwMode="auto">
            <a:xfrm>
              <a:off x="3960" y="3936"/>
              <a:ext cx="18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订购金额≤</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500</a:t>
              </a:r>
            </a:p>
            <a:p>
              <a:endPar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23105" name="Text Box 225"/>
            <p:cNvSpPr txBox="1">
              <a:spLocks noChangeArrowheads="1"/>
            </p:cNvSpPr>
            <p:nvPr/>
          </p:nvSpPr>
          <p:spPr bwMode="auto">
            <a:xfrm>
              <a:off x="5760" y="2220"/>
              <a:ext cx="41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有欠款</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发不予批准通知</a:t>
              </a:r>
            </a:p>
          </p:txBody>
        </p:sp>
        <p:sp>
          <p:nvSpPr>
            <p:cNvPr id="123106" name="Text Box 226"/>
            <p:cNvSpPr txBox="1">
              <a:spLocks noChangeArrowheads="1"/>
            </p:cNvSpPr>
            <p:nvPr/>
          </p:nvSpPr>
          <p:spPr bwMode="auto">
            <a:xfrm>
              <a:off x="5760" y="2844"/>
              <a:ext cx="32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无欠款</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发批准单和提货单</a:t>
              </a:r>
            </a:p>
          </p:txBody>
        </p:sp>
        <p:sp>
          <p:nvSpPr>
            <p:cNvPr id="123107" name="Text Box 227"/>
            <p:cNvSpPr txBox="1">
              <a:spLocks noChangeArrowheads="1"/>
            </p:cNvSpPr>
            <p:nvPr/>
          </p:nvSpPr>
          <p:spPr bwMode="auto">
            <a:xfrm>
              <a:off x="5760" y="3624"/>
              <a:ext cx="45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有欠款</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发批准单、提货单及催款单</a:t>
              </a:r>
            </a:p>
          </p:txBody>
        </p:sp>
        <p:sp>
          <p:nvSpPr>
            <p:cNvPr id="123108" name="Text Box 228"/>
            <p:cNvSpPr txBox="1">
              <a:spLocks noChangeArrowheads="1"/>
            </p:cNvSpPr>
            <p:nvPr/>
          </p:nvSpPr>
          <p:spPr bwMode="auto">
            <a:xfrm>
              <a:off x="5760" y="4248"/>
              <a:ext cx="37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无欠款</a:t>
              </a:r>
              <a:r>
                <a:rPr lang="en-US" altLang="zh-CN"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发批准单和提货单</a:t>
              </a:r>
            </a:p>
          </p:txBody>
        </p:sp>
        <p:sp>
          <p:nvSpPr>
            <p:cNvPr id="123109" name="AutoShape 229"/>
            <p:cNvSpPr>
              <a:spLocks/>
            </p:cNvSpPr>
            <p:nvPr/>
          </p:nvSpPr>
          <p:spPr bwMode="auto">
            <a:xfrm>
              <a:off x="3780" y="2844"/>
              <a:ext cx="180" cy="1404"/>
            </a:xfrm>
            <a:prstGeom prst="leftBrace">
              <a:avLst>
                <a:gd name="adj1" fmla="val 6500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23110" name="AutoShape 230"/>
            <p:cNvSpPr>
              <a:spLocks/>
            </p:cNvSpPr>
            <p:nvPr/>
          </p:nvSpPr>
          <p:spPr bwMode="auto">
            <a:xfrm>
              <a:off x="5580" y="2376"/>
              <a:ext cx="180" cy="780"/>
            </a:xfrm>
            <a:prstGeom prst="leftBrace">
              <a:avLst>
                <a:gd name="adj1" fmla="val 3611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23111" name="AutoShape 231"/>
            <p:cNvSpPr>
              <a:spLocks/>
            </p:cNvSpPr>
            <p:nvPr/>
          </p:nvSpPr>
          <p:spPr bwMode="auto">
            <a:xfrm>
              <a:off x="5580" y="3780"/>
              <a:ext cx="180" cy="780"/>
            </a:xfrm>
            <a:prstGeom prst="leftBrace">
              <a:avLst>
                <a:gd name="adj1" fmla="val 3611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1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17"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4</a:t>
            </a:r>
            <a:r>
              <a:rPr lang="zh-CN" altLang="en-US" dirty="0" smtClean="0"/>
              <a:t>）决策树</a:t>
            </a:r>
            <a:endParaRPr lang="zh-CN" altLang="en-US" dirty="0"/>
          </a:p>
        </p:txBody>
      </p:sp>
    </p:spTree>
    <p:extLst>
      <p:ext uri="{BB962C8B-B14F-4D97-AF65-F5344CB8AC3E}">
        <p14:creationId xmlns:p14="http://schemas.microsoft.com/office/powerpoint/2010/main" val="3731031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nodeType="afterEffect">
                                  <p:stCondLst>
                                    <p:cond delay="0"/>
                                  </p:stCondLst>
                                  <p:childTnLst>
                                    <p:set>
                                      <p:cBhvr>
                                        <p:cTn id="9" dur="1" fill="hold">
                                          <p:stCondLst>
                                            <p:cond delay="0"/>
                                          </p:stCondLst>
                                        </p:cTn>
                                        <p:tgtEl>
                                          <p:spTgt spid="123101"/>
                                        </p:tgtEl>
                                        <p:attrNameLst>
                                          <p:attrName>style.visibility</p:attrName>
                                        </p:attrNameLst>
                                      </p:cBhvr>
                                      <p:to>
                                        <p:strVal val="visible"/>
                                      </p:to>
                                    </p:set>
                                    <p:animEffect transition="in" filter="wipe(left)">
                                      <p:cBhvr>
                                        <p:cTn id="10" dur="1000"/>
                                        <p:tgtEl>
                                          <p:spTgt spid="123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794BB23-6F2A-40DC-8AEF-71516BEBE6A7}" type="slidenum">
              <a:rPr lang="en-US" altLang="zh-CN" smtClean="0"/>
              <a:pPr>
                <a:defRPr/>
              </a:pPr>
              <a:t>166</a:t>
            </a:fld>
            <a:endParaRPr lang="en-US" altLang="zh-CN" dirty="0"/>
          </a:p>
        </p:txBody>
      </p:sp>
      <p:grpSp>
        <p:nvGrpSpPr>
          <p:cNvPr id="3" name="Group 2"/>
          <p:cNvGrpSpPr>
            <a:grpSpLocks/>
          </p:cNvGrpSpPr>
          <p:nvPr/>
        </p:nvGrpSpPr>
        <p:grpSpPr bwMode="auto">
          <a:xfrm>
            <a:off x="395536" y="2955131"/>
            <a:ext cx="8461375" cy="2749550"/>
            <a:chOff x="249" y="890"/>
            <a:chExt cx="5330" cy="1732"/>
          </a:xfrm>
        </p:grpSpPr>
        <p:sp>
          <p:nvSpPr>
            <p:cNvPr id="4" name="Text Box 3"/>
            <p:cNvSpPr txBox="1">
              <a:spLocks noChangeArrowheads="1"/>
            </p:cNvSpPr>
            <p:nvPr/>
          </p:nvSpPr>
          <p:spPr bwMode="auto">
            <a:xfrm>
              <a:off x="249" y="1865"/>
              <a:ext cx="9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欠款时间</a:t>
              </a:r>
            </a:p>
          </p:txBody>
        </p:sp>
        <p:sp>
          <p:nvSpPr>
            <p:cNvPr id="5" name="Line 4"/>
            <p:cNvSpPr>
              <a:spLocks noChangeShapeType="1"/>
            </p:cNvSpPr>
            <p:nvPr/>
          </p:nvSpPr>
          <p:spPr bwMode="auto">
            <a:xfrm flipV="1">
              <a:off x="1088" y="1502"/>
              <a:ext cx="431" cy="4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 name="Line 5"/>
            <p:cNvSpPr>
              <a:spLocks noChangeShapeType="1"/>
            </p:cNvSpPr>
            <p:nvPr/>
          </p:nvSpPr>
          <p:spPr bwMode="auto">
            <a:xfrm>
              <a:off x="1043" y="2001"/>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Line 6"/>
            <p:cNvSpPr>
              <a:spLocks noChangeShapeType="1"/>
            </p:cNvSpPr>
            <p:nvPr/>
          </p:nvSpPr>
          <p:spPr bwMode="auto">
            <a:xfrm>
              <a:off x="1043" y="2001"/>
              <a:ext cx="454" cy="5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 Box 7"/>
            <p:cNvSpPr txBox="1">
              <a:spLocks noChangeArrowheads="1"/>
            </p:cNvSpPr>
            <p:nvPr/>
          </p:nvSpPr>
          <p:spPr bwMode="auto">
            <a:xfrm>
              <a:off x="1474" y="1317"/>
              <a:ext cx="81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≤30</a:t>
              </a:r>
              <a:r>
                <a:rPr lang="zh-CN" altLang="en-US" sz="16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天</a:t>
              </a:r>
            </a:p>
          </p:txBody>
        </p:sp>
        <p:sp>
          <p:nvSpPr>
            <p:cNvPr id="9" name="Text Box 8"/>
            <p:cNvSpPr txBox="1">
              <a:spLocks noChangeArrowheads="1"/>
            </p:cNvSpPr>
            <p:nvPr/>
          </p:nvSpPr>
          <p:spPr bwMode="auto">
            <a:xfrm>
              <a:off x="1497" y="2020"/>
              <a:ext cx="81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≤100</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天</a:t>
              </a:r>
            </a:p>
          </p:txBody>
        </p:sp>
        <p:sp>
          <p:nvSpPr>
            <p:cNvPr id="10" name="Text Box 9"/>
            <p:cNvSpPr txBox="1">
              <a:spLocks noChangeArrowheads="1"/>
            </p:cNvSpPr>
            <p:nvPr/>
          </p:nvSpPr>
          <p:spPr bwMode="auto">
            <a:xfrm>
              <a:off x="1497" y="2409"/>
              <a:ext cx="81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&gt;100</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天</a:t>
              </a:r>
            </a:p>
          </p:txBody>
        </p:sp>
        <p:sp>
          <p:nvSpPr>
            <p:cNvPr id="11" name="Text Box 10"/>
            <p:cNvSpPr txBox="1">
              <a:spLocks noChangeArrowheads="1"/>
            </p:cNvSpPr>
            <p:nvPr/>
          </p:nvSpPr>
          <p:spPr bwMode="auto">
            <a:xfrm>
              <a:off x="1542" y="1706"/>
              <a:ext cx="81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&gt;30</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天</a:t>
              </a:r>
            </a:p>
          </p:txBody>
        </p:sp>
        <p:sp>
          <p:nvSpPr>
            <p:cNvPr id="12" name="Line 11"/>
            <p:cNvSpPr>
              <a:spLocks noChangeShapeType="1"/>
            </p:cNvSpPr>
            <p:nvPr/>
          </p:nvSpPr>
          <p:spPr bwMode="auto">
            <a:xfrm>
              <a:off x="1995" y="1434"/>
              <a:ext cx="4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3" name="Text Box 12"/>
            <p:cNvSpPr txBox="1">
              <a:spLocks noChangeArrowheads="1"/>
            </p:cNvSpPr>
            <p:nvPr/>
          </p:nvSpPr>
          <p:spPr bwMode="auto">
            <a:xfrm>
              <a:off x="2494" y="1298"/>
              <a:ext cx="56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需求量</a:t>
              </a:r>
            </a:p>
          </p:txBody>
        </p:sp>
        <p:sp>
          <p:nvSpPr>
            <p:cNvPr id="14" name="Line 13"/>
            <p:cNvSpPr>
              <a:spLocks noChangeShapeType="1"/>
            </p:cNvSpPr>
            <p:nvPr/>
          </p:nvSpPr>
          <p:spPr bwMode="auto">
            <a:xfrm>
              <a:off x="1995" y="2020"/>
              <a:ext cx="4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 name="Text Box 14"/>
            <p:cNvSpPr txBox="1">
              <a:spLocks noChangeArrowheads="1"/>
            </p:cNvSpPr>
            <p:nvPr/>
          </p:nvSpPr>
          <p:spPr bwMode="auto">
            <a:xfrm>
              <a:off x="2494" y="1884"/>
              <a:ext cx="56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需求量</a:t>
              </a:r>
            </a:p>
          </p:txBody>
        </p:sp>
        <p:sp>
          <p:nvSpPr>
            <p:cNvPr id="16" name="Line 15"/>
            <p:cNvSpPr>
              <a:spLocks noChangeShapeType="1"/>
            </p:cNvSpPr>
            <p:nvPr/>
          </p:nvSpPr>
          <p:spPr bwMode="auto">
            <a:xfrm>
              <a:off x="1973" y="2523"/>
              <a:ext cx="249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7" name="Text Box 16"/>
            <p:cNvSpPr txBox="1">
              <a:spLocks noChangeArrowheads="1"/>
            </p:cNvSpPr>
            <p:nvPr/>
          </p:nvSpPr>
          <p:spPr bwMode="auto">
            <a:xfrm>
              <a:off x="3243" y="1185"/>
              <a:ext cx="90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库存量</a:t>
              </a:r>
            </a:p>
          </p:txBody>
        </p:sp>
        <p:sp>
          <p:nvSpPr>
            <p:cNvPr id="18" name="Text Box 17"/>
            <p:cNvSpPr txBox="1">
              <a:spLocks noChangeArrowheads="1"/>
            </p:cNvSpPr>
            <p:nvPr/>
          </p:nvSpPr>
          <p:spPr bwMode="auto">
            <a:xfrm>
              <a:off x="3243" y="1475"/>
              <a:ext cx="90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&gt;</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库存量</a:t>
              </a:r>
            </a:p>
          </p:txBody>
        </p:sp>
        <p:sp>
          <p:nvSpPr>
            <p:cNvPr id="19" name="Text Box 18"/>
            <p:cNvSpPr txBox="1">
              <a:spLocks noChangeArrowheads="1"/>
            </p:cNvSpPr>
            <p:nvPr/>
          </p:nvSpPr>
          <p:spPr bwMode="auto">
            <a:xfrm>
              <a:off x="3243" y="1702"/>
              <a:ext cx="90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库存量</a:t>
              </a:r>
            </a:p>
          </p:txBody>
        </p:sp>
        <p:sp>
          <p:nvSpPr>
            <p:cNvPr id="20" name="Text Box 19"/>
            <p:cNvSpPr txBox="1">
              <a:spLocks noChangeArrowheads="1"/>
            </p:cNvSpPr>
            <p:nvPr/>
          </p:nvSpPr>
          <p:spPr bwMode="auto">
            <a:xfrm>
              <a:off x="3243" y="2020"/>
              <a:ext cx="90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&gt;</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库存量</a:t>
              </a:r>
            </a:p>
          </p:txBody>
        </p:sp>
        <p:sp>
          <p:nvSpPr>
            <p:cNvPr id="21" name="Line 20"/>
            <p:cNvSpPr>
              <a:spLocks noChangeShapeType="1"/>
            </p:cNvSpPr>
            <p:nvPr/>
          </p:nvSpPr>
          <p:spPr bwMode="auto">
            <a:xfrm flipH="1">
              <a:off x="3016" y="1321"/>
              <a:ext cx="250" cy="1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2" name="Line 21"/>
            <p:cNvSpPr>
              <a:spLocks noChangeShapeType="1"/>
            </p:cNvSpPr>
            <p:nvPr/>
          </p:nvSpPr>
          <p:spPr bwMode="auto">
            <a:xfrm>
              <a:off x="3039" y="1435"/>
              <a:ext cx="204" cy="1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3" name="Line 22"/>
            <p:cNvSpPr>
              <a:spLocks noChangeShapeType="1"/>
            </p:cNvSpPr>
            <p:nvPr/>
          </p:nvSpPr>
          <p:spPr bwMode="auto">
            <a:xfrm flipH="1">
              <a:off x="2993" y="1865"/>
              <a:ext cx="250" cy="1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4" name="Line 23"/>
            <p:cNvSpPr>
              <a:spLocks noChangeShapeType="1"/>
            </p:cNvSpPr>
            <p:nvPr/>
          </p:nvSpPr>
          <p:spPr bwMode="auto">
            <a:xfrm>
              <a:off x="3016" y="1979"/>
              <a:ext cx="204" cy="1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25" name="Text Box 24"/>
            <p:cNvSpPr txBox="1">
              <a:spLocks noChangeArrowheads="1"/>
            </p:cNvSpPr>
            <p:nvPr/>
          </p:nvSpPr>
          <p:spPr bwMode="auto">
            <a:xfrm>
              <a:off x="4400" y="1158"/>
              <a:ext cx="113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立即发货</a:t>
              </a:r>
            </a:p>
          </p:txBody>
        </p:sp>
        <p:sp>
          <p:nvSpPr>
            <p:cNvPr id="26" name="Text Box 25"/>
            <p:cNvSpPr txBox="1">
              <a:spLocks noChangeArrowheads="1"/>
            </p:cNvSpPr>
            <p:nvPr/>
          </p:nvSpPr>
          <p:spPr bwMode="auto">
            <a:xfrm>
              <a:off x="4400" y="1344"/>
              <a:ext cx="113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先按库存发货，进货后补发</a:t>
              </a:r>
            </a:p>
          </p:txBody>
        </p:sp>
        <p:sp>
          <p:nvSpPr>
            <p:cNvPr id="27" name="Text Box 26"/>
            <p:cNvSpPr txBox="1">
              <a:spLocks noChangeArrowheads="1"/>
            </p:cNvSpPr>
            <p:nvPr/>
          </p:nvSpPr>
          <p:spPr bwMode="auto">
            <a:xfrm>
              <a:off x="4422" y="1706"/>
              <a:ext cx="113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先付款，再发货</a:t>
              </a:r>
            </a:p>
          </p:txBody>
        </p:sp>
        <p:sp>
          <p:nvSpPr>
            <p:cNvPr id="28" name="Text Box 27"/>
            <p:cNvSpPr txBox="1">
              <a:spLocks noChangeArrowheads="1"/>
            </p:cNvSpPr>
            <p:nvPr/>
          </p:nvSpPr>
          <p:spPr bwMode="auto">
            <a:xfrm>
              <a:off x="4422" y="2020"/>
              <a:ext cx="113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不发货</a:t>
              </a:r>
            </a:p>
          </p:txBody>
        </p:sp>
        <p:sp>
          <p:nvSpPr>
            <p:cNvPr id="29" name="Line 28"/>
            <p:cNvSpPr>
              <a:spLocks noChangeShapeType="1"/>
            </p:cNvSpPr>
            <p:nvPr/>
          </p:nvSpPr>
          <p:spPr bwMode="auto">
            <a:xfrm>
              <a:off x="3878" y="1298"/>
              <a:ext cx="5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30" name="Line 29"/>
            <p:cNvSpPr>
              <a:spLocks noChangeShapeType="1"/>
            </p:cNvSpPr>
            <p:nvPr/>
          </p:nvSpPr>
          <p:spPr bwMode="auto">
            <a:xfrm>
              <a:off x="3878" y="1570"/>
              <a:ext cx="5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31" name="Line 30"/>
            <p:cNvSpPr>
              <a:spLocks noChangeShapeType="1"/>
            </p:cNvSpPr>
            <p:nvPr/>
          </p:nvSpPr>
          <p:spPr bwMode="auto">
            <a:xfrm>
              <a:off x="3878" y="1820"/>
              <a:ext cx="5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32" name="Line 31"/>
            <p:cNvSpPr>
              <a:spLocks noChangeShapeType="1"/>
            </p:cNvSpPr>
            <p:nvPr/>
          </p:nvSpPr>
          <p:spPr bwMode="auto">
            <a:xfrm>
              <a:off x="3878" y="2160"/>
              <a:ext cx="56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33" name="Text Box 32"/>
            <p:cNvSpPr txBox="1">
              <a:spLocks noChangeArrowheads="1"/>
            </p:cNvSpPr>
            <p:nvPr/>
          </p:nvSpPr>
          <p:spPr bwMode="auto">
            <a:xfrm>
              <a:off x="4422" y="890"/>
              <a:ext cx="113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处理方案</a:t>
              </a:r>
            </a:p>
          </p:txBody>
        </p:sp>
        <p:sp>
          <p:nvSpPr>
            <p:cNvPr id="34" name="Text Box 33"/>
            <p:cNvSpPr txBox="1">
              <a:spLocks noChangeArrowheads="1"/>
            </p:cNvSpPr>
            <p:nvPr/>
          </p:nvSpPr>
          <p:spPr bwMode="auto">
            <a:xfrm>
              <a:off x="4445" y="2387"/>
              <a:ext cx="113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通知先付款</a:t>
              </a:r>
            </a:p>
          </p:txBody>
        </p:sp>
      </p:grpSp>
      <p:sp>
        <p:nvSpPr>
          <p:cNvPr id="36" name="Rectangle 3"/>
          <p:cNvSpPr txBox="1">
            <a:spLocks noChangeArrowheads="1"/>
          </p:cNvSpPr>
          <p:nvPr/>
        </p:nvSpPr>
        <p:spPr>
          <a:xfrm>
            <a:off x="395288" y="1586929"/>
            <a:ext cx="8424862" cy="1193999"/>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r>
              <a:rPr lang="zh-CN" altLang="en-US" dirty="0"/>
              <a:t>用户订货方案</a:t>
            </a:r>
            <a:r>
              <a:rPr lang="zh-CN" altLang="en-US" dirty="0" smtClean="0">
                <a:solidFill>
                  <a:srgbClr val="FF0000"/>
                </a:solidFill>
                <a:ea typeface="黑体" pitchFamily="49" charset="-122"/>
              </a:rPr>
              <a:t>决策树：</a:t>
            </a:r>
            <a:endParaRPr lang="zh-CN" altLang="en-US" dirty="0">
              <a:ea typeface="黑体" pitchFamily="49" charset="-122"/>
            </a:endParaRPr>
          </a:p>
        </p:txBody>
      </p:sp>
      <p:sp>
        <p:nvSpPr>
          <p:cNvPr id="37"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38"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4</a:t>
            </a:r>
            <a:r>
              <a:rPr lang="zh-CN" altLang="en-US" dirty="0" smtClean="0"/>
              <a:t>）决策树</a:t>
            </a:r>
            <a:endParaRPr lang="zh-CN" altLang="en-US" dirty="0"/>
          </a:p>
        </p:txBody>
      </p:sp>
    </p:spTree>
    <p:extLst>
      <p:ext uri="{BB962C8B-B14F-4D97-AF65-F5344CB8AC3E}">
        <p14:creationId xmlns:p14="http://schemas.microsoft.com/office/powerpoint/2010/main" val="3301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body" sz="half" idx="1"/>
          </p:nvPr>
        </p:nvSpPr>
        <p:spPr>
          <a:xfrm>
            <a:off x="395288" y="1587996"/>
            <a:ext cx="8497887" cy="2705100"/>
          </a:xfrm>
        </p:spPr>
        <p:txBody>
          <a:bodyPr/>
          <a:lstStyle/>
          <a:p>
            <a:pPr algn="just"/>
            <a:r>
              <a:rPr lang="zh-CN" altLang="en-US" sz="2400" dirty="0" smtClean="0">
                <a:solidFill>
                  <a:srgbClr val="0000FF"/>
                </a:solidFill>
                <a:ea typeface="黑体" pitchFamily="49" charset="-122"/>
              </a:rPr>
              <a:t>决策表：</a:t>
            </a:r>
            <a:r>
              <a:rPr lang="zh-CN" altLang="en-US" sz="2400" dirty="0" smtClean="0">
                <a:ea typeface="黑体" pitchFamily="49" charset="-122"/>
              </a:rPr>
              <a:t>显示</a:t>
            </a:r>
            <a:r>
              <a:rPr lang="zh-CN" altLang="en-US" sz="2400" dirty="0">
                <a:ea typeface="黑体" pitchFamily="49" charset="-122"/>
              </a:rPr>
              <a:t>了一个逻辑结构，是条件和作为结果的行动的所有可能组合</a:t>
            </a:r>
          </a:p>
          <a:p>
            <a:pPr algn="just"/>
            <a:r>
              <a:rPr kumimoji="0" lang="zh-CN" altLang="en-US" sz="2400" dirty="0">
                <a:ea typeface="黑体" pitchFamily="49" charset="-122"/>
              </a:rPr>
              <a:t>如果一个加工逻辑由多个条件组成，并有多个操作需要在不同条件组合下选择完成，就可以使用</a:t>
            </a:r>
            <a:r>
              <a:rPr kumimoji="0" lang="zh-CN" altLang="en-US" sz="2400" dirty="0">
                <a:solidFill>
                  <a:srgbClr val="FF0000"/>
                </a:solidFill>
                <a:ea typeface="黑体" pitchFamily="49" charset="-122"/>
              </a:rPr>
              <a:t>决策表来描述</a:t>
            </a:r>
            <a:r>
              <a:rPr kumimoji="0" lang="zh-CN" altLang="en-US" sz="2400" dirty="0">
                <a:ea typeface="黑体" pitchFamily="49" charset="-122"/>
              </a:rPr>
              <a:t>，以确保不忽略任何逻辑的可能</a:t>
            </a:r>
          </a:p>
          <a:p>
            <a:pPr algn="just"/>
            <a:r>
              <a:rPr kumimoji="0" lang="zh-CN" altLang="en-US" sz="2400" dirty="0" smtClean="0">
                <a:solidFill>
                  <a:srgbClr val="0000FF"/>
                </a:solidFill>
                <a:ea typeface="黑体" pitchFamily="49" charset="-122"/>
              </a:rPr>
              <a:t>决策表组成 </a:t>
            </a:r>
            <a:endParaRPr kumimoji="0" lang="zh-CN" altLang="en-US" sz="2400" dirty="0">
              <a:solidFill>
                <a:srgbClr val="0000FF"/>
              </a:solidFill>
              <a:ea typeface="黑体" pitchFamily="49" charset="-122"/>
            </a:endParaRPr>
          </a:p>
        </p:txBody>
      </p:sp>
      <p:graphicFrame>
        <p:nvGraphicFramePr>
          <p:cNvPr id="78929" name="Group 81"/>
          <p:cNvGraphicFramePr>
            <a:graphicFrameLocks noGrp="1"/>
          </p:cNvGraphicFramePr>
          <p:nvPr>
            <p:ph sz="half" idx="2"/>
            <p:extLst>
              <p:ext uri="{D42A27DB-BD31-4B8C-83A1-F6EECF244321}">
                <p14:modId xmlns:p14="http://schemas.microsoft.com/office/powerpoint/2010/main" val="3937112982"/>
              </p:ext>
            </p:extLst>
          </p:nvPr>
        </p:nvGraphicFramePr>
        <p:xfrm>
          <a:off x="827088" y="4725069"/>
          <a:ext cx="7486650" cy="792163"/>
        </p:xfrm>
        <a:graphic>
          <a:graphicData uri="http://schemas.openxmlformats.org/drawingml/2006/table">
            <a:tbl>
              <a:tblPr/>
              <a:tblGrid>
                <a:gridCol w="2624137">
                  <a:extLst>
                    <a:ext uri="{9D8B030D-6E8A-4147-A177-3AD203B41FA5}">
                      <a16:colId xmlns:a16="http://schemas.microsoft.com/office/drawing/2014/main" val="20000"/>
                    </a:ext>
                  </a:extLst>
                </a:gridCol>
                <a:gridCol w="4862513">
                  <a:extLst>
                    <a:ext uri="{9D8B030D-6E8A-4147-A177-3AD203B41FA5}">
                      <a16:colId xmlns:a16="http://schemas.microsoft.com/office/drawing/2014/main" val="20001"/>
                    </a:ext>
                  </a:extLst>
                </a:gridCol>
              </a:tblGrid>
              <a:tr h="3825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CC33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条件所指的对象</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各种条件组合</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95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CC33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所有的操作</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在对应条件组合下，某个操作是否要执行</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7"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5</a:t>
            </a:r>
            <a:r>
              <a:rPr lang="en-US" altLang="zh-CN" dirty="0" smtClean="0"/>
              <a:t>) </a:t>
            </a:r>
            <a:r>
              <a:rPr lang="zh-CN" altLang="en-US" dirty="0" smtClean="0"/>
              <a:t>决策表</a:t>
            </a:r>
            <a:endParaRPr lang="zh-CN" altLang="en-US" dirty="0"/>
          </a:p>
        </p:txBody>
      </p:sp>
    </p:spTree>
    <p:extLst>
      <p:ext uri="{BB962C8B-B14F-4D97-AF65-F5344CB8AC3E}">
        <p14:creationId xmlns:p14="http://schemas.microsoft.com/office/powerpoint/2010/main" val="889438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1">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3" presetClass="entr" presetSubtype="5" fill="hold" nodeType="afterEffect">
                                  <p:stCondLst>
                                    <p:cond delay="0"/>
                                  </p:stCondLst>
                                  <p:childTnLst>
                                    <p:set>
                                      <p:cBhvr>
                                        <p:cTn id="17" dur="1" fill="hold">
                                          <p:stCondLst>
                                            <p:cond delay="0"/>
                                          </p:stCondLst>
                                        </p:cTn>
                                        <p:tgtEl>
                                          <p:spTgt spid="78929"/>
                                        </p:tgtEl>
                                        <p:attrNameLst>
                                          <p:attrName>style.visibility</p:attrName>
                                        </p:attrNameLst>
                                      </p:cBhvr>
                                      <p:to>
                                        <p:strVal val="visible"/>
                                      </p:to>
                                    </p:set>
                                    <p:animEffect transition="in" filter="blinds(vertical)">
                                      <p:cBhvr>
                                        <p:cTn id="18" dur="1000"/>
                                        <p:tgtEl>
                                          <p:spTgt spid="78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794BB23-6F2A-40DC-8AEF-71516BEBE6A7}" type="slidenum">
              <a:rPr lang="en-US" altLang="zh-CN" smtClean="0"/>
              <a:pPr>
                <a:defRPr/>
              </a:pPr>
              <a:t>168</a:t>
            </a:fld>
            <a:endParaRPr lang="en-US" altLang="zh-CN" dirty="0"/>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88" y="2204864"/>
            <a:ext cx="7848600" cy="3222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395288" y="1586929"/>
            <a:ext cx="8424862" cy="473919"/>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r>
              <a:rPr lang="zh-CN" altLang="en-US" dirty="0"/>
              <a:t>用户订货方案</a:t>
            </a:r>
            <a:r>
              <a:rPr lang="zh-CN" altLang="en-US" dirty="0" smtClean="0">
                <a:solidFill>
                  <a:srgbClr val="FF0000"/>
                </a:solidFill>
                <a:ea typeface="黑体" pitchFamily="49" charset="-122"/>
              </a:rPr>
              <a:t>决策表：</a:t>
            </a:r>
            <a:endParaRPr lang="zh-CN" altLang="en-US" dirty="0">
              <a:ea typeface="黑体" pitchFamily="49" charset="-122"/>
            </a:endParaRPr>
          </a:p>
        </p:txBody>
      </p:sp>
      <p:sp>
        <p:nvSpPr>
          <p:cNvPr id="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6"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5</a:t>
            </a:r>
            <a:r>
              <a:rPr lang="zh-CN" altLang="en-US" dirty="0" smtClean="0"/>
              <a:t>）决策表</a:t>
            </a:r>
            <a:endParaRPr lang="zh-CN" altLang="en-US" dirty="0"/>
          </a:p>
        </p:txBody>
      </p:sp>
      <p:sp>
        <p:nvSpPr>
          <p:cNvPr id="7" name="Rectangle 3"/>
          <p:cNvSpPr txBox="1">
            <a:spLocks noChangeArrowheads="1"/>
          </p:cNvSpPr>
          <p:nvPr/>
        </p:nvSpPr>
        <p:spPr>
          <a:xfrm>
            <a:off x="3131840" y="2183929"/>
            <a:ext cx="2880320" cy="308967"/>
          </a:xfrm>
          <a:prstGeom prst="rect">
            <a:avLst/>
          </a:prstGeom>
          <a:solidFill>
            <a:schemeClr val="bg1"/>
          </a:solidFill>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0" indent="0" algn="just">
              <a:buNone/>
            </a:pPr>
            <a:endParaRPr lang="zh-CN" altLang="en-US" dirty="0">
              <a:ea typeface="黑体" pitchFamily="49" charset="-122"/>
            </a:endParaRPr>
          </a:p>
        </p:txBody>
      </p:sp>
    </p:spTree>
    <p:extLst>
      <p:ext uri="{BB962C8B-B14F-4D97-AF65-F5344CB8AC3E}">
        <p14:creationId xmlns:p14="http://schemas.microsoft.com/office/powerpoint/2010/main" val="285961006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0595" name="Rectangle 3"/>
          <p:cNvSpPr>
            <a:spLocks noGrp="1" noChangeArrowheads="1"/>
          </p:cNvSpPr>
          <p:nvPr>
            <p:ph type="body" idx="1"/>
          </p:nvPr>
        </p:nvSpPr>
        <p:spPr>
          <a:xfrm>
            <a:off x="457200" y="1696124"/>
            <a:ext cx="8435280" cy="2885004"/>
          </a:xfrm>
        </p:spPr>
        <p:txBody>
          <a:bodyPr/>
          <a:lstStyle/>
          <a:p>
            <a:pPr lvl="1">
              <a:lnSpc>
                <a:spcPct val="150000"/>
              </a:lnSpc>
            </a:pPr>
            <a:r>
              <a:rPr lang="zh-CN" altLang="en-US" dirty="0" smtClean="0">
                <a:ea typeface="黑体" pitchFamily="49" charset="-122"/>
              </a:rPr>
              <a:t>从</a:t>
            </a:r>
            <a:r>
              <a:rPr lang="zh-CN" altLang="en-US" dirty="0">
                <a:ea typeface="黑体" pitchFamily="49" charset="-122"/>
              </a:rPr>
              <a:t>工具的</a:t>
            </a:r>
            <a:r>
              <a:rPr lang="zh-CN" altLang="en-US" dirty="0">
                <a:solidFill>
                  <a:srgbClr val="FF0000"/>
                </a:solidFill>
                <a:ea typeface="黑体" pitchFamily="49" charset="-122"/>
              </a:rPr>
              <a:t>难易程度</a:t>
            </a:r>
            <a:r>
              <a:rPr lang="zh-CN" altLang="en-US" dirty="0">
                <a:ea typeface="黑体" pitchFamily="49" charset="-122"/>
              </a:rPr>
              <a:t>讲，决策树最容易，而决策表难度较高。</a:t>
            </a:r>
          </a:p>
          <a:p>
            <a:pPr lvl="1"/>
            <a:r>
              <a:rPr lang="zh-CN" altLang="en-US" dirty="0" smtClean="0">
                <a:ea typeface="黑体" pitchFamily="49" charset="-122"/>
              </a:rPr>
              <a:t>对于</a:t>
            </a:r>
            <a:r>
              <a:rPr lang="zh-CN" altLang="en-US" dirty="0">
                <a:solidFill>
                  <a:srgbClr val="FF0000"/>
                </a:solidFill>
                <a:ea typeface="黑体" pitchFamily="49" charset="-122"/>
              </a:rPr>
              <a:t>逻辑验证</a:t>
            </a:r>
            <a:r>
              <a:rPr lang="zh-CN" altLang="en-US" dirty="0">
                <a:ea typeface="黑体" pitchFamily="49" charset="-122"/>
              </a:rPr>
              <a:t>，决策表最好，而决策树较差。</a:t>
            </a:r>
          </a:p>
          <a:p>
            <a:pPr lvl="1"/>
            <a:r>
              <a:rPr lang="zh-CN" altLang="en-US" dirty="0" smtClean="0">
                <a:ea typeface="黑体" pitchFamily="49" charset="-122"/>
              </a:rPr>
              <a:t>对于</a:t>
            </a:r>
            <a:r>
              <a:rPr lang="zh-CN" altLang="en-US" dirty="0">
                <a:solidFill>
                  <a:srgbClr val="FF0000"/>
                </a:solidFill>
                <a:ea typeface="黑体" pitchFamily="49" charset="-122"/>
              </a:rPr>
              <a:t>直观表达逻辑结构</a:t>
            </a:r>
            <a:r>
              <a:rPr lang="zh-CN" altLang="en-US" dirty="0">
                <a:ea typeface="黑体" pitchFamily="49" charset="-122"/>
              </a:rPr>
              <a:t>，决策树最好，而决策表最差。</a:t>
            </a:r>
          </a:p>
          <a:p>
            <a:pPr lvl="1"/>
            <a:r>
              <a:rPr lang="zh-CN" altLang="en-US" dirty="0" smtClean="0">
                <a:ea typeface="黑体" pitchFamily="49" charset="-122"/>
              </a:rPr>
              <a:t>作为</a:t>
            </a:r>
            <a:r>
              <a:rPr lang="zh-CN" altLang="en-US" dirty="0">
                <a:solidFill>
                  <a:srgbClr val="FF0000"/>
                </a:solidFill>
                <a:ea typeface="黑体" pitchFamily="49" charset="-122"/>
              </a:rPr>
              <a:t>程序设计说明</a:t>
            </a:r>
            <a:r>
              <a:rPr lang="zh-CN" altLang="en-US" dirty="0">
                <a:ea typeface="黑体" pitchFamily="49" charset="-122"/>
              </a:rPr>
              <a:t>，结构化语言最好，决策树最差。</a:t>
            </a:r>
          </a:p>
          <a:p>
            <a:pPr lvl="1"/>
            <a:r>
              <a:rPr lang="zh-CN" altLang="en-US" dirty="0" smtClean="0">
                <a:ea typeface="黑体" pitchFamily="49" charset="-122"/>
              </a:rPr>
              <a:t>对于</a:t>
            </a:r>
            <a:r>
              <a:rPr lang="zh-CN" altLang="en-US" dirty="0">
                <a:solidFill>
                  <a:srgbClr val="FF0000"/>
                </a:solidFill>
                <a:ea typeface="黑体" pitchFamily="49" charset="-122"/>
              </a:rPr>
              <a:t>机器可读性</a:t>
            </a:r>
            <a:r>
              <a:rPr lang="zh-CN" altLang="en-US" dirty="0">
                <a:ea typeface="黑体" pitchFamily="49" charset="-122"/>
              </a:rPr>
              <a:t>，结构化语言最好，决策树最差。</a:t>
            </a:r>
          </a:p>
          <a:p>
            <a:pPr lvl="1"/>
            <a:r>
              <a:rPr lang="zh-CN" altLang="en-US" dirty="0" smtClean="0">
                <a:ea typeface="黑体" pitchFamily="49" charset="-122"/>
              </a:rPr>
              <a:t>对于</a:t>
            </a:r>
            <a:r>
              <a:rPr lang="zh-CN" altLang="en-US" dirty="0">
                <a:solidFill>
                  <a:srgbClr val="FF0000"/>
                </a:solidFill>
                <a:ea typeface="黑体" pitchFamily="49" charset="-122"/>
              </a:rPr>
              <a:t>可修改性</a:t>
            </a:r>
            <a:r>
              <a:rPr lang="zh-CN" altLang="en-US" dirty="0">
                <a:ea typeface="黑体" pitchFamily="49" charset="-122"/>
              </a:rPr>
              <a:t>，结构化语言最好，而决策表的可修改性是最低。</a:t>
            </a:r>
            <a:br>
              <a:rPr lang="zh-CN" altLang="en-US" dirty="0">
                <a:ea typeface="黑体" pitchFamily="49" charset="-122"/>
              </a:rPr>
            </a:br>
            <a:endParaRPr lang="zh-CN" altLang="en-US" dirty="0">
              <a:ea typeface="黑体" pitchFamily="49" charset="-122"/>
            </a:endParaRPr>
          </a:p>
        </p:txBody>
      </p:sp>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7" name="Rectangle 3"/>
          <p:cNvSpPr txBox="1">
            <a:spLocks noChangeArrowheads="1"/>
          </p:cNvSpPr>
          <p:nvPr/>
        </p:nvSpPr>
        <p:spPr>
          <a:xfrm>
            <a:off x="467618" y="1150272"/>
            <a:ext cx="8424862" cy="473919"/>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r>
              <a:rPr lang="zh-CN" altLang="en-US" dirty="0" smtClean="0"/>
              <a:t>三种表达工具的比较</a:t>
            </a:r>
            <a:r>
              <a:rPr lang="zh-CN" altLang="en-US" dirty="0" smtClean="0">
                <a:solidFill>
                  <a:srgbClr val="FF0000"/>
                </a:solidFill>
                <a:ea typeface="黑体" pitchFamily="49" charset="-122"/>
              </a:rPr>
              <a:t>：</a:t>
            </a:r>
            <a:endParaRPr lang="zh-CN" altLang="en-US" dirty="0">
              <a:ea typeface="黑体" pitchFamily="49" charset="-122"/>
            </a:endParaRPr>
          </a:p>
        </p:txBody>
      </p:sp>
    </p:spTree>
    <p:extLst>
      <p:ext uri="{BB962C8B-B14F-4D97-AF65-F5344CB8AC3E}">
        <p14:creationId xmlns:p14="http://schemas.microsoft.com/office/powerpoint/2010/main" val="3579023516"/>
      </p:ext>
    </p:extLst>
  </p:cSld>
  <p:clrMapOvr>
    <a:masterClrMapping/>
  </p:clrMapOvr>
  <p:transition spd="med">
    <p:zoom/>
    <p:sndAc>
      <p:stSnd>
        <p:snd r:embed="rId2" name="projctor.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animEffect transition="in" filter="box(out)">
                                      <p:cBhvr>
                                        <p:cTn id="7" dur="500"/>
                                        <p:tgtEl>
                                          <p:spTgt spid="750595">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750595">
                                            <p:txEl>
                                              <p:pRg st="1" end="1"/>
                                            </p:txEl>
                                          </p:spTgt>
                                        </p:tgtEl>
                                        <p:attrNameLst>
                                          <p:attrName>style.visibility</p:attrName>
                                        </p:attrNameLst>
                                      </p:cBhvr>
                                      <p:to>
                                        <p:strVal val="visible"/>
                                      </p:to>
                                    </p:set>
                                    <p:animEffect transition="in" filter="box(out)">
                                      <p:cBhvr>
                                        <p:cTn id="10" dur="500"/>
                                        <p:tgtEl>
                                          <p:spTgt spid="750595">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750595">
                                            <p:txEl>
                                              <p:pRg st="2" end="2"/>
                                            </p:txEl>
                                          </p:spTgt>
                                        </p:tgtEl>
                                        <p:attrNameLst>
                                          <p:attrName>style.visibility</p:attrName>
                                        </p:attrNameLst>
                                      </p:cBhvr>
                                      <p:to>
                                        <p:strVal val="visible"/>
                                      </p:to>
                                    </p:set>
                                    <p:animEffect transition="in" filter="box(out)">
                                      <p:cBhvr>
                                        <p:cTn id="13" dur="500"/>
                                        <p:tgtEl>
                                          <p:spTgt spid="750595">
                                            <p:txEl>
                                              <p:pRg st="2" end="2"/>
                                            </p:txEl>
                                          </p:spTgt>
                                        </p:tgtEl>
                                      </p:cBhvr>
                                    </p:animEffect>
                                  </p:childTnLst>
                                </p:cTn>
                              </p:par>
                              <p:par>
                                <p:cTn id="14" presetID="4" presetClass="entr" presetSubtype="32" fill="hold" grpId="0" nodeType="withEffect">
                                  <p:stCondLst>
                                    <p:cond delay="0"/>
                                  </p:stCondLst>
                                  <p:childTnLst>
                                    <p:set>
                                      <p:cBhvr>
                                        <p:cTn id="15" dur="1" fill="hold">
                                          <p:stCondLst>
                                            <p:cond delay="0"/>
                                          </p:stCondLst>
                                        </p:cTn>
                                        <p:tgtEl>
                                          <p:spTgt spid="750595">
                                            <p:txEl>
                                              <p:pRg st="3" end="3"/>
                                            </p:txEl>
                                          </p:spTgt>
                                        </p:tgtEl>
                                        <p:attrNameLst>
                                          <p:attrName>style.visibility</p:attrName>
                                        </p:attrNameLst>
                                      </p:cBhvr>
                                      <p:to>
                                        <p:strVal val="visible"/>
                                      </p:to>
                                    </p:set>
                                    <p:animEffect transition="in" filter="box(out)">
                                      <p:cBhvr>
                                        <p:cTn id="16" dur="500"/>
                                        <p:tgtEl>
                                          <p:spTgt spid="750595">
                                            <p:txEl>
                                              <p:pRg st="3" end="3"/>
                                            </p:txEl>
                                          </p:spTgt>
                                        </p:tgtEl>
                                      </p:cBhvr>
                                    </p:animEffect>
                                  </p:childTnLst>
                                </p:cTn>
                              </p:par>
                              <p:par>
                                <p:cTn id="17" presetID="4" presetClass="entr" presetSubtype="32" fill="hold" grpId="0" nodeType="withEffect">
                                  <p:stCondLst>
                                    <p:cond delay="0"/>
                                  </p:stCondLst>
                                  <p:childTnLst>
                                    <p:set>
                                      <p:cBhvr>
                                        <p:cTn id="18" dur="1" fill="hold">
                                          <p:stCondLst>
                                            <p:cond delay="0"/>
                                          </p:stCondLst>
                                        </p:cTn>
                                        <p:tgtEl>
                                          <p:spTgt spid="750595">
                                            <p:txEl>
                                              <p:pRg st="4" end="4"/>
                                            </p:txEl>
                                          </p:spTgt>
                                        </p:tgtEl>
                                        <p:attrNameLst>
                                          <p:attrName>style.visibility</p:attrName>
                                        </p:attrNameLst>
                                      </p:cBhvr>
                                      <p:to>
                                        <p:strVal val="visible"/>
                                      </p:to>
                                    </p:set>
                                    <p:animEffect transition="in" filter="box(out)">
                                      <p:cBhvr>
                                        <p:cTn id="19" dur="500"/>
                                        <p:tgtEl>
                                          <p:spTgt spid="750595">
                                            <p:txEl>
                                              <p:pRg st="4" end="4"/>
                                            </p:txEl>
                                          </p:spTgt>
                                        </p:tgtEl>
                                      </p:cBhvr>
                                    </p:animEffect>
                                  </p:childTnLst>
                                </p:cTn>
                              </p:par>
                              <p:par>
                                <p:cTn id="20" presetID="4" presetClass="entr" presetSubtype="32" fill="hold" grpId="0" nodeType="withEffect">
                                  <p:stCondLst>
                                    <p:cond delay="0"/>
                                  </p:stCondLst>
                                  <p:childTnLst>
                                    <p:set>
                                      <p:cBhvr>
                                        <p:cTn id="21" dur="1" fill="hold">
                                          <p:stCondLst>
                                            <p:cond delay="0"/>
                                          </p:stCondLst>
                                        </p:cTn>
                                        <p:tgtEl>
                                          <p:spTgt spid="750595">
                                            <p:txEl>
                                              <p:pRg st="5" end="5"/>
                                            </p:txEl>
                                          </p:spTgt>
                                        </p:tgtEl>
                                        <p:attrNameLst>
                                          <p:attrName>style.visibility</p:attrName>
                                        </p:attrNameLst>
                                      </p:cBhvr>
                                      <p:to>
                                        <p:strVal val="visible"/>
                                      </p:to>
                                    </p:set>
                                    <p:animEffect transition="in" filter="box(out)">
                                      <p:cBhvr>
                                        <p:cTn id="22" dur="500"/>
                                        <p:tgtEl>
                                          <p:spTgt spid="750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bwMode="auto">
          <a:xfrm>
            <a:off x="684981" y="1772816"/>
            <a:ext cx="7991475" cy="3960440"/>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lvl="1" eaLnBrk="1" hangingPunct="1">
              <a:lnSpc>
                <a:spcPct val="100000"/>
              </a:lnSpc>
              <a:buSzPct val="120000"/>
            </a:pPr>
            <a:r>
              <a:rPr lang="zh-CN" altLang="en-US" sz="2400" dirty="0">
                <a:solidFill>
                  <a:srgbClr val="0000FF"/>
                </a:solidFill>
                <a:latin typeface="黑体" pitchFamily="49" charset="-122"/>
                <a:ea typeface="黑体" pitchFamily="49" charset="-122"/>
              </a:rPr>
              <a:t>结构化方法</a:t>
            </a:r>
          </a:p>
          <a:p>
            <a:pPr lvl="2">
              <a:lnSpc>
                <a:spcPct val="100000"/>
              </a:lnSpc>
              <a:buFont typeface="Wingdings" pitchFamily="2" charset="2"/>
              <a:buChar char="u"/>
            </a:pPr>
            <a:r>
              <a:rPr lang="zh-CN" altLang="en-US" sz="2000" dirty="0" smtClean="0">
                <a:solidFill>
                  <a:schemeClr val="tx2"/>
                </a:solidFill>
                <a:latin typeface="Arial" pitchFamily="34" charset="0"/>
                <a:ea typeface="黑体" pitchFamily="49" charset="-122"/>
              </a:rPr>
              <a:t>以过程为中心构造系统。</a:t>
            </a:r>
          </a:p>
          <a:p>
            <a:pPr lvl="2">
              <a:lnSpc>
                <a:spcPct val="100000"/>
              </a:lnSpc>
              <a:buFont typeface="Wingdings" pitchFamily="2" charset="2"/>
              <a:buChar char="u"/>
            </a:pPr>
            <a:r>
              <a:rPr lang="zh-CN" altLang="en-US" sz="2000" dirty="0" smtClean="0">
                <a:solidFill>
                  <a:schemeClr val="tx2"/>
                </a:solidFill>
                <a:latin typeface="Arial" pitchFamily="34" charset="0"/>
                <a:ea typeface="黑体" pitchFamily="49" charset="-122"/>
              </a:rPr>
              <a:t>将现实世界映射为数据流，加工。</a:t>
            </a:r>
          </a:p>
          <a:p>
            <a:pPr lvl="3">
              <a:lnSpc>
                <a:spcPct val="100000"/>
              </a:lnSpc>
              <a:buFont typeface="Wingdings" pitchFamily="2" charset="2"/>
              <a:buNone/>
            </a:pPr>
            <a:r>
              <a:rPr lang="zh-CN" altLang="en-US" sz="2000" dirty="0" smtClean="0">
                <a:solidFill>
                  <a:schemeClr val="tx2"/>
                </a:solidFill>
                <a:latin typeface="Arial" pitchFamily="34" charset="0"/>
                <a:ea typeface="黑体" pitchFamily="49" charset="-122"/>
              </a:rPr>
              <a:t>强调过程抽象和模块化</a:t>
            </a:r>
          </a:p>
          <a:p>
            <a:pPr lvl="2">
              <a:lnSpc>
                <a:spcPct val="100000"/>
              </a:lnSpc>
              <a:buFont typeface="Wingdings" pitchFamily="2" charset="2"/>
              <a:buChar char="u"/>
            </a:pPr>
            <a:r>
              <a:rPr lang="zh-CN" altLang="en-US" sz="2000" dirty="0" smtClean="0">
                <a:solidFill>
                  <a:schemeClr val="tx2"/>
                </a:solidFill>
                <a:latin typeface="Arial" pitchFamily="34" charset="0"/>
                <a:ea typeface="黑体" pitchFamily="49" charset="-122"/>
              </a:rPr>
              <a:t>加工之间通过数据流进行通信。</a:t>
            </a:r>
          </a:p>
          <a:p>
            <a:pPr lvl="3">
              <a:lnSpc>
                <a:spcPct val="100000"/>
              </a:lnSpc>
              <a:buFont typeface="Wingdings" pitchFamily="2" charset="2"/>
              <a:buNone/>
            </a:pPr>
            <a:r>
              <a:rPr lang="zh-CN" altLang="en-US" sz="2000" dirty="0" smtClean="0">
                <a:solidFill>
                  <a:schemeClr val="tx2"/>
                </a:solidFill>
                <a:latin typeface="Arial" pitchFamily="34" charset="0"/>
                <a:ea typeface="黑体" pitchFamily="49" charset="-122"/>
              </a:rPr>
              <a:t>被动的数据被主动的加工所操作。</a:t>
            </a:r>
          </a:p>
          <a:p>
            <a:pPr lvl="1" eaLnBrk="1" hangingPunct="1">
              <a:lnSpc>
                <a:spcPct val="100000"/>
              </a:lnSpc>
              <a:buSzPct val="120000"/>
            </a:pPr>
            <a:r>
              <a:rPr lang="zh-CN" altLang="en-US" sz="2400" dirty="0">
                <a:solidFill>
                  <a:srgbClr val="0000FF"/>
                </a:solidFill>
                <a:latin typeface="黑体" pitchFamily="49" charset="-122"/>
                <a:ea typeface="黑体" pitchFamily="49" charset="-122"/>
              </a:rPr>
              <a:t>面向对象方法</a:t>
            </a:r>
          </a:p>
          <a:p>
            <a:pPr lvl="2">
              <a:lnSpc>
                <a:spcPct val="100000"/>
              </a:lnSpc>
              <a:buFont typeface="Wingdings" pitchFamily="2" charset="2"/>
              <a:buChar char="u"/>
            </a:pPr>
            <a:r>
              <a:rPr lang="zh-CN" altLang="en-US" sz="2000" dirty="0" smtClean="0">
                <a:solidFill>
                  <a:schemeClr val="tx2"/>
                </a:solidFill>
                <a:latin typeface="Arial" pitchFamily="34" charset="0"/>
                <a:ea typeface="黑体" pitchFamily="49" charset="-122"/>
              </a:rPr>
              <a:t>以对象为中心构造系统。</a:t>
            </a:r>
          </a:p>
          <a:p>
            <a:pPr lvl="2">
              <a:lnSpc>
                <a:spcPct val="100000"/>
              </a:lnSpc>
              <a:buFont typeface="Wingdings" pitchFamily="2" charset="2"/>
              <a:buChar char="u"/>
            </a:pPr>
            <a:r>
              <a:rPr lang="zh-CN" altLang="en-US" sz="2000" dirty="0" smtClean="0">
                <a:solidFill>
                  <a:schemeClr val="tx2"/>
                </a:solidFill>
                <a:latin typeface="Arial" pitchFamily="34" charset="0"/>
                <a:ea typeface="黑体" pitchFamily="49" charset="-122"/>
              </a:rPr>
              <a:t>把世界看成对象的集合。</a:t>
            </a:r>
          </a:p>
          <a:p>
            <a:pPr lvl="3">
              <a:lnSpc>
                <a:spcPct val="100000"/>
              </a:lnSpc>
              <a:buFont typeface="Wingdings" pitchFamily="2" charset="2"/>
              <a:buNone/>
            </a:pPr>
            <a:r>
              <a:rPr lang="zh-CN" altLang="en-US" sz="2000" dirty="0" smtClean="0">
                <a:solidFill>
                  <a:schemeClr val="tx2"/>
                </a:solidFill>
                <a:latin typeface="Arial" pitchFamily="34" charset="0"/>
                <a:ea typeface="黑体" pitchFamily="49" charset="-122"/>
              </a:rPr>
              <a:t>对象将数据和操作封装在一起。</a:t>
            </a:r>
          </a:p>
          <a:p>
            <a:pPr lvl="2">
              <a:lnSpc>
                <a:spcPct val="100000"/>
              </a:lnSpc>
              <a:buFont typeface="Wingdings" pitchFamily="2" charset="2"/>
              <a:buChar char="u"/>
            </a:pPr>
            <a:r>
              <a:rPr lang="zh-CN" altLang="en-US" sz="2000" dirty="0" smtClean="0">
                <a:solidFill>
                  <a:schemeClr val="tx2"/>
                </a:solidFill>
                <a:latin typeface="Arial" pitchFamily="34" charset="0"/>
                <a:ea typeface="黑体" pitchFamily="49" charset="-122"/>
              </a:rPr>
              <a:t>对象之间通过消息相互通信。</a:t>
            </a:r>
            <a:endParaRPr lang="zh-CN" altLang="en-US" sz="2000" dirty="0">
              <a:solidFill>
                <a:schemeClr val="tx2"/>
              </a:solidFill>
              <a:latin typeface="Arial" pitchFamily="34" charset="0"/>
              <a:ea typeface="黑体" pitchFamily="49" charset="-122"/>
            </a:endParaRPr>
          </a:p>
        </p:txBody>
      </p:sp>
      <p:sp>
        <p:nvSpPr>
          <p:cNvPr id="4" name="Rectangle 2"/>
          <p:cNvSpPr txBox="1">
            <a:spLocks noChangeArrowheads="1"/>
          </p:cNvSpPr>
          <p:nvPr/>
        </p:nvSpPr>
        <p:spPr>
          <a:xfrm>
            <a:off x="539552" y="1127274"/>
            <a:ext cx="6768752" cy="717550"/>
          </a:xfrm>
          <a:prstGeom prst="rect">
            <a:avLst/>
          </a:prstGeom>
        </p:spPr>
        <p:txBody>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marL="449263" lvl="1" indent="-449263" algn="l" eaLnBrk="1" hangingPunct="1">
              <a:lnSpc>
                <a:spcPct val="120000"/>
              </a:lnSpc>
              <a:spcBef>
                <a:spcPct val="20000"/>
              </a:spcBef>
              <a:buClr>
                <a:srgbClr val="CC0000"/>
              </a:buClr>
              <a:buSzPct val="120000"/>
              <a:buBlip>
                <a:blip r:embed="rId2"/>
              </a:buBlip>
            </a:pPr>
            <a:r>
              <a:rPr lang="zh-CN" altLang="en-US" sz="28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结构化方法 </a:t>
            </a:r>
            <a:r>
              <a:rPr lang="en-US" altLang="zh-CN" sz="28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.VS. </a:t>
            </a:r>
            <a:r>
              <a:rPr lang="zh-CN" altLang="en-US" sz="28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面向对象方法 </a:t>
            </a:r>
          </a:p>
        </p:txBody>
      </p:sp>
      <p:sp>
        <p:nvSpPr>
          <p:cNvPr id="6" name="Rectangle 102"/>
          <p:cNvSpPr>
            <a:spLocks noChangeArrowheads="1"/>
          </p:cNvSpPr>
          <p:nvPr/>
        </p:nvSpPr>
        <p:spPr bwMode="auto">
          <a:xfrm>
            <a:off x="1763688" y="-171400"/>
            <a:ext cx="7177088" cy="97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r>
              <a:rPr kumimoji="1" lang="zh-CN" altLang="en-US" sz="2800" b="1" dirty="0" smtClean="0">
                <a:solidFill>
                  <a:srgbClr val="3333CC"/>
                </a:solidFill>
                <a:effectLst>
                  <a:outerShdw blurRad="38100" dist="38100" dir="2700000" algn="tl">
                    <a:srgbClr val="000000">
                      <a:alpha val="43137"/>
                    </a:srgbClr>
                  </a:outerShdw>
                </a:effectLst>
                <a:latin typeface="+mn-ea"/>
                <a:ea typeface="+mn-ea"/>
              </a:rPr>
              <a:t>系统分析的后续</a:t>
            </a:r>
            <a:r>
              <a:rPr kumimoji="1" lang="zh-CN" altLang="en-US" sz="2800" b="1" dirty="0">
                <a:solidFill>
                  <a:srgbClr val="3333CC"/>
                </a:solidFill>
                <a:effectLst>
                  <a:outerShdw blurRad="38100" dist="38100" dir="2700000" algn="tl">
                    <a:srgbClr val="000000">
                      <a:alpha val="43137"/>
                    </a:srgbClr>
                  </a:outerShdw>
                </a:effectLst>
                <a:latin typeface="+mn-ea"/>
                <a:ea typeface="+mn-ea"/>
              </a:rPr>
              <a:t>任务</a:t>
            </a:r>
            <a:endParaRPr kumimoji="1" lang="en-US" altLang="zh-CN" sz="2800" b="1" dirty="0">
              <a:solidFill>
                <a:srgbClr val="3333CC"/>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5589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strips(downRight)">
                                      <p:cBhvr>
                                        <p:cTn id="10" dur="500"/>
                                        <p:tgtEl>
                                          <p:spTgt spid="3">
                                            <p:txEl>
                                              <p:pRg st="6" end="6"/>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strips(downRight)">
                                      <p:cBhvr>
                                        <p:cTn id="13" dur="500"/>
                                        <p:tgtEl>
                                          <p:spTgt spid="3">
                                            <p:txEl>
                                              <p:pRg st="1" end="1"/>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strips(downRight)">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strips(downRight)">
                                      <p:cBhvr>
                                        <p:cTn id="21" dur="500"/>
                                        <p:tgtEl>
                                          <p:spTgt spid="3">
                                            <p:txEl>
                                              <p:pRg st="2" end="2"/>
                                            </p:txEl>
                                          </p:spTgt>
                                        </p:tgtEl>
                                      </p:cBhvr>
                                    </p:animEffect>
                                  </p:childTnLst>
                                </p:cTn>
                              </p:par>
                              <p:par>
                                <p:cTn id="22" presetID="18" presetClass="entr" presetSubtype="6"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strips(downRight)">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strips(downRight)">
                                      <p:cBhvr>
                                        <p:cTn id="29" dur="500"/>
                                        <p:tgtEl>
                                          <p:spTgt spid="3">
                                            <p:txEl>
                                              <p:pRg st="8" end="8"/>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strips(downRight)">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strips(downRight)">
                                      <p:cBhvr>
                                        <p:cTn id="37" dur="500"/>
                                        <p:tgtEl>
                                          <p:spTgt spid="3">
                                            <p:txEl>
                                              <p:pRg st="4" end="4"/>
                                            </p:txEl>
                                          </p:spTgt>
                                        </p:tgtEl>
                                      </p:cBhvr>
                                    </p:animEffect>
                                  </p:childTnLst>
                                </p:cTn>
                              </p:par>
                              <p:par>
                                <p:cTn id="38" presetID="18" presetClass="entr" presetSubtype="6"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strips(downRight)">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strips(downRight)">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0595" name="Rectangle 3"/>
          <p:cNvSpPr>
            <a:spLocks noGrp="1" noChangeArrowheads="1"/>
          </p:cNvSpPr>
          <p:nvPr>
            <p:ph type="body" idx="1"/>
          </p:nvPr>
        </p:nvSpPr>
        <p:spPr>
          <a:xfrm>
            <a:off x="457200" y="1840140"/>
            <a:ext cx="7715200" cy="2885004"/>
          </a:xfrm>
        </p:spPr>
        <p:txBody>
          <a:bodyPr/>
          <a:lstStyle/>
          <a:p>
            <a:pPr lvl="1"/>
            <a:r>
              <a:rPr lang="zh-CN" altLang="en-US" dirty="0"/>
              <a:t>对于一个</a:t>
            </a:r>
            <a:r>
              <a:rPr lang="zh-CN" altLang="en-US" dirty="0">
                <a:solidFill>
                  <a:srgbClr val="FF0000"/>
                </a:solidFill>
              </a:rPr>
              <a:t>不太复杂的判断逻辑</a:t>
            </a:r>
            <a:r>
              <a:rPr lang="zh-CN" altLang="en-US" dirty="0"/>
              <a:t>，即条件只有</a:t>
            </a:r>
            <a:r>
              <a:rPr lang="en-US" altLang="zh-CN" dirty="0"/>
              <a:t>2---3</a:t>
            </a:r>
            <a:r>
              <a:rPr lang="zh-CN" altLang="en-US" dirty="0"/>
              <a:t>个，条件组合及行动在</a:t>
            </a:r>
            <a:r>
              <a:rPr lang="en-US" altLang="zh-CN" dirty="0"/>
              <a:t>10---15</a:t>
            </a:r>
            <a:r>
              <a:rPr lang="zh-CN" altLang="en-US" dirty="0"/>
              <a:t>个之间，使用</a:t>
            </a:r>
            <a:r>
              <a:rPr lang="zh-CN" altLang="en-US" dirty="0">
                <a:solidFill>
                  <a:srgbClr val="FF0000"/>
                </a:solidFill>
              </a:rPr>
              <a:t>决策树</a:t>
            </a:r>
            <a:r>
              <a:rPr lang="zh-CN" altLang="en-US" dirty="0" smtClean="0"/>
              <a:t>最好；</a:t>
            </a:r>
            <a:endParaRPr lang="en-US" altLang="zh-CN" dirty="0" smtClean="0"/>
          </a:p>
          <a:p>
            <a:pPr lvl="1"/>
            <a:r>
              <a:rPr lang="zh-CN" altLang="en-US" dirty="0"/>
              <a:t>对于</a:t>
            </a:r>
            <a:r>
              <a:rPr lang="zh-CN" altLang="en-US" dirty="0">
                <a:solidFill>
                  <a:srgbClr val="FF0000"/>
                </a:solidFill>
              </a:rPr>
              <a:t>一个复杂的判断逻辑</a:t>
            </a:r>
            <a:r>
              <a:rPr lang="en-US" altLang="zh-CN" dirty="0"/>
              <a:t>(</a:t>
            </a:r>
            <a:r>
              <a:rPr lang="zh-CN" altLang="en-US" dirty="0"/>
              <a:t>条件多，组合多，相应的动作也多</a:t>
            </a:r>
            <a:r>
              <a:rPr lang="en-US" altLang="zh-CN" dirty="0"/>
              <a:t>)</a:t>
            </a:r>
            <a:r>
              <a:rPr lang="zh-CN" altLang="en-US" dirty="0"/>
              <a:t>，使用决策表</a:t>
            </a:r>
            <a:r>
              <a:rPr lang="zh-CN" altLang="en-US" dirty="0" smtClean="0"/>
              <a:t>最好；</a:t>
            </a:r>
            <a:endParaRPr lang="en-US" altLang="zh-CN" dirty="0" smtClean="0"/>
          </a:p>
          <a:p>
            <a:pPr lvl="1"/>
            <a:r>
              <a:rPr lang="zh-CN" altLang="en-US" dirty="0"/>
              <a:t>对于</a:t>
            </a:r>
            <a:r>
              <a:rPr lang="zh-CN" altLang="en-US" dirty="0">
                <a:solidFill>
                  <a:srgbClr val="FF0000"/>
                </a:solidFill>
              </a:rPr>
              <a:t>一个处理逻辑</a:t>
            </a:r>
            <a:r>
              <a:rPr lang="zh-CN" altLang="en-US" dirty="0"/>
              <a:t>既包含了一般的顺序执行动作，又包含了判断或循环逻辑，则使用结构化语言</a:t>
            </a:r>
            <a:r>
              <a:rPr lang="zh-CN" altLang="en-US" dirty="0" smtClean="0"/>
              <a:t>最好；</a:t>
            </a:r>
            <a:endParaRPr lang="en-US" altLang="zh-CN" dirty="0" smtClean="0"/>
          </a:p>
          <a:p>
            <a:pPr lvl="1"/>
            <a:endParaRPr lang="en-US" altLang="zh-CN" dirty="0">
              <a:ea typeface="黑体" pitchFamily="49" charset="-122"/>
            </a:endParaRPr>
          </a:p>
        </p:txBody>
      </p:sp>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4</a:t>
            </a:r>
            <a:r>
              <a:rPr lang="zh-CN" altLang="en-US" dirty="0" smtClean="0">
                <a:solidFill>
                  <a:srgbClr val="002060"/>
                </a:solidFill>
              </a:rPr>
              <a:t>、过程描述工具</a:t>
            </a:r>
            <a:endParaRPr lang="zh-CN" altLang="en-US" dirty="0">
              <a:solidFill>
                <a:srgbClr val="002060"/>
              </a:solidFill>
            </a:endParaRPr>
          </a:p>
        </p:txBody>
      </p:sp>
      <p:sp>
        <p:nvSpPr>
          <p:cNvPr id="7" name="Rectangle 3"/>
          <p:cNvSpPr txBox="1">
            <a:spLocks noChangeArrowheads="1"/>
          </p:cNvSpPr>
          <p:nvPr/>
        </p:nvSpPr>
        <p:spPr>
          <a:xfrm>
            <a:off x="467618" y="1150272"/>
            <a:ext cx="8424862" cy="473919"/>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r>
              <a:rPr lang="zh-CN" altLang="en-US" dirty="0" smtClean="0"/>
              <a:t>三种表达工具的比较</a:t>
            </a:r>
            <a:r>
              <a:rPr lang="zh-CN" altLang="en-US" dirty="0" smtClean="0">
                <a:ea typeface="黑体" pitchFamily="49" charset="-122"/>
              </a:rPr>
              <a:t>：</a:t>
            </a:r>
            <a:r>
              <a:rPr lang="zh-CN" altLang="en-US" dirty="0" smtClean="0">
                <a:solidFill>
                  <a:srgbClr val="0000FF"/>
                </a:solidFill>
                <a:ea typeface="黑体" pitchFamily="49" charset="-122"/>
              </a:rPr>
              <a:t>得出的结论</a:t>
            </a:r>
            <a:endParaRPr lang="zh-CN" altLang="en-US" dirty="0">
              <a:solidFill>
                <a:srgbClr val="0000FF"/>
              </a:solidFill>
              <a:ea typeface="黑体" pitchFamily="49" charset="-122"/>
            </a:endParaRPr>
          </a:p>
        </p:txBody>
      </p:sp>
      <p:sp>
        <p:nvSpPr>
          <p:cNvPr id="12" name="灯片编号占位符 1"/>
          <p:cNvSpPr txBox="1">
            <a:spLocks/>
          </p:cNvSpPr>
          <p:nvPr/>
        </p:nvSpPr>
        <p:spPr>
          <a:xfrm>
            <a:off x="6625208" y="6553150"/>
            <a:ext cx="2483296" cy="238125"/>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170</a:t>
            </a:fld>
            <a:endParaRPr lang="en-US" altLang="zh-CN" dirty="0"/>
          </a:p>
        </p:txBody>
      </p:sp>
    </p:spTree>
    <p:extLst>
      <p:ext uri="{BB962C8B-B14F-4D97-AF65-F5344CB8AC3E}">
        <p14:creationId xmlns:p14="http://schemas.microsoft.com/office/powerpoint/2010/main" val="3801508270"/>
      </p:ext>
    </p:extLst>
  </p:cSld>
  <p:clrMapOvr>
    <a:masterClrMapping/>
  </p:clrMapOvr>
  <p:transition spd="med">
    <p:zoom/>
    <p:sndAc>
      <p:stSnd>
        <p:snd r:embed="rId2" name="projctor.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animEffect transition="in" filter="box(out)">
                                      <p:cBhvr>
                                        <p:cTn id="7" dur="500"/>
                                        <p:tgtEl>
                                          <p:spTgt spid="750595">
                                            <p:txEl>
                                              <p:pRg st="0" end="0"/>
                                            </p:txEl>
                                          </p:spTgt>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750595">
                                            <p:txEl>
                                              <p:pRg st="1" end="1"/>
                                            </p:txEl>
                                          </p:spTgt>
                                        </p:tgtEl>
                                        <p:attrNameLst>
                                          <p:attrName>style.visibility</p:attrName>
                                        </p:attrNameLst>
                                      </p:cBhvr>
                                      <p:to>
                                        <p:strVal val="visible"/>
                                      </p:to>
                                    </p:set>
                                    <p:animEffect transition="in" filter="box(out)">
                                      <p:cBhvr>
                                        <p:cTn id="10" dur="500"/>
                                        <p:tgtEl>
                                          <p:spTgt spid="750595">
                                            <p:txEl>
                                              <p:pRg st="1" end="1"/>
                                            </p:txEl>
                                          </p:spTgt>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750595">
                                            <p:txEl>
                                              <p:pRg st="2" end="2"/>
                                            </p:txEl>
                                          </p:spTgt>
                                        </p:tgtEl>
                                        <p:attrNameLst>
                                          <p:attrName>style.visibility</p:attrName>
                                        </p:attrNameLst>
                                      </p:cBhvr>
                                      <p:to>
                                        <p:strVal val="visible"/>
                                      </p:to>
                                    </p:set>
                                    <p:animEffect transition="in" filter="box(out)">
                                      <p:cBhvr>
                                        <p:cTn id="13" dur="500"/>
                                        <p:tgtEl>
                                          <p:spTgt spid="7505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、数据流图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3</a:t>
            </a:r>
            <a:r>
              <a:rPr lang="zh-CN" altLang="en-US" dirty="0" smtClean="0">
                <a:solidFill>
                  <a:srgbClr val="969696"/>
                </a:solidFill>
              </a:rPr>
              <a:t>、数据字典</a:t>
            </a:r>
            <a:endParaRPr lang="zh-CN" altLang="en-US" dirty="0">
              <a:solidFill>
                <a:srgbClr val="969696"/>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4</a:t>
            </a:r>
            <a:r>
              <a:rPr lang="zh-CN" altLang="en-US" dirty="0" smtClean="0">
                <a:solidFill>
                  <a:srgbClr val="969696"/>
                </a:solidFill>
              </a:rPr>
              <a:t>、过程描述工具</a:t>
            </a:r>
            <a:endParaRPr lang="zh-CN" altLang="en-US" dirty="0">
              <a:solidFill>
                <a:srgbClr val="969696"/>
              </a:solidFill>
            </a:endParaRPr>
          </a:p>
        </p:txBody>
      </p:sp>
      <p:sp>
        <p:nvSpPr>
          <p:cNvPr id="9" name="Text Box 3"/>
          <p:cNvSpPr txBox="1">
            <a:spLocks noChangeArrowheads="1"/>
          </p:cNvSpPr>
          <p:nvPr/>
        </p:nvSpPr>
        <p:spPr bwMode="auto">
          <a:xfrm>
            <a:off x="2972282" y="4937467"/>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 </a:t>
            </a:r>
            <a:r>
              <a:rPr lang="en-US" altLang="zh-CN" dirty="0" smtClean="0"/>
              <a:t>5</a:t>
            </a:r>
            <a:r>
              <a:rPr lang="zh-CN" altLang="en-US" dirty="0" smtClean="0"/>
              <a:t>、基于</a:t>
            </a:r>
            <a:r>
              <a:rPr lang="en-US" altLang="zh-CN" dirty="0" smtClean="0"/>
              <a:t>SA</a:t>
            </a:r>
            <a:r>
              <a:rPr lang="zh-CN" altLang="en-US" dirty="0" smtClean="0"/>
              <a:t>的分析</a:t>
            </a:r>
            <a:endParaRPr lang="zh-CN" altLang="en-US" dirty="0"/>
          </a:p>
        </p:txBody>
      </p:sp>
    </p:spTree>
    <p:extLst>
      <p:ext uri="{BB962C8B-B14F-4D97-AF65-F5344CB8AC3E}">
        <p14:creationId xmlns:p14="http://schemas.microsoft.com/office/powerpoint/2010/main" val="3332038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685800" y="1371600"/>
            <a:ext cx="7772400" cy="4937125"/>
          </a:xfrm>
        </p:spPr>
        <p:txBody>
          <a:bodyPr/>
          <a:lstStyle/>
          <a:p>
            <a:pPr algn="just"/>
            <a:r>
              <a:rPr lang="zh-CN" altLang="en-US" sz="2400" dirty="0">
                <a:solidFill>
                  <a:srgbClr val="FF0000"/>
                </a:solidFill>
                <a:latin typeface="黑体" pitchFamily="49" charset="-122"/>
                <a:ea typeface="黑体" pitchFamily="49" charset="-122"/>
              </a:rPr>
              <a:t>结构化分析工具</a:t>
            </a:r>
            <a:r>
              <a:rPr lang="zh-CN" altLang="en-US" sz="2400" dirty="0">
                <a:latin typeface="黑体" pitchFamily="49" charset="-122"/>
                <a:ea typeface="黑体" pitchFamily="49" charset="-122"/>
              </a:rPr>
              <a:t>既可为目标系统建立逻辑模型，也可用于创建目标系统的物理模型</a:t>
            </a:r>
          </a:p>
          <a:p>
            <a:pPr algn="just"/>
            <a:r>
              <a:rPr lang="zh-CN" altLang="en-US" sz="2400" dirty="0">
                <a:latin typeface="黑体" pitchFamily="49" charset="-122"/>
                <a:ea typeface="黑体" pitchFamily="49" charset="-122"/>
              </a:rPr>
              <a:t>物理模型显示了如何实现系统的需求</a:t>
            </a:r>
          </a:p>
          <a:p>
            <a:pPr algn="just"/>
            <a:r>
              <a:rPr lang="zh-CN" altLang="en-US" sz="2400" dirty="0">
                <a:latin typeface="黑体" pitchFamily="49" charset="-122"/>
                <a:ea typeface="黑体" pitchFamily="49" charset="-122"/>
              </a:rPr>
              <a:t>在系统设计阶段，就是根据逻辑模型创建目标系统的物理模型</a:t>
            </a:r>
          </a:p>
          <a:p>
            <a:pPr algn="just"/>
            <a:r>
              <a:rPr lang="zh-CN" altLang="en-US" sz="2400" dirty="0">
                <a:latin typeface="黑体" pitchFamily="49" charset="-122"/>
                <a:ea typeface="黑体" pitchFamily="49" charset="-122"/>
              </a:rPr>
              <a:t>分析员在创建目标系统逻辑模型前，通常都是从研究、创建</a:t>
            </a:r>
            <a:r>
              <a:rPr lang="zh-CN" altLang="en-US" sz="2400" dirty="0">
                <a:solidFill>
                  <a:srgbClr val="FF0000"/>
                </a:solidFill>
                <a:latin typeface="黑体" pitchFamily="49" charset="-122"/>
                <a:ea typeface="黑体" pitchFamily="49" charset="-122"/>
              </a:rPr>
              <a:t>当前系统的物理模型着手</a:t>
            </a:r>
            <a:r>
              <a:rPr lang="zh-CN" altLang="en-US" sz="2400" dirty="0" smtClean="0">
                <a:latin typeface="黑体" pitchFamily="49" charset="-122"/>
                <a:ea typeface="黑体" pitchFamily="49" charset="-122"/>
              </a:rPr>
              <a:t>的</a:t>
            </a:r>
            <a:endParaRPr lang="zh-CN" altLang="en-US" sz="2400" dirty="0">
              <a:latin typeface="黑体" pitchFamily="49" charset="-122"/>
              <a:ea typeface="黑体" pitchFamily="49" charset="-122"/>
            </a:endParaRPr>
          </a:p>
        </p:txBody>
      </p:sp>
      <p:sp>
        <p:nvSpPr>
          <p:cNvPr id="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Tree>
    <p:extLst>
      <p:ext uri="{BB962C8B-B14F-4D97-AF65-F5344CB8AC3E}">
        <p14:creationId xmlns:p14="http://schemas.microsoft.com/office/powerpoint/2010/main" val="1149692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2" name="Line 32"/>
          <p:cNvSpPr>
            <a:spLocks noChangeShapeType="1"/>
          </p:cNvSpPr>
          <p:nvPr/>
        </p:nvSpPr>
        <p:spPr bwMode="auto">
          <a:xfrm>
            <a:off x="0" y="4419600"/>
            <a:ext cx="9067800" cy="0"/>
          </a:xfrm>
          <a:prstGeom prst="line">
            <a:avLst/>
          </a:prstGeom>
          <a:noFill/>
          <a:ln w="25400">
            <a:solidFill>
              <a:srgbClr val="FFCC00"/>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15398" name="Group 38"/>
          <p:cNvGrpSpPr>
            <a:grpSpLocks/>
          </p:cNvGrpSpPr>
          <p:nvPr/>
        </p:nvGrpSpPr>
        <p:grpSpPr bwMode="auto">
          <a:xfrm>
            <a:off x="539750" y="1506538"/>
            <a:ext cx="8010525" cy="4605338"/>
            <a:chOff x="295" y="949"/>
            <a:chExt cx="5046" cy="2901"/>
          </a:xfrm>
        </p:grpSpPr>
        <p:grpSp>
          <p:nvGrpSpPr>
            <p:cNvPr id="15362" name="Group 2"/>
            <p:cNvGrpSpPr>
              <a:grpSpLocks/>
            </p:cNvGrpSpPr>
            <p:nvPr/>
          </p:nvGrpSpPr>
          <p:grpSpPr bwMode="auto">
            <a:xfrm>
              <a:off x="295" y="1661"/>
              <a:ext cx="726" cy="726"/>
              <a:chOff x="158" y="1706"/>
              <a:chExt cx="726" cy="726"/>
            </a:xfrm>
          </p:grpSpPr>
          <p:sp>
            <p:nvSpPr>
              <p:cNvPr id="15363" name="Oval 3"/>
              <p:cNvSpPr>
                <a:spLocks noChangeArrowheads="1"/>
              </p:cNvSpPr>
              <p:nvPr/>
            </p:nvSpPr>
            <p:spPr bwMode="auto">
              <a:xfrm>
                <a:off x="158" y="1706"/>
                <a:ext cx="726" cy="726"/>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64" name="Rectangle 4"/>
              <p:cNvSpPr>
                <a:spLocks noChangeArrowheads="1"/>
              </p:cNvSpPr>
              <p:nvPr/>
            </p:nvSpPr>
            <p:spPr bwMode="auto">
              <a:xfrm>
                <a:off x="257" y="1757"/>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当前</a:t>
                </a:r>
              </a:p>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grpSp>
        <p:grpSp>
          <p:nvGrpSpPr>
            <p:cNvPr id="15365" name="Group 5"/>
            <p:cNvGrpSpPr>
              <a:grpSpLocks/>
            </p:cNvGrpSpPr>
            <p:nvPr/>
          </p:nvGrpSpPr>
          <p:grpSpPr bwMode="auto">
            <a:xfrm>
              <a:off x="521" y="3113"/>
              <a:ext cx="726" cy="680"/>
              <a:chOff x="113" y="3294"/>
              <a:chExt cx="726" cy="680"/>
            </a:xfrm>
          </p:grpSpPr>
          <p:sp useBgFill="1">
            <p:nvSpPr>
              <p:cNvPr id="15366" name="Oval 6"/>
              <p:cNvSpPr>
                <a:spLocks noChangeArrowheads="1"/>
              </p:cNvSpPr>
              <p:nvPr/>
            </p:nvSpPr>
            <p:spPr bwMode="auto">
              <a:xfrm>
                <a:off x="113" y="3294"/>
                <a:ext cx="726" cy="680"/>
              </a:xfrm>
              <a:prstGeom prst="ellipse">
                <a:avLst/>
              </a:prstGeom>
              <a:ln w="2857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67" name="Rectangle 7"/>
              <p:cNvSpPr>
                <a:spLocks noChangeArrowheads="1"/>
              </p:cNvSpPr>
              <p:nvPr/>
            </p:nvSpPr>
            <p:spPr bwMode="auto">
              <a:xfrm>
                <a:off x="212" y="3341"/>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目标</a:t>
                </a:r>
              </a:p>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grpSp>
        <p:grpSp>
          <p:nvGrpSpPr>
            <p:cNvPr id="15368" name="Group 8"/>
            <p:cNvGrpSpPr>
              <a:grpSpLocks/>
            </p:cNvGrpSpPr>
            <p:nvPr/>
          </p:nvGrpSpPr>
          <p:grpSpPr bwMode="auto">
            <a:xfrm>
              <a:off x="1800" y="1724"/>
              <a:ext cx="717" cy="617"/>
              <a:chOff x="1936" y="1679"/>
              <a:chExt cx="717" cy="617"/>
            </a:xfrm>
          </p:grpSpPr>
          <p:sp>
            <p:nvSpPr>
              <p:cNvPr id="15369" name="Rectangle 9"/>
              <p:cNvSpPr>
                <a:spLocks noChangeArrowheads="1"/>
              </p:cNvSpPr>
              <p:nvPr/>
            </p:nvSpPr>
            <p:spPr bwMode="auto">
              <a:xfrm>
                <a:off x="1936" y="1696"/>
                <a:ext cx="717" cy="6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0" name="Rectangle 10"/>
              <p:cNvSpPr>
                <a:spLocks noChangeArrowheads="1"/>
              </p:cNvSpPr>
              <p:nvPr/>
            </p:nvSpPr>
            <p:spPr bwMode="auto">
              <a:xfrm>
                <a:off x="2036" y="1679"/>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物理</a:t>
                </a:r>
              </a:p>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sp useBgFill="1">
          <p:nvSpPr>
            <p:cNvPr id="15371" name="Rectangle 11"/>
            <p:cNvSpPr>
              <a:spLocks noChangeArrowheads="1"/>
            </p:cNvSpPr>
            <p:nvPr/>
          </p:nvSpPr>
          <p:spPr bwMode="auto">
            <a:xfrm>
              <a:off x="3498" y="3158"/>
              <a:ext cx="652" cy="590"/>
            </a:xfrm>
            <a:prstGeom prst="rect">
              <a:avLst/>
            </a:prstGeom>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2" name="Rectangle 12"/>
            <p:cNvSpPr>
              <a:spLocks noChangeArrowheads="1"/>
            </p:cNvSpPr>
            <p:nvPr/>
          </p:nvSpPr>
          <p:spPr bwMode="auto">
            <a:xfrm>
              <a:off x="3470" y="3158"/>
              <a:ext cx="672"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逻辑</a:t>
              </a:r>
            </a:p>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nvGrpSpPr>
            <p:cNvPr id="15373" name="Group 13"/>
            <p:cNvGrpSpPr>
              <a:grpSpLocks/>
            </p:cNvGrpSpPr>
            <p:nvPr/>
          </p:nvGrpSpPr>
          <p:grpSpPr bwMode="auto">
            <a:xfrm>
              <a:off x="3424" y="1733"/>
              <a:ext cx="652" cy="600"/>
              <a:chOff x="3969" y="1706"/>
              <a:chExt cx="652" cy="600"/>
            </a:xfrm>
          </p:grpSpPr>
          <p:sp>
            <p:nvSpPr>
              <p:cNvPr id="15374" name="Rectangle 14"/>
              <p:cNvSpPr>
                <a:spLocks noChangeArrowheads="1"/>
              </p:cNvSpPr>
              <p:nvPr/>
            </p:nvSpPr>
            <p:spPr bwMode="auto">
              <a:xfrm>
                <a:off x="3969" y="1706"/>
                <a:ext cx="652" cy="6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5" name="Rectangle 15"/>
              <p:cNvSpPr>
                <a:spLocks noChangeArrowheads="1"/>
              </p:cNvSpPr>
              <p:nvPr/>
            </p:nvSpPr>
            <p:spPr bwMode="auto">
              <a:xfrm>
                <a:off x="4044" y="1745"/>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逻辑</a:t>
                </a:r>
              </a:p>
              <a:p>
                <a:pPr algn="ctr" eaLnBrk="0" hangingPunct="0"/>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grpSp>
          <p:nvGrpSpPr>
            <p:cNvPr id="15376" name="Group 16"/>
            <p:cNvGrpSpPr>
              <a:grpSpLocks/>
            </p:cNvGrpSpPr>
            <p:nvPr/>
          </p:nvGrpSpPr>
          <p:grpSpPr bwMode="auto">
            <a:xfrm>
              <a:off x="2018" y="3127"/>
              <a:ext cx="635" cy="621"/>
              <a:chOff x="2064" y="3263"/>
              <a:chExt cx="635" cy="621"/>
            </a:xfrm>
          </p:grpSpPr>
          <p:sp>
            <p:nvSpPr>
              <p:cNvPr id="15377" name="Rectangle 17"/>
              <p:cNvSpPr>
                <a:spLocks noChangeArrowheads="1"/>
              </p:cNvSpPr>
              <p:nvPr/>
            </p:nvSpPr>
            <p:spPr bwMode="auto">
              <a:xfrm>
                <a:off x="2064" y="3280"/>
                <a:ext cx="635" cy="604"/>
              </a:xfrm>
              <a:prstGeom prst="rect">
                <a:avLst/>
              </a:prstGeom>
              <a:noFill/>
              <a:ln w="2857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78" name="Rectangle 18"/>
              <p:cNvSpPr>
                <a:spLocks noChangeArrowheads="1"/>
              </p:cNvSpPr>
              <p:nvPr/>
            </p:nvSpPr>
            <p:spPr bwMode="auto">
              <a:xfrm>
                <a:off x="2100" y="3263"/>
                <a:ext cx="507"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物理</a:t>
                </a:r>
              </a:p>
              <a:p>
                <a:pPr algn="ctr" eaLnBrk="0" hangingPunct="0"/>
                <a:r>
                  <a:rPr lang="zh-CN" altLang="en-US" sz="24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p>
            </p:txBody>
          </p:sp>
        </p:grpSp>
        <p:sp>
          <p:nvSpPr>
            <p:cNvPr id="15379" name="Line 19"/>
            <p:cNvSpPr>
              <a:spLocks noChangeShapeType="1"/>
            </p:cNvSpPr>
            <p:nvPr/>
          </p:nvSpPr>
          <p:spPr bwMode="auto">
            <a:xfrm>
              <a:off x="1051" y="2019"/>
              <a:ext cx="786" cy="5"/>
            </a:xfrm>
            <a:prstGeom prst="line">
              <a:avLst/>
            </a:prstGeom>
            <a:noFill/>
            <a:ln w="28575">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0" name="Line 20"/>
            <p:cNvSpPr>
              <a:spLocks noChangeShapeType="1"/>
            </p:cNvSpPr>
            <p:nvPr/>
          </p:nvSpPr>
          <p:spPr bwMode="auto">
            <a:xfrm flipH="1" flipV="1">
              <a:off x="2653" y="3475"/>
              <a:ext cx="819" cy="9"/>
            </a:xfrm>
            <a:prstGeom prst="line">
              <a:avLst/>
            </a:prstGeom>
            <a:noFill/>
            <a:ln w="28575">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1" name="Line 21"/>
            <p:cNvSpPr>
              <a:spLocks noChangeShapeType="1"/>
            </p:cNvSpPr>
            <p:nvPr/>
          </p:nvSpPr>
          <p:spPr bwMode="auto">
            <a:xfrm flipH="1" flipV="1">
              <a:off x="1232" y="3481"/>
              <a:ext cx="786" cy="9"/>
            </a:xfrm>
            <a:prstGeom prst="line">
              <a:avLst/>
            </a:prstGeom>
            <a:noFill/>
            <a:ln w="28575">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2" name="Line 22"/>
            <p:cNvSpPr>
              <a:spLocks noChangeShapeType="1"/>
            </p:cNvSpPr>
            <p:nvPr/>
          </p:nvSpPr>
          <p:spPr bwMode="auto">
            <a:xfrm>
              <a:off x="2517" y="2024"/>
              <a:ext cx="907" cy="0"/>
            </a:xfrm>
            <a:prstGeom prst="line">
              <a:avLst/>
            </a:prstGeom>
            <a:noFill/>
            <a:ln w="28575">
              <a:solidFill>
                <a:srgbClr val="0000FF"/>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83" name="Rectangle 23"/>
            <p:cNvSpPr>
              <a:spLocks noChangeArrowheads="1"/>
            </p:cNvSpPr>
            <p:nvPr/>
          </p:nvSpPr>
          <p:spPr bwMode="auto">
            <a:xfrm>
              <a:off x="1020" y="1616"/>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模型化</a:t>
              </a:r>
            </a:p>
          </p:txBody>
        </p:sp>
        <p:sp>
          <p:nvSpPr>
            <p:cNvPr id="15384" name="Rectangle 24"/>
            <p:cNvSpPr>
              <a:spLocks noChangeArrowheads="1"/>
            </p:cNvSpPr>
            <p:nvPr/>
          </p:nvSpPr>
          <p:spPr bwMode="auto">
            <a:xfrm>
              <a:off x="2653" y="1570"/>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抽象化</a:t>
              </a:r>
            </a:p>
          </p:txBody>
        </p:sp>
        <p:sp>
          <p:nvSpPr>
            <p:cNvPr id="15385" name="Rectangle 25"/>
            <p:cNvSpPr>
              <a:spLocks noChangeArrowheads="1"/>
            </p:cNvSpPr>
            <p:nvPr/>
          </p:nvSpPr>
          <p:spPr bwMode="auto">
            <a:xfrm>
              <a:off x="1247" y="3158"/>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具体化</a:t>
              </a:r>
            </a:p>
          </p:txBody>
        </p:sp>
        <p:sp>
          <p:nvSpPr>
            <p:cNvPr id="15386" name="Rectangle 26"/>
            <p:cNvSpPr>
              <a:spLocks noChangeArrowheads="1"/>
            </p:cNvSpPr>
            <p:nvPr/>
          </p:nvSpPr>
          <p:spPr bwMode="auto">
            <a:xfrm>
              <a:off x="2744" y="3113"/>
              <a:ext cx="7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实例化</a:t>
              </a:r>
            </a:p>
          </p:txBody>
        </p:sp>
        <p:sp>
          <p:nvSpPr>
            <p:cNvPr id="15387" name="Rectangle 27"/>
            <p:cNvSpPr>
              <a:spLocks noChangeArrowheads="1"/>
            </p:cNvSpPr>
            <p:nvPr/>
          </p:nvSpPr>
          <p:spPr bwMode="auto">
            <a:xfrm>
              <a:off x="1973" y="949"/>
              <a:ext cx="406"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怎</a:t>
              </a:r>
            </a:p>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么</a:t>
              </a:r>
            </a:p>
            <a:p>
              <a:pPr eaLnBrk="0" hangingPunct="0"/>
              <a:r>
                <a:rPr lang="zh-CN" altLang="en-US" sz="2400" b="1" dirty="0">
                  <a:effectLst>
                    <a:outerShdw blurRad="38100" dist="38100" dir="2700000" algn="tl">
                      <a:srgbClr val="000000">
                        <a:alpha val="43137"/>
                      </a:srgbClr>
                    </a:outerShdw>
                  </a:effectLst>
                  <a:latin typeface="Times New Roman" pitchFamily="18" charset="0"/>
                  <a:ea typeface="+mn-ea"/>
                  <a:cs typeface="Times New Roman" pitchFamily="18" charset="0"/>
                </a:rPr>
                <a:t>做</a:t>
              </a:r>
            </a:p>
          </p:txBody>
        </p:sp>
        <p:sp>
          <p:nvSpPr>
            <p:cNvPr id="15388" name="Rectangle 28"/>
            <p:cNvSpPr>
              <a:spLocks noChangeArrowheads="1"/>
            </p:cNvSpPr>
            <p:nvPr/>
          </p:nvSpPr>
          <p:spPr bwMode="auto">
            <a:xfrm>
              <a:off x="3574" y="949"/>
              <a:ext cx="312" cy="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做</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什</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么</a:t>
              </a:r>
            </a:p>
          </p:txBody>
        </p:sp>
        <p:sp>
          <p:nvSpPr>
            <p:cNvPr id="15389" name="Line 29"/>
            <p:cNvSpPr>
              <a:spLocks noChangeShapeType="1"/>
            </p:cNvSpPr>
            <p:nvPr/>
          </p:nvSpPr>
          <p:spPr bwMode="auto">
            <a:xfrm>
              <a:off x="4134" y="2024"/>
              <a:ext cx="288" cy="0"/>
            </a:xfrm>
            <a:prstGeom prst="line">
              <a:avLst/>
            </a:prstGeom>
            <a:noFill/>
            <a:ln w="28575">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0" name="Line 30"/>
            <p:cNvSpPr>
              <a:spLocks noChangeShapeType="1"/>
            </p:cNvSpPr>
            <p:nvPr/>
          </p:nvSpPr>
          <p:spPr bwMode="auto">
            <a:xfrm>
              <a:off x="4422" y="2744"/>
              <a:ext cx="0" cy="768"/>
            </a:xfrm>
            <a:prstGeom prst="line">
              <a:avLst/>
            </a:prstGeom>
            <a:noFill/>
            <a:ln w="28575">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1" name="Line 31"/>
            <p:cNvSpPr>
              <a:spLocks noChangeShapeType="1"/>
            </p:cNvSpPr>
            <p:nvPr/>
          </p:nvSpPr>
          <p:spPr bwMode="auto">
            <a:xfrm flipH="1">
              <a:off x="4134" y="3521"/>
              <a:ext cx="288" cy="0"/>
            </a:xfrm>
            <a:prstGeom prst="line">
              <a:avLst/>
            </a:prstGeom>
            <a:noFill/>
            <a:ln w="28575">
              <a:solidFill>
                <a:srgbClr val="FF33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3" name="Line 33"/>
            <p:cNvSpPr>
              <a:spLocks noChangeShapeType="1"/>
            </p:cNvSpPr>
            <p:nvPr/>
          </p:nvSpPr>
          <p:spPr bwMode="auto">
            <a:xfrm>
              <a:off x="4422" y="2024"/>
              <a:ext cx="0" cy="720"/>
            </a:xfrm>
            <a:prstGeom prst="line">
              <a:avLst/>
            </a:prstGeom>
            <a:noFill/>
            <a:ln w="28575">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5394" name="Rectangle 34"/>
            <p:cNvSpPr>
              <a:spLocks noChangeArrowheads="1"/>
            </p:cNvSpPr>
            <p:nvPr/>
          </p:nvSpPr>
          <p:spPr bwMode="auto">
            <a:xfrm>
              <a:off x="4769" y="1105"/>
              <a:ext cx="572"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当前</a:t>
              </a:r>
            </a:p>
            <a:p>
              <a:pPr eaLnBrk="0" hangingPunct="0"/>
              <a:r>
                <a:rPr lang="zh-CN" altLang="en-US" sz="28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sp>
          <p:nvSpPr>
            <p:cNvPr id="15395" name="Rectangle 35"/>
            <p:cNvSpPr>
              <a:spLocks noChangeArrowheads="1"/>
            </p:cNvSpPr>
            <p:nvPr/>
          </p:nvSpPr>
          <p:spPr bwMode="auto">
            <a:xfrm>
              <a:off x="4769" y="3249"/>
              <a:ext cx="572"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8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目标</a:t>
              </a:r>
            </a:p>
            <a:p>
              <a:pPr eaLnBrk="0" hangingPunct="0"/>
              <a:r>
                <a:rPr lang="zh-CN" altLang="en-US" sz="2800" b="1">
                  <a:solidFill>
                    <a:srgbClr val="FF3300"/>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p>
          </p:txBody>
        </p:sp>
        <p:sp>
          <p:nvSpPr>
            <p:cNvPr id="15396" name="Rectangle 36"/>
            <p:cNvSpPr>
              <a:spLocks noChangeArrowheads="1"/>
            </p:cNvSpPr>
            <p:nvPr/>
          </p:nvSpPr>
          <p:spPr bwMode="auto">
            <a:xfrm>
              <a:off x="4527" y="2205"/>
              <a:ext cx="312"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需</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求</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定</a:t>
              </a:r>
            </a:p>
            <a:p>
              <a:pPr eaLnBrk="0" hangingPunct="0"/>
              <a:r>
                <a:rPr lang="zh-CN" altLang="en-US" sz="2400" b="1">
                  <a:effectLst>
                    <a:outerShdw blurRad="38100" dist="38100" dir="2700000" algn="tl">
                      <a:srgbClr val="000000">
                        <a:alpha val="43137"/>
                      </a:srgbClr>
                    </a:outerShdw>
                  </a:effectLst>
                  <a:latin typeface="Times New Roman" pitchFamily="18" charset="0"/>
                  <a:ea typeface="+mn-ea"/>
                  <a:cs typeface="Times New Roman" pitchFamily="18" charset="0"/>
                </a:rPr>
                <a:t>义</a:t>
              </a:r>
            </a:p>
          </p:txBody>
        </p:sp>
      </p:grpSp>
      <p:sp>
        <p:nvSpPr>
          <p:cNvPr id="4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1"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 </a:t>
            </a:r>
            <a:r>
              <a:rPr lang="zh-CN" altLang="en-US" dirty="0" smtClean="0"/>
              <a:t>系统分析过程</a:t>
            </a:r>
            <a:endParaRPr lang="zh-CN" altLang="en-US" dirty="0"/>
          </a:p>
        </p:txBody>
      </p:sp>
      <p:sp>
        <p:nvSpPr>
          <p:cNvPr id="2" name="TextBox 1"/>
          <p:cNvSpPr txBox="1"/>
          <p:nvPr/>
        </p:nvSpPr>
        <p:spPr bwMode="auto">
          <a:xfrm>
            <a:off x="12564533" y="5249333"/>
            <a:ext cx="0" cy="369332"/>
          </a:xfrm>
          <a:prstGeom prst="rect">
            <a:avLst/>
          </a:prstGeom>
          <a:solidFill>
            <a:srgbClr val="CCFFFF"/>
          </a:solidFill>
          <a:ln w="12700">
            <a:noFill/>
            <a:miter lim="800000"/>
            <a:headEnd/>
            <a:tailEnd/>
          </a:ln>
          <a:effectLst>
            <a:outerShdw dist="35921" dir="2700000" algn="ctr" rotWithShape="0">
              <a:srgbClr val="808080">
                <a:alpha val="50000"/>
              </a:srgbClr>
            </a:outerShdw>
          </a:effectLst>
        </p:spPr>
        <p:txBody>
          <a:bodyPr wrap="none" lIns="0" tIns="0" rIns="0" bIns="0" rtlCol="0">
            <a:spAutoFit/>
          </a:bodyPr>
          <a:lstStyle/>
          <a:p>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4272000"/>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p:txBody>
          <a:bodyPr/>
          <a:lstStyle/>
          <a:p>
            <a:fld id="{9F944B33-B512-4E69-AF9D-056168F8D87E}" type="slidenum">
              <a:rPr lang="en-US" altLang="zh-CN"/>
              <a:pPr/>
              <a:t>174</a:t>
            </a:fld>
            <a:endParaRPr lang="en-US" altLang="zh-CN"/>
          </a:p>
        </p:txBody>
      </p:sp>
      <p:sp>
        <p:nvSpPr>
          <p:cNvPr id="867333" name="Rectangle 5"/>
          <p:cNvSpPr>
            <a:spLocks noChangeArrowheads="1"/>
          </p:cNvSpPr>
          <p:nvPr/>
        </p:nvSpPr>
        <p:spPr bwMode="auto">
          <a:xfrm>
            <a:off x="684213" y="981075"/>
            <a:ext cx="1990725" cy="522288"/>
          </a:xfrm>
          <a:prstGeom prst="rect">
            <a:avLst/>
          </a:prstGeom>
          <a:solidFill>
            <a:schemeClr val="accent2"/>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spcBef>
                <a:spcPct val="20000"/>
              </a:spcBef>
            </a:pPr>
            <a:r>
              <a:rPr lang="zh-CN" altLang="en-US" b="1">
                <a:solidFill>
                  <a:schemeClr val="bg1"/>
                </a:solidFill>
                <a:latin typeface="楷体_GB2312" pitchFamily="49" charset="-122"/>
                <a:ea typeface="楷体_GB2312" pitchFamily="49" charset="-122"/>
              </a:rPr>
              <a:t>可行性分析</a:t>
            </a:r>
          </a:p>
        </p:txBody>
      </p:sp>
      <p:sp>
        <p:nvSpPr>
          <p:cNvPr id="867334" name="Rectangle 6"/>
          <p:cNvSpPr>
            <a:spLocks noChangeArrowheads="1"/>
          </p:cNvSpPr>
          <p:nvPr/>
        </p:nvSpPr>
        <p:spPr bwMode="auto">
          <a:xfrm>
            <a:off x="684213" y="3141663"/>
            <a:ext cx="1990725" cy="522287"/>
          </a:xfrm>
          <a:prstGeom prst="rect">
            <a:avLst/>
          </a:prstGeom>
          <a:solidFill>
            <a:schemeClr val="accent2"/>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spcBef>
                <a:spcPct val="20000"/>
              </a:spcBef>
            </a:pPr>
            <a:r>
              <a:rPr lang="zh-CN" altLang="en-US" b="1" dirty="0" smtClean="0">
                <a:solidFill>
                  <a:schemeClr val="bg1"/>
                </a:solidFill>
                <a:latin typeface="楷体_GB2312" pitchFamily="49" charset="-122"/>
                <a:ea typeface="楷体_GB2312" pitchFamily="49" charset="-122"/>
              </a:rPr>
              <a:t>业务</a:t>
            </a:r>
            <a:r>
              <a:rPr lang="zh-CN" altLang="en-US" b="1" dirty="0">
                <a:solidFill>
                  <a:schemeClr val="bg1"/>
                </a:solidFill>
                <a:latin typeface="楷体_GB2312" pitchFamily="49" charset="-122"/>
                <a:ea typeface="楷体_GB2312" pitchFamily="49" charset="-122"/>
              </a:rPr>
              <a:t>调查</a:t>
            </a:r>
          </a:p>
        </p:txBody>
      </p:sp>
      <p:sp>
        <p:nvSpPr>
          <p:cNvPr id="867335" name="Rectangle 7"/>
          <p:cNvSpPr>
            <a:spLocks noChangeArrowheads="1"/>
          </p:cNvSpPr>
          <p:nvPr/>
        </p:nvSpPr>
        <p:spPr bwMode="auto">
          <a:xfrm>
            <a:off x="684213" y="5356225"/>
            <a:ext cx="1990725" cy="522288"/>
          </a:xfrm>
          <a:prstGeom prst="rect">
            <a:avLst/>
          </a:prstGeom>
          <a:solidFill>
            <a:schemeClr val="accent2"/>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spcBef>
                <a:spcPct val="20000"/>
              </a:spcBef>
            </a:pPr>
            <a:r>
              <a:rPr lang="zh-CN" altLang="en-US" b="1">
                <a:solidFill>
                  <a:schemeClr val="bg1"/>
                </a:solidFill>
                <a:latin typeface="楷体_GB2312" pitchFamily="49" charset="-122"/>
                <a:ea typeface="楷体_GB2312" pitchFamily="49" charset="-122"/>
              </a:rPr>
              <a:t>数据流程调查</a:t>
            </a:r>
          </a:p>
        </p:txBody>
      </p:sp>
      <p:sp>
        <p:nvSpPr>
          <p:cNvPr id="867336" name="AutoShape 8"/>
          <p:cNvSpPr>
            <a:spLocks/>
          </p:cNvSpPr>
          <p:nvPr/>
        </p:nvSpPr>
        <p:spPr bwMode="auto">
          <a:xfrm>
            <a:off x="2838450" y="2082800"/>
            <a:ext cx="244475" cy="2089150"/>
          </a:xfrm>
          <a:prstGeom prst="leftBrace">
            <a:avLst>
              <a:gd name="adj1" fmla="val 712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7337" name="Rectangle 9"/>
          <p:cNvSpPr>
            <a:spLocks noChangeArrowheads="1"/>
          </p:cNvSpPr>
          <p:nvPr/>
        </p:nvSpPr>
        <p:spPr bwMode="auto">
          <a:xfrm>
            <a:off x="3168650" y="2062163"/>
            <a:ext cx="1979613" cy="5222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pPr>
            <a:r>
              <a:rPr lang="zh-CN" altLang="en-US" sz="2000" b="1">
                <a:latin typeface="楷体_GB2312" pitchFamily="49" charset="-122"/>
                <a:ea typeface="楷体_GB2312" pitchFamily="49" charset="-122"/>
              </a:rPr>
              <a:t>组织结构调查</a:t>
            </a:r>
          </a:p>
        </p:txBody>
      </p:sp>
      <p:sp>
        <p:nvSpPr>
          <p:cNvPr id="867338" name="Rectangle 10"/>
          <p:cNvSpPr>
            <a:spLocks noChangeArrowheads="1"/>
          </p:cNvSpPr>
          <p:nvPr/>
        </p:nvSpPr>
        <p:spPr bwMode="auto">
          <a:xfrm>
            <a:off x="3168650" y="2892425"/>
            <a:ext cx="1979613" cy="522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pPr>
            <a:r>
              <a:rPr lang="zh-CN" altLang="en-US" sz="2000" b="1">
                <a:latin typeface="楷体_GB2312" pitchFamily="49" charset="-122"/>
                <a:ea typeface="楷体_GB2312" pitchFamily="49" charset="-122"/>
              </a:rPr>
              <a:t>管理功能调查</a:t>
            </a:r>
          </a:p>
        </p:txBody>
      </p:sp>
      <p:sp>
        <p:nvSpPr>
          <p:cNvPr id="867339" name="Rectangle 11"/>
          <p:cNvSpPr>
            <a:spLocks noChangeArrowheads="1"/>
          </p:cNvSpPr>
          <p:nvPr/>
        </p:nvSpPr>
        <p:spPr bwMode="auto">
          <a:xfrm>
            <a:off x="3168650" y="3700463"/>
            <a:ext cx="1979613" cy="5222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pPr>
            <a:r>
              <a:rPr lang="zh-CN" altLang="en-US" sz="2000" b="1">
                <a:latin typeface="楷体_GB2312" pitchFamily="49" charset="-122"/>
                <a:ea typeface="楷体_GB2312" pitchFamily="49" charset="-122"/>
              </a:rPr>
              <a:t>业务流程调查</a:t>
            </a:r>
          </a:p>
        </p:txBody>
      </p:sp>
      <p:sp>
        <p:nvSpPr>
          <p:cNvPr id="867340" name="AutoShape 12"/>
          <p:cNvSpPr>
            <a:spLocks noChangeArrowheads="1"/>
          </p:cNvSpPr>
          <p:nvPr/>
        </p:nvSpPr>
        <p:spPr bwMode="auto">
          <a:xfrm>
            <a:off x="1504950" y="1628775"/>
            <a:ext cx="350838" cy="1457325"/>
          </a:xfrm>
          <a:prstGeom prst="downArrow">
            <a:avLst>
              <a:gd name="adj1" fmla="val 50000"/>
              <a:gd name="adj2" fmla="val 10384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7341" name="AutoShape 13"/>
          <p:cNvSpPr>
            <a:spLocks noChangeArrowheads="1"/>
          </p:cNvSpPr>
          <p:nvPr/>
        </p:nvSpPr>
        <p:spPr bwMode="auto">
          <a:xfrm>
            <a:off x="1524000" y="3862388"/>
            <a:ext cx="312738" cy="1441450"/>
          </a:xfrm>
          <a:prstGeom prst="downArrow">
            <a:avLst>
              <a:gd name="adj1" fmla="val 50000"/>
              <a:gd name="adj2" fmla="val 1152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7342" name="AutoShape 14"/>
          <p:cNvSpPr>
            <a:spLocks/>
          </p:cNvSpPr>
          <p:nvPr/>
        </p:nvSpPr>
        <p:spPr bwMode="auto">
          <a:xfrm>
            <a:off x="2838450" y="4510088"/>
            <a:ext cx="244475" cy="2089150"/>
          </a:xfrm>
          <a:prstGeom prst="leftBrace">
            <a:avLst>
              <a:gd name="adj1" fmla="val 712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7343" name="Rectangle 15"/>
          <p:cNvSpPr>
            <a:spLocks noChangeArrowheads="1"/>
          </p:cNvSpPr>
          <p:nvPr/>
        </p:nvSpPr>
        <p:spPr bwMode="auto">
          <a:xfrm>
            <a:off x="3168650" y="4487863"/>
            <a:ext cx="1979613" cy="5222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pPr>
            <a:r>
              <a:rPr lang="zh-CN" altLang="en-US" sz="2000" b="1">
                <a:latin typeface="楷体_GB2312" pitchFamily="49" charset="-122"/>
                <a:ea typeface="楷体_GB2312" pitchFamily="49" charset="-122"/>
              </a:rPr>
              <a:t>数据流程图</a:t>
            </a:r>
          </a:p>
        </p:txBody>
      </p:sp>
      <p:sp>
        <p:nvSpPr>
          <p:cNvPr id="867344" name="Rectangle 16"/>
          <p:cNvSpPr>
            <a:spLocks noChangeArrowheads="1"/>
          </p:cNvSpPr>
          <p:nvPr/>
        </p:nvSpPr>
        <p:spPr bwMode="auto">
          <a:xfrm>
            <a:off x="3168650" y="5429250"/>
            <a:ext cx="1979613" cy="522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pPr>
            <a:r>
              <a:rPr lang="zh-CN" altLang="en-US" sz="2000" b="1">
                <a:latin typeface="楷体_GB2312" pitchFamily="49" charset="-122"/>
                <a:ea typeface="楷体_GB2312" pitchFamily="49" charset="-122"/>
              </a:rPr>
              <a:t>数据字典</a:t>
            </a:r>
          </a:p>
        </p:txBody>
      </p:sp>
      <p:sp>
        <p:nvSpPr>
          <p:cNvPr id="867345" name="Rectangle 17"/>
          <p:cNvSpPr>
            <a:spLocks noChangeArrowheads="1"/>
          </p:cNvSpPr>
          <p:nvPr/>
        </p:nvSpPr>
        <p:spPr bwMode="auto">
          <a:xfrm>
            <a:off x="3168650" y="6148388"/>
            <a:ext cx="1979613" cy="5222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pPr>
            <a:r>
              <a:rPr lang="zh-CN" altLang="en-US" sz="2000" b="1">
                <a:latin typeface="楷体_GB2312" pitchFamily="49" charset="-122"/>
                <a:ea typeface="楷体_GB2312" pitchFamily="49" charset="-122"/>
              </a:rPr>
              <a:t>处理逻辑的表达</a:t>
            </a:r>
          </a:p>
        </p:txBody>
      </p:sp>
      <p:grpSp>
        <p:nvGrpSpPr>
          <p:cNvPr id="867346" name="Group 18"/>
          <p:cNvGrpSpPr>
            <a:grpSpLocks/>
          </p:cNvGrpSpPr>
          <p:nvPr/>
        </p:nvGrpSpPr>
        <p:grpSpPr bwMode="auto">
          <a:xfrm>
            <a:off x="5570538" y="836613"/>
            <a:ext cx="641350" cy="5545137"/>
            <a:chOff x="3600" y="528"/>
            <a:chExt cx="401" cy="3312"/>
          </a:xfrm>
        </p:grpSpPr>
        <p:sp>
          <p:nvSpPr>
            <p:cNvPr id="867347" name="Line 19"/>
            <p:cNvSpPr>
              <a:spLocks noChangeShapeType="1"/>
            </p:cNvSpPr>
            <p:nvPr/>
          </p:nvSpPr>
          <p:spPr bwMode="auto">
            <a:xfrm>
              <a:off x="3600" y="528"/>
              <a:ext cx="0" cy="3312"/>
            </a:xfrm>
            <a:prstGeom prst="line">
              <a:avLst/>
            </a:prstGeom>
            <a:noFill/>
            <a:ln w="57150">
              <a:solidFill>
                <a:srgbClr val="00008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7348" name="Rectangle 20"/>
            <p:cNvSpPr>
              <a:spLocks noChangeArrowheads="1"/>
            </p:cNvSpPr>
            <p:nvPr/>
          </p:nvSpPr>
          <p:spPr bwMode="auto">
            <a:xfrm>
              <a:off x="3680" y="2832"/>
              <a:ext cx="305"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20000"/>
                </a:spcBef>
              </a:pPr>
              <a:r>
                <a:rPr lang="zh-CN" altLang="en-US" sz="2000" b="1">
                  <a:latin typeface="楷体_GB2312" pitchFamily="49" charset="-122"/>
                  <a:ea typeface="楷体_GB2312" pitchFamily="49" charset="-122"/>
                </a:rPr>
                <a:t>概括、抽象</a:t>
              </a:r>
            </a:p>
          </p:txBody>
        </p:sp>
        <p:sp>
          <p:nvSpPr>
            <p:cNvPr id="867349" name="Rectangle 21"/>
            <p:cNvSpPr>
              <a:spLocks noChangeArrowheads="1"/>
            </p:cNvSpPr>
            <p:nvPr/>
          </p:nvSpPr>
          <p:spPr bwMode="auto">
            <a:xfrm>
              <a:off x="3695" y="860"/>
              <a:ext cx="306"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spcBef>
                  <a:spcPct val="20000"/>
                </a:spcBef>
              </a:pPr>
              <a:r>
                <a:rPr lang="zh-CN" altLang="en-US" sz="2000" b="1">
                  <a:latin typeface="楷体_GB2312" pitchFamily="49" charset="-122"/>
                  <a:ea typeface="楷体_GB2312" pitchFamily="49" charset="-122"/>
                </a:rPr>
                <a:t>具体</a:t>
              </a:r>
            </a:p>
          </p:txBody>
        </p:sp>
      </p:grpSp>
      <p:grpSp>
        <p:nvGrpSpPr>
          <p:cNvPr id="867350" name="Group 22"/>
          <p:cNvGrpSpPr>
            <a:grpSpLocks/>
          </p:cNvGrpSpPr>
          <p:nvPr/>
        </p:nvGrpSpPr>
        <p:grpSpPr bwMode="auto">
          <a:xfrm>
            <a:off x="6515100" y="836613"/>
            <a:ext cx="2305050" cy="5545137"/>
            <a:chOff x="4320" y="528"/>
            <a:chExt cx="1296" cy="3312"/>
          </a:xfrm>
        </p:grpSpPr>
        <p:sp>
          <p:nvSpPr>
            <p:cNvPr id="867351" name="Line 23"/>
            <p:cNvSpPr>
              <a:spLocks noChangeShapeType="1"/>
            </p:cNvSpPr>
            <p:nvPr/>
          </p:nvSpPr>
          <p:spPr bwMode="auto">
            <a:xfrm>
              <a:off x="4320" y="528"/>
              <a:ext cx="0" cy="3312"/>
            </a:xfrm>
            <a:prstGeom prst="line">
              <a:avLst/>
            </a:prstGeom>
            <a:noFill/>
            <a:ln w="5715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7352" name="Rectangle 24"/>
            <p:cNvSpPr>
              <a:spLocks noChangeArrowheads="1"/>
            </p:cNvSpPr>
            <p:nvPr/>
          </p:nvSpPr>
          <p:spPr bwMode="auto">
            <a:xfrm>
              <a:off x="4416" y="3264"/>
              <a:ext cx="1200"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a:latin typeface="楷体_GB2312" pitchFamily="49" charset="-122"/>
                  <a:ea typeface="楷体_GB2312" pitchFamily="49" charset="-122"/>
                </a:rPr>
                <a:t>概括、抽象的</a:t>
              </a:r>
            </a:p>
            <a:p>
              <a:pPr>
                <a:spcBef>
                  <a:spcPct val="20000"/>
                </a:spcBef>
              </a:pPr>
              <a:r>
                <a:rPr lang="zh-CN" altLang="en-US" sz="2000" b="1">
                  <a:latin typeface="楷体_GB2312" pitchFamily="49" charset="-122"/>
                  <a:ea typeface="楷体_GB2312" pitchFamily="49" charset="-122"/>
                </a:rPr>
                <a:t>数据对象及流程</a:t>
              </a:r>
            </a:p>
          </p:txBody>
        </p:sp>
        <p:sp>
          <p:nvSpPr>
            <p:cNvPr id="867353" name="Rectangle 25"/>
            <p:cNvSpPr>
              <a:spLocks noChangeArrowheads="1"/>
            </p:cNvSpPr>
            <p:nvPr/>
          </p:nvSpPr>
          <p:spPr bwMode="auto">
            <a:xfrm>
              <a:off x="4497" y="805"/>
              <a:ext cx="480" cy="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spcBef>
                  <a:spcPct val="20000"/>
                </a:spcBef>
              </a:pPr>
              <a:r>
                <a:rPr lang="zh-CN" altLang="en-US" sz="2000" b="1" dirty="0">
                  <a:latin typeface="楷体_GB2312" pitchFamily="49" charset="-122"/>
                  <a:ea typeface="楷体_GB2312" pitchFamily="49" charset="-122"/>
                </a:rPr>
                <a:t>具体的</a:t>
              </a:r>
            </a:p>
            <a:p>
              <a:pPr>
                <a:spcBef>
                  <a:spcPct val="20000"/>
                </a:spcBef>
              </a:pPr>
              <a:r>
                <a:rPr lang="zh-CN" altLang="en-US" sz="2000" b="1" dirty="0">
                  <a:latin typeface="楷体_GB2312" pitchFamily="49" charset="-122"/>
                  <a:ea typeface="楷体_GB2312" pitchFamily="49" charset="-122"/>
                </a:rPr>
                <a:t>管理业务</a:t>
              </a:r>
            </a:p>
          </p:txBody>
        </p:sp>
      </p:grpSp>
      <p:sp>
        <p:nvSpPr>
          <p:cNvPr id="2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Tree>
    <p:extLst>
      <p:ext uri="{BB962C8B-B14F-4D97-AF65-F5344CB8AC3E}">
        <p14:creationId xmlns:p14="http://schemas.microsoft.com/office/powerpoint/2010/main" val="1505741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67333"/>
                                        </p:tgtEl>
                                        <p:attrNameLst>
                                          <p:attrName>style.visibility</p:attrName>
                                        </p:attrNameLst>
                                      </p:cBhvr>
                                      <p:to>
                                        <p:strVal val="visible"/>
                                      </p:to>
                                    </p:set>
                                    <p:animEffect transition="in" filter="dissolve">
                                      <p:cBhvr>
                                        <p:cTn id="7" dur="500"/>
                                        <p:tgtEl>
                                          <p:spTgt spid="867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grpId="0" nodeType="clickEffect">
                                  <p:stCondLst>
                                    <p:cond delay="0"/>
                                  </p:stCondLst>
                                  <p:childTnLst>
                                    <p:set>
                                      <p:cBhvr>
                                        <p:cTn id="11" dur="1" fill="hold">
                                          <p:stCondLst>
                                            <p:cond delay="0"/>
                                          </p:stCondLst>
                                        </p:cTn>
                                        <p:tgtEl>
                                          <p:spTgt spid="867340"/>
                                        </p:tgtEl>
                                        <p:attrNameLst>
                                          <p:attrName>style.visibility</p:attrName>
                                        </p:attrNameLst>
                                      </p:cBhvr>
                                      <p:to>
                                        <p:strVal val="visible"/>
                                      </p:to>
                                    </p:set>
                                    <p:anim calcmode="lin" valueType="num">
                                      <p:cBhvr>
                                        <p:cTn id="12" dur="500" fill="hold"/>
                                        <p:tgtEl>
                                          <p:spTgt spid="867340"/>
                                        </p:tgtEl>
                                        <p:attrNameLst>
                                          <p:attrName>ppt_x</p:attrName>
                                        </p:attrNameLst>
                                      </p:cBhvr>
                                      <p:tavLst>
                                        <p:tav tm="0">
                                          <p:val>
                                            <p:strVal val="#ppt_x"/>
                                          </p:val>
                                        </p:tav>
                                        <p:tav tm="100000">
                                          <p:val>
                                            <p:strVal val="#ppt_x"/>
                                          </p:val>
                                        </p:tav>
                                      </p:tavLst>
                                    </p:anim>
                                    <p:anim calcmode="lin" valueType="num">
                                      <p:cBhvr>
                                        <p:cTn id="13" dur="500" fill="hold"/>
                                        <p:tgtEl>
                                          <p:spTgt spid="867340"/>
                                        </p:tgtEl>
                                        <p:attrNameLst>
                                          <p:attrName>ppt_y</p:attrName>
                                        </p:attrNameLst>
                                      </p:cBhvr>
                                      <p:tavLst>
                                        <p:tav tm="0">
                                          <p:val>
                                            <p:strVal val="#ppt_y-#ppt_h/2"/>
                                          </p:val>
                                        </p:tav>
                                        <p:tav tm="100000">
                                          <p:val>
                                            <p:strVal val="#ppt_y"/>
                                          </p:val>
                                        </p:tav>
                                      </p:tavLst>
                                    </p:anim>
                                    <p:anim calcmode="lin" valueType="num">
                                      <p:cBhvr>
                                        <p:cTn id="14" dur="500" fill="hold"/>
                                        <p:tgtEl>
                                          <p:spTgt spid="867340"/>
                                        </p:tgtEl>
                                        <p:attrNameLst>
                                          <p:attrName>ppt_w</p:attrName>
                                        </p:attrNameLst>
                                      </p:cBhvr>
                                      <p:tavLst>
                                        <p:tav tm="0">
                                          <p:val>
                                            <p:strVal val="#ppt_w"/>
                                          </p:val>
                                        </p:tav>
                                        <p:tav tm="100000">
                                          <p:val>
                                            <p:strVal val="#ppt_w"/>
                                          </p:val>
                                        </p:tav>
                                      </p:tavLst>
                                    </p:anim>
                                    <p:anim calcmode="lin" valueType="num">
                                      <p:cBhvr>
                                        <p:cTn id="15" dur="500" fill="hold"/>
                                        <p:tgtEl>
                                          <p:spTgt spid="867340"/>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67334"/>
                                        </p:tgtEl>
                                        <p:attrNameLst>
                                          <p:attrName>style.visibility</p:attrName>
                                        </p:attrNameLst>
                                      </p:cBhvr>
                                      <p:to>
                                        <p:strVal val="visible"/>
                                      </p:to>
                                    </p:set>
                                    <p:animEffect transition="in" filter="dissolve">
                                      <p:cBhvr>
                                        <p:cTn id="20" dur="500"/>
                                        <p:tgtEl>
                                          <p:spTgt spid="8673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67337"/>
                                        </p:tgtEl>
                                        <p:attrNameLst>
                                          <p:attrName>style.visibility</p:attrName>
                                        </p:attrNameLst>
                                      </p:cBhvr>
                                      <p:to>
                                        <p:strVal val="visible"/>
                                      </p:to>
                                    </p:set>
                                    <p:animEffect transition="in" filter="dissolve">
                                      <p:cBhvr>
                                        <p:cTn id="25" dur="500"/>
                                        <p:tgtEl>
                                          <p:spTgt spid="86733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67338"/>
                                        </p:tgtEl>
                                        <p:attrNameLst>
                                          <p:attrName>style.visibility</p:attrName>
                                        </p:attrNameLst>
                                      </p:cBhvr>
                                      <p:to>
                                        <p:strVal val="visible"/>
                                      </p:to>
                                    </p:set>
                                    <p:animEffect transition="in" filter="dissolve">
                                      <p:cBhvr>
                                        <p:cTn id="30" dur="500"/>
                                        <p:tgtEl>
                                          <p:spTgt spid="86733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67339"/>
                                        </p:tgtEl>
                                        <p:attrNameLst>
                                          <p:attrName>style.visibility</p:attrName>
                                        </p:attrNameLst>
                                      </p:cBhvr>
                                      <p:to>
                                        <p:strVal val="visible"/>
                                      </p:to>
                                    </p:set>
                                    <p:animEffect transition="in" filter="dissolve">
                                      <p:cBhvr>
                                        <p:cTn id="35" dur="500"/>
                                        <p:tgtEl>
                                          <p:spTgt spid="86733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grpId="0" nodeType="clickEffect">
                                  <p:stCondLst>
                                    <p:cond delay="0"/>
                                  </p:stCondLst>
                                  <p:childTnLst>
                                    <p:set>
                                      <p:cBhvr>
                                        <p:cTn id="39" dur="1" fill="hold">
                                          <p:stCondLst>
                                            <p:cond delay="0"/>
                                          </p:stCondLst>
                                        </p:cTn>
                                        <p:tgtEl>
                                          <p:spTgt spid="867336"/>
                                        </p:tgtEl>
                                        <p:attrNameLst>
                                          <p:attrName>style.visibility</p:attrName>
                                        </p:attrNameLst>
                                      </p:cBhvr>
                                      <p:to>
                                        <p:strVal val="visible"/>
                                      </p:to>
                                    </p:set>
                                    <p:anim calcmode="lin" valueType="num">
                                      <p:cBhvr>
                                        <p:cTn id="40" dur="500" fill="hold"/>
                                        <p:tgtEl>
                                          <p:spTgt spid="867336"/>
                                        </p:tgtEl>
                                        <p:attrNameLst>
                                          <p:attrName>ppt_x</p:attrName>
                                        </p:attrNameLst>
                                      </p:cBhvr>
                                      <p:tavLst>
                                        <p:tav tm="0">
                                          <p:val>
                                            <p:strVal val="#ppt_x-#ppt_w/2"/>
                                          </p:val>
                                        </p:tav>
                                        <p:tav tm="100000">
                                          <p:val>
                                            <p:strVal val="#ppt_x"/>
                                          </p:val>
                                        </p:tav>
                                      </p:tavLst>
                                    </p:anim>
                                    <p:anim calcmode="lin" valueType="num">
                                      <p:cBhvr>
                                        <p:cTn id="41" dur="500" fill="hold"/>
                                        <p:tgtEl>
                                          <p:spTgt spid="867336"/>
                                        </p:tgtEl>
                                        <p:attrNameLst>
                                          <p:attrName>ppt_y</p:attrName>
                                        </p:attrNameLst>
                                      </p:cBhvr>
                                      <p:tavLst>
                                        <p:tav tm="0">
                                          <p:val>
                                            <p:strVal val="#ppt_y"/>
                                          </p:val>
                                        </p:tav>
                                        <p:tav tm="100000">
                                          <p:val>
                                            <p:strVal val="#ppt_y"/>
                                          </p:val>
                                        </p:tav>
                                      </p:tavLst>
                                    </p:anim>
                                    <p:anim calcmode="lin" valueType="num">
                                      <p:cBhvr>
                                        <p:cTn id="42" dur="500" fill="hold"/>
                                        <p:tgtEl>
                                          <p:spTgt spid="867336"/>
                                        </p:tgtEl>
                                        <p:attrNameLst>
                                          <p:attrName>ppt_w</p:attrName>
                                        </p:attrNameLst>
                                      </p:cBhvr>
                                      <p:tavLst>
                                        <p:tav tm="0">
                                          <p:val>
                                            <p:fltVal val="0"/>
                                          </p:val>
                                        </p:tav>
                                        <p:tav tm="100000">
                                          <p:val>
                                            <p:strVal val="#ppt_w"/>
                                          </p:val>
                                        </p:tav>
                                      </p:tavLst>
                                    </p:anim>
                                    <p:anim calcmode="lin" valueType="num">
                                      <p:cBhvr>
                                        <p:cTn id="43" dur="500" fill="hold"/>
                                        <p:tgtEl>
                                          <p:spTgt spid="867336"/>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 fill="hold" grpId="0" nodeType="clickEffect">
                                  <p:stCondLst>
                                    <p:cond delay="0"/>
                                  </p:stCondLst>
                                  <p:childTnLst>
                                    <p:set>
                                      <p:cBhvr>
                                        <p:cTn id="47" dur="1" fill="hold">
                                          <p:stCondLst>
                                            <p:cond delay="0"/>
                                          </p:stCondLst>
                                        </p:cTn>
                                        <p:tgtEl>
                                          <p:spTgt spid="867341"/>
                                        </p:tgtEl>
                                        <p:attrNameLst>
                                          <p:attrName>style.visibility</p:attrName>
                                        </p:attrNameLst>
                                      </p:cBhvr>
                                      <p:to>
                                        <p:strVal val="visible"/>
                                      </p:to>
                                    </p:set>
                                    <p:anim calcmode="lin" valueType="num">
                                      <p:cBhvr>
                                        <p:cTn id="48" dur="500" fill="hold"/>
                                        <p:tgtEl>
                                          <p:spTgt spid="867341"/>
                                        </p:tgtEl>
                                        <p:attrNameLst>
                                          <p:attrName>ppt_x</p:attrName>
                                        </p:attrNameLst>
                                      </p:cBhvr>
                                      <p:tavLst>
                                        <p:tav tm="0">
                                          <p:val>
                                            <p:strVal val="#ppt_x"/>
                                          </p:val>
                                        </p:tav>
                                        <p:tav tm="100000">
                                          <p:val>
                                            <p:strVal val="#ppt_x"/>
                                          </p:val>
                                        </p:tav>
                                      </p:tavLst>
                                    </p:anim>
                                    <p:anim calcmode="lin" valueType="num">
                                      <p:cBhvr>
                                        <p:cTn id="49" dur="500" fill="hold"/>
                                        <p:tgtEl>
                                          <p:spTgt spid="867341"/>
                                        </p:tgtEl>
                                        <p:attrNameLst>
                                          <p:attrName>ppt_y</p:attrName>
                                        </p:attrNameLst>
                                      </p:cBhvr>
                                      <p:tavLst>
                                        <p:tav tm="0">
                                          <p:val>
                                            <p:strVal val="#ppt_y-#ppt_h/2"/>
                                          </p:val>
                                        </p:tav>
                                        <p:tav tm="100000">
                                          <p:val>
                                            <p:strVal val="#ppt_y"/>
                                          </p:val>
                                        </p:tav>
                                      </p:tavLst>
                                    </p:anim>
                                    <p:anim calcmode="lin" valueType="num">
                                      <p:cBhvr>
                                        <p:cTn id="50" dur="500" fill="hold"/>
                                        <p:tgtEl>
                                          <p:spTgt spid="867341"/>
                                        </p:tgtEl>
                                        <p:attrNameLst>
                                          <p:attrName>ppt_w</p:attrName>
                                        </p:attrNameLst>
                                      </p:cBhvr>
                                      <p:tavLst>
                                        <p:tav tm="0">
                                          <p:val>
                                            <p:strVal val="#ppt_w"/>
                                          </p:val>
                                        </p:tav>
                                        <p:tav tm="100000">
                                          <p:val>
                                            <p:strVal val="#ppt_w"/>
                                          </p:val>
                                        </p:tav>
                                      </p:tavLst>
                                    </p:anim>
                                    <p:anim calcmode="lin" valueType="num">
                                      <p:cBhvr>
                                        <p:cTn id="51" dur="500" fill="hold"/>
                                        <p:tgtEl>
                                          <p:spTgt spid="867341"/>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67335"/>
                                        </p:tgtEl>
                                        <p:attrNameLst>
                                          <p:attrName>style.visibility</p:attrName>
                                        </p:attrNameLst>
                                      </p:cBhvr>
                                      <p:to>
                                        <p:strVal val="visible"/>
                                      </p:to>
                                    </p:set>
                                    <p:animEffect transition="in" filter="dissolve">
                                      <p:cBhvr>
                                        <p:cTn id="56" dur="500"/>
                                        <p:tgtEl>
                                          <p:spTgt spid="86733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67343"/>
                                        </p:tgtEl>
                                        <p:attrNameLst>
                                          <p:attrName>style.visibility</p:attrName>
                                        </p:attrNameLst>
                                      </p:cBhvr>
                                      <p:to>
                                        <p:strVal val="visible"/>
                                      </p:to>
                                    </p:set>
                                    <p:animEffect transition="in" filter="dissolve">
                                      <p:cBhvr>
                                        <p:cTn id="61" dur="500"/>
                                        <p:tgtEl>
                                          <p:spTgt spid="86734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867344"/>
                                        </p:tgtEl>
                                        <p:attrNameLst>
                                          <p:attrName>style.visibility</p:attrName>
                                        </p:attrNameLst>
                                      </p:cBhvr>
                                      <p:to>
                                        <p:strVal val="visible"/>
                                      </p:to>
                                    </p:set>
                                    <p:animEffect transition="in" filter="dissolve">
                                      <p:cBhvr>
                                        <p:cTn id="66" dur="500"/>
                                        <p:tgtEl>
                                          <p:spTgt spid="86734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867345"/>
                                        </p:tgtEl>
                                        <p:attrNameLst>
                                          <p:attrName>style.visibility</p:attrName>
                                        </p:attrNameLst>
                                      </p:cBhvr>
                                      <p:to>
                                        <p:strVal val="visible"/>
                                      </p:to>
                                    </p:set>
                                    <p:animEffect transition="in" filter="dissolve">
                                      <p:cBhvr>
                                        <p:cTn id="71" dur="500"/>
                                        <p:tgtEl>
                                          <p:spTgt spid="86734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8" fill="hold" grpId="0" nodeType="clickEffect">
                                  <p:stCondLst>
                                    <p:cond delay="0"/>
                                  </p:stCondLst>
                                  <p:childTnLst>
                                    <p:set>
                                      <p:cBhvr>
                                        <p:cTn id="75" dur="1" fill="hold">
                                          <p:stCondLst>
                                            <p:cond delay="0"/>
                                          </p:stCondLst>
                                        </p:cTn>
                                        <p:tgtEl>
                                          <p:spTgt spid="867342"/>
                                        </p:tgtEl>
                                        <p:attrNameLst>
                                          <p:attrName>style.visibility</p:attrName>
                                        </p:attrNameLst>
                                      </p:cBhvr>
                                      <p:to>
                                        <p:strVal val="visible"/>
                                      </p:to>
                                    </p:set>
                                    <p:anim calcmode="lin" valueType="num">
                                      <p:cBhvr>
                                        <p:cTn id="76" dur="500" fill="hold"/>
                                        <p:tgtEl>
                                          <p:spTgt spid="867342"/>
                                        </p:tgtEl>
                                        <p:attrNameLst>
                                          <p:attrName>ppt_x</p:attrName>
                                        </p:attrNameLst>
                                      </p:cBhvr>
                                      <p:tavLst>
                                        <p:tav tm="0">
                                          <p:val>
                                            <p:strVal val="#ppt_x-#ppt_w/2"/>
                                          </p:val>
                                        </p:tav>
                                        <p:tav tm="100000">
                                          <p:val>
                                            <p:strVal val="#ppt_x"/>
                                          </p:val>
                                        </p:tav>
                                      </p:tavLst>
                                    </p:anim>
                                    <p:anim calcmode="lin" valueType="num">
                                      <p:cBhvr>
                                        <p:cTn id="77" dur="500" fill="hold"/>
                                        <p:tgtEl>
                                          <p:spTgt spid="867342"/>
                                        </p:tgtEl>
                                        <p:attrNameLst>
                                          <p:attrName>ppt_y</p:attrName>
                                        </p:attrNameLst>
                                      </p:cBhvr>
                                      <p:tavLst>
                                        <p:tav tm="0">
                                          <p:val>
                                            <p:strVal val="#ppt_y"/>
                                          </p:val>
                                        </p:tav>
                                        <p:tav tm="100000">
                                          <p:val>
                                            <p:strVal val="#ppt_y"/>
                                          </p:val>
                                        </p:tav>
                                      </p:tavLst>
                                    </p:anim>
                                    <p:anim calcmode="lin" valueType="num">
                                      <p:cBhvr>
                                        <p:cTn id="78" dur="500" fill="hold"/>
                                        <p:tgtEl>
                                          <p:spTgt spid="867342"/>
                                        </p:tgtEl>
                                        <p:attrNameLst>
                                          <p:attrName>ppt_w</p:attrName>
                                        </p:attrNameLst>
                                      </p:cBhvr>
                                      <p:tavLst>
                                        <p:tav tm="0">
                                          <p:val>
                                            <p:fltVal val="0"/>
                                          </p:val>
                                        </p:tav>
                                        <p:tav tm="100000">
                                          <p:val>
                                            <p:strVal val="#ppt_w"/>
                                          </p:val>
                                        </p:tav>
                                      </p:tavLst>
                                    </p:anim>
                                    <p:anim calcmode="lin" valueType="num">
                                      <p:cBhvr>
                                        <p:cTn id="79" dur="500" fill="hold"/>
                                        <p:tgtEl>
                                          <p:spTgt spid="867342"/>
                                        </p:tgtEl>
                                        <p:attrNameLst>
                                          <p:attrName>ppt_h</p:attrName>
                                        </p:attrNameLst>
                                      </p:cBhvr>
                                      <p:tavLst>
                                        <p:tav tm="0">
                                          <p:val>
                                            <p:strVal val="#ppt_h"/>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7" presetClass="entr" presetSubtype="1" fill="hold" nodeType="clickEffect">
                                  <p:stCondLst>
                                    <p:cond delay="0"/>
                                  </p:stCondLst>
                                  <p:childTnLst>
                                    <p:set>
                                      <p:cBhvr>
                                        <p:cTn id="83" dur="1" fill="hold">
                                          <p:stCondLst>
                                            <p:cond delay="0"/>
                                          </p:stCondLst>
                                        </p:cTn>
                                        <p:tgtEl>
                                          <p:spTgt spid="867346"/>
                                        </p:tgtEl>
                                        <p:attrNameLst>
                                          <p:attrName>style.visibility</p:attrName>
                                        </p:attrNameLst>
                                      </p:cBhvr>
                                      <p:to>
                                        <p:strVal val="visible"/>
                                      </p:to>
                                    </p:set>
                                    <p:anim calcmode="lin" valueType="num">
                                      <p:cBhvr>
                                        <p:cTn id="84" dur="500" fill="hold"/>
                                        <p:tgtEl>
                                          <p:spTgt spid="867346"/>
                                        </p:tgtEl>
                                        <p:attrNameLst>
                                          <p:attrName>ppt_x</p:attrName>
                                        </p:attrNameLst>
                                      </p:cBhvr>
                                      <p:tavLst>
                                        <p:tav tm="0">
                                          <p:val>
                                            <p:strVal val="#ppt_x"/>
                                          </p:val>
                                        </p:tav>
                                        <p:tav tm="100000">
                                          <p:val>
                                            <p:strVal val="#ppt_x"/>
                                          </p:val>
                                        </p:tav>
                                      </p:tavLst>
                                    </p:anim>
                                    <p:anim calcmode="lin" valueType="num">
                                      <p:cBhvr>
                                        <p:cTn id="85" dur="500" fill="hold"/>
                                        <p:tgtEl>
                                          <p:spTgt spid="867346"/>
                                        </p:tgtEl>
                                        <p:attrNameLst>
                                          <p:attrName>ppt_y</p:attrName>
                                        </p:attrNameLst>
                                      </p:cBhvr>
                                      <p:tavLst>
                                        <p:tav tm="0">
                                          <p:val>
                                            <p:strVal val="#ppt_y-#ppt_h/2"/>
                                          </p:val>
                                        </p:tav>
                                        <p:tav tm="100000">
                                          <p:val>
                                            <p:strVal val="#ppt_y"/>
                                          </p:val>
                                        </p:tav>
                                      </p:tavLst>
                                    </p:anim>
                                    <p:anim calcmode="lin" valueType="num">
                                      <p:cBhvr>
                                        <p:cTn id="86" dur="500" fill="hold"/>
                                        <p:tgtEl>
                                          <p:spTgt spid="867346"/>
                                        </p:tgtEl>
                                        <p:attrNameLst>
                                          <p:attrName>ppt_w</p:attrName>
                                        </p:attrNameLst>
                                      </p:cBhvr>
                                      <p:tavLst>
                                        <p:tav tm="0">
                                          <p:val>
                                            <p:strVal val="#ppt_w"/>
                                          </p:val>
                                        </p:tav>
                                        <p:tav tm="100000">
                                          <p:val>
                                            <p:strVal val="#ppt_w"/>
                                          </p:val>
                                        </p:tav>
                                      </p:tavLst>
                                    </p:anim>
                                    <p:anim calcmode="lin" valueType="num">
                                      <p:cBhvr>
                                        <p:cTn id="87" dur="500" fill="hold"/>
                                        <p:tgtEl>
                                          <p:spTgt spid="867346"/>
                                        </p:tgtEl>
                                        <p:attrNameLst>
                                          <p:attrName>ppt_h</p:attrName>
                                        </p:attrNameLst>
                                      </p:cBhvr>
                                      <p:tavLst>
                                        <p:tav tm="0">
                                          <p:val>
                                            <p:fltVal val="0"/>
                                          </p:val>
                                        </p:tav>
                                        <p:tav tm="100000">
                                          <p:val>
                                            <p:strVal val="#ppt_h"/>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1" fill="hold" nodeType="clickEffect">
                                  <p:stCondLst>
                                    <p:cond delay="0"/>
                                  </p:stCondLst>
                                  <p:childTnLst>
                                    <p:set>
                                      <p:cBhvr>
                                        <p:cTn id="91" dur="1" fill="hold">
                                          <p:stCondLst>
                                            <p:cond delay="0"/>
                                          </p:stCondLst>
                                        </p:cTn>
                                        <p:tgtEl>
                                          <p:spTgt spid="867350"/>
                                        </p:tgtEl>
                                        <p:attrNameLst>
                                          <p:attrName>style.visibility</p:attrName>
                                        </p:attrNameLst>
                                      </p:cBhvr>
                                      <p:to>
                                        <p:strVal val="visible"/>
                                      </p:to>
                                    </p:set>
                                    <p:anim calcmode="lin" valueType="num">
                                      <p:cBhvr>
                                        <p:cTn id="92" dur="500" fill="hold"/>
                                        <p:tgtEl>
                                          <p:spTgt spid="867350"/>
                                        </p:tgtEl>
                                        <p:attrNameLst>
                                          <p:attrName>ppt_x</p:attrName>
                                        </p:attrNameLst>
                                      </p:cBhvr>
                                      <p:tavLst>
                                        <p:tav tm="0">
                                          <p:val>
                                            <p:strVal val="#ppt_x"/>
                                          </p:val>
                                        </p:tav>
                                        <p:tav tm="100000">
                                          <p:val>
                                            <p:strVal val="#ppt_x"/>
                                          </p:val>
                                        </p:tav>
                                      </p:tavLst>
                                    </p:anim>
                                    <p:anim calcmode="lin" valueType="num">
                                      <p:cBhvr>
                                        <p:cTn id="93" dur="500" fill="hold"/>
                                        <p:tgtEl>
                                          <p:spTgt spid="867350"/>
                                        </p:tgtEl>
                                        <p:attrNameLst>
                                          <p:attrName>ppt_y</p:attrName>
                                        </p:attrNameLst>
                                      </p:cBhvr>
                                      <p:tavLst>
                                        <p:tav tm="0">
                                          <p:val>
                                            <p:strVal val="#ppt_y-#ppt_h/2"/>
                                          </p:val>
                                        </p:tav>
                                        <p:tav tm="100000">
                                          <p:val>
                                            <p:strVal val="#ppt_y"/>
                                          </p:val>
                                        </p:tav>
                                      </p:tavLst>
                                    </p:anim>
                                    <p:anim calcmode="lin" valueType="num">
                                      <p:cBhvr>
                                        <p:cTn id="94" dur="500" fill="hold"/>
                                        <p:tgtEl>
                                          <p:spTgt spid="867350"/>
                                        </p:tgtEl>
                                        <p:attrNameLst>
                                          <p:attrName>ppt_w</p:attrName>
                                        </p:attrNameLst>
                                      </p:cBhvr>
                                      <p:tavLst>
                                        <p:tav tm="0">
                                          <p:val>
                                            <p:strVal val="#ppt_w"/>
                                          </p:val>
                                        </p:tav>
                                        <p:tav tm="100000">
                                          <p:val>
                                            <p:strVal val="#ppt_w"/>
                                          </p:val>
                                        </p:tav>
                                      </p:tavLst>
                                    </p:anim>
                                    <p:anim calcmode="lin" valueType="num">
                                      <p:cBhvr>
                                        <p:cTn id="95" dur="500" fill="hold"/>
                                        <p:tgtEl>
                                          <p:spTgt spid="8673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3" grpId="0" animBg="1" autoUpdateAnimBg="0"/>
      <p:bldP spid="867334" grpId="0" animBg="1" autoUpdateAnimBg="0"/>
      <p:bldP spid="867335" grpId="0" animBg="1" autoUpdateAnimBg="0"/>
      <p:bldP spid="867336" grpId="0" animBg="1"/>
      <p:bldP spid="867337" grpId="0" animBg="1" autoUpdateAnimBg="0"/>
      <p:bldP spid="867338" grpId="0" animBg="1" autoUpdateAnimBg="0"/>
      <p:bldP spid="867339" grpId="0" animBg="1" autoUpdateAnimBg="0"/>
      <p:bldP spid="867340" grpId="0" animBg="1"/>
      <p:bldP spid="867341" grpId="0" animBg="1"/>
      <p:bldP spid="867342" grpId="0" animBg="1"/>
      <p:bldP spid="867343" grpId="0" animBg="1" autoUpdateAnimBg="0"/>
      <p:bldP spid="867344" grpId="0" animBg="1" autoUpdateAnimBg="0"/>
      <p:bldP spid="867345"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9" name="Rectangle 3"/>
          <p:cNvSpPr>
            <a:spLocks noGrp="1" noChangeArrowheads="1"/>
          </p:cNvSpPr>
          <p:nvPr>
            <p:ph type="body" idx="1"/>
          </p:nvPr>
        </p:nvSpPr>
        <p:spPr>
          <a:xfrm>
            <a:off x="457200" y="1556792"/>
            <a:ext cx="8229600" cy="5400675"/>
          </a:xfrm>
        </p:spPr>
        <p:txBody>
          <a:bodyPr/>
          <a:lstStyle/>
          <a:p>
            <a:pPr>
              <a:lnSpc>
                <a:spcPct val="90000"/>
              </a:lnSpc>
            </a:pPr>
            <a:r>
              <a:rPr lang="zh-CN" altLang="en-US" dirty="0">
                <a:solidFill>
                  <a:schemeClr val="tx1"/>
                </a:solidFill>
              </a:rPr>
              <a:t>系统分析的一般步骤：</a:t>
            </a:r>
          </a:p>
          <a:p>
            <a:pPr lvl="1">
              <a:lnSpc>
                <a:spcPct val="90000"/>
              </a:lnSpc>
            </a:pPr>
            <a:r>
              <a:rPr lang="zh-CN" altLang="en-US" dirty="0">
                <a:solidFill>
                  <a:schemeClr val="tx1"/>
                </a:solidFill>
              </a:rPr>
              <a:t>业务调查分析及需求分析</a:t>
            </a:r>
          </a:p>
          <a:p>
            <a:pPr lvl="2">
              <a:lnSpc>
                <a:spcPct val="90000"/>
              </a:lnSpc>
            </a:pPr>
            <a:r>
              <a:rPr lang="zh-CN" altLang="en-US" sz="2000" dirty="0">
                <a:solidFill>
                  <a:schemeClr val="tx1"/>
                </a:solidFill>
              </a:rPr>
              <a:t>自顶向下 </a:t>
            </a:r>
            <a:r>
              <a:rPr lang="zh-CN" altLang="en-US" sz="2000" dirty="0">
                <a:solidFill>
                  <a:schemeClr val="tx1"/>
                </a:solidFill>
                <a:latin typeface="宋体" charset="-122"/>
              </a:rPr>
              <a:t>→ 工作流程 → 业务流程图</a:t>
            </a:r>
          </a:p>
          <a:p>
            <a:pPr lvl="2">
              <a:lnSpc>
                <a:spcPct val="90000"/>
              </a:lnSpc>
            </a:pPr>
            <a:endParaRPr lang="zh-CN" altLang="en-US" sz="2000" dirty="0">
              <a:solidFill>
                <a:schemeClr val="tx1"/>
              </a:solidFill>
              <a:latin typeface="宋体" charset="-122"/>
            </a:endParaRPr>
          </a:p>
          <a:p>
            <a:pPr lvl="2">
              <a:lnSpc>
                <a:spcPct val="90000"/>
              </a:lnSpc>
            </a:pPr>
            <a:r>
              <a:rPr lang="zh-CN" altLang="en-US" sz="2000" dirty="0">
                <a:solidFill>
                  <a:schemeClr val="tx1"/>
                </a:solidFill>
                <a:latin typeface="宋体" charset="-122"/>
              </a:rPr>
              <a:t>→ → 数据流程图 → 了解系统综合要求</a:t>
            </a:r>
          </a:p>
          <a:p>
            <a:pPr lvl="2">
              <a:lnSpc>
                <a:spcPct val="90000"/>
              </a:lnSpc>
            </a:pPr>
            <a:endParaRPr lang="zh-CN" altLang="en-US" sz="2000" dirty="0">
              <a:solidFill>
                <a:schemeClr val="tx1"/>
              </a:solidFill>
              <a:latin typeface="宋体" charset="-122"/>
            </a:endParaRPr>
          </a:p>
          <a:p>
            <a:pPr lvl="1">
              <a:lnSpc>
                <a:spcPct val="90000"/>
              </a:lnSpc>
            </a:pPr>
            <a:endParaRPr lang="zh-CN" altLang="en-US" dirty="0">
              <a:solidFill>
                <a:schemeClr val="tx1"/>
              </a:solidFill>
              <a:latin typeface="宋体" charset="-122"/>
            </a:endParaRPr>
          </a:p>
          <a:p>
            <a:pPr lvl="2">
              <a:lnSpc>
                <a:spcPct val="90000"/>
              </a:lnSpc>
            </a:pPr>
            <a:endParaRPr lang="zh-CN" altLang="en-US" sz="2000" dirty="0">
              <a:solidFill>
                <a:schemeClr val="tx1"/>
              </a:solidFill>
              <a:latin typeface="宋体" charset="-122"/>
            </a:endParaRPr>
          </a:p>
          <a:p>
            <a:pPr lvl="1">
              <a:lnSpc>
                <a:spcPct val="90000"/>
              </a:lnSpc>
            </a:pPr>
            <a:r>
              <a:rPr lang="zh-CN" altLang="en-US" dirty="0">
                <a:solidFill>
                  <a:schemeClr val="tx1"/>
                </a:solidFill>
                <a:latin typeface="宋体" charset="-122"/>
              </a:rPr>
              <a:t>功能分析，确定新系统的逻辑结构</a:t>
            </a:r>
          </a:p>
          <a:p>
            <a:pPr lvl="2">
              <a:lnSpc>
                <a:spcPct val="90000"/>
              </a:lnSpc>
            </a:pPr>
            <a:r>
              <a:rPr lang="zh-CN" altLang="en-US" sz="2000" dirty="0">
                <a:solidFill>
                  <a:schemeClr val="tx1"/>
                </a:solidFill>
                <a:latin typeface="宋体" charset="-122"/>
              </a:rPr>
              <a:t>数据流程图	</a:t>
            </a:r>
            <a:endParaRPr lang="en-US" altLang="zh-CN" sz="2000" dirty="0" smtClean="0">
              <a:solidFill>
                <a:schemeClr val="tx1"/>
              </a:solidFill>
              <a:latin typeface="宋体" charset="-122"/>
            </a:endParaRPr>
          </a:p>
          <a:p>
            <a:pPr lvl="1">
              <a:lnSpc>
                <a:spcPct val="90000"/>
              </a:lnSpc>
            </a:pPr>
            <a:r>
              <a:rPr lang="zh-CN" altLang="en-US" dirty="0">
                <a:solidFill>
                  <a:schemeClr val="tx1"/>
                </a:solidFill>
                <a:latin typeface="宋体" charset="-122"/>
              </a:rPr>
              <a:t>数据分析，建立数据库逻辑模型</a:t>
            </a:r>
          </a:p>
          <a:p>
            <a:pPr lvl="2">
              <a:lnSpc>
                <a:spcPct val="90000"/>
              </a:lnSpc>
            </a:pPr>
            <a:r>
              <a:rPr lang="zh-CN" altLang="en-US" sz="2000" dirty="0">
                <a:solidFill>
                  <a:schemeClr val="tx1"/>
                </a:solidFill>
                <a:latin typeface="宋体" charset="-122"/>
              </a:rPr>
              <a:t>主题数据库模型 → → 数据库</a:t>
            </a:r>
            <a:r>
              <a:rPr lang="zh-CN" altLang="en-US" sz="2000" dirty="0" smtClean="0">
                <a:solidFill>
                  <a:schemeClr val="tx1"/>
                </a:solidFill>
                <a:latin typeface="宋体" charset="-122"/>
              </a:rPr>
              <a:t>逻辑模型</a:t>
            </a:r>
            <a:endParaRPr lang="en-US" altLang="zh-CN" sz="2000" dirty="0" smtClean="0">
              <a:solidFill>
                <a:schemeClr val="tx1"/>
              </a:solidFill>
              <a:latin typeface="宋体" charset="-122"/>
            </a:endParaRPr>
          </a:p>
          <a:p>
            <a:pPr lvl="2">
              <a:lnSpc>
                <a:spcPct val="90000"/>
              </a:lnSpc>
            </a:pPr>
            <a:endParaRPr lang="zh-CN" altLang="en-US" sz="2000" dirty="0">
              <a:solidFill>
                <a:schemeClr val="tx1"/>
              </a:solidFill>
              <a:latin typeface="宋体" charset="-122"/>
            </a:endParaRPr>
          </a:p>
          <a:p>
            <a:pPr lvl="1">
              <a:lnSpc>
                <a:spcPct val="90000"/>
              </a:lnSpc>
            </a:pPr>
            <a:r>
              <a:rPr lang="zh-CN" altLang="en-US" dirty="0" smtClean="0">
                <a:solidFill>
                  <a:schemeClr val="tx1"/>
                </a:solidFill>
                <a:latin typeface="宋体" charset="-122"/>
              </a:rPr>
              <a:t>建立新系统的物理模型</a:t>
            </a:r>
          </a:p>
          <a:p>
            <a:pPr lvl="1">
              <a:lnSpc>
                <a:spcPct val="90000"/>
              </a:lnSpc>
            </a:pPr>
            <a:r>
              <a:rPr lang="zh-CN" altLang="en-US" dirty="0" smtClean="0">
                <a:solidFill>
                  <a:schemeClr val="tx1"/>
                </a:solidFill>
                <a:latin typeface="宋体" charset="-122"/>
              </a:rPr>
              <a:t>提出</a:t>
            </a:r>
            <a:r>
              <a:rPr lang="zh-CN" altLang="en-US" dirty="0">
                <a:solidFill>
                  <a:schemeClr val="tx1"/>
                </a:solidFill>
                <a:latin typeface="宋体" charset="-122"/>
              </a:rPr>
              <a:t>系统分析报告</a:t>
            </a:r>
          </a:p>
        </p:txBody>
      </p:sp>
      <p:sp>
        <p:nvSpPr>
          <p:cNvPr id="669700" name="Text Box 4"/>
          <p:cNvSpPr txBox="1">
            <a:spLocks noChangeArrowheads="1"/>
          </p:cNvSpPr>
          <p:nvPr/>
        </p:nvSpPr>
        <p:spPr bwMode="auto">
          <a:xfrm>
            <a:off x="1627188" y="2657028"/>
            <a:ext cx="6495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rPr>
              <a:t>信息</a:t>
            </a:r>
          </a:p>
          <a:p>
            <a:pPr algn="l"/>
            <a:endPar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endParaRPr>
          </a:p>
          <a:p>
            <a:pPr algn="l"/>
            <a:r>
              <a:rPr lang="zh-CN" altLang="en-US" b="1" dirty="0">
                <a:solidFill>
                  <a:srgbClr val="FF0000"/>
                </a:solidFill>
                <a:effectLst>
                  <a:outerShdw blurRad="38100" dist="38100" dir="2700000" algn="tl">
                    <a:srgbClr val="000000">
                      <a:alpha val="43137"/>
                    </a:srgbClr>
                  </a:outerShdw>
                </a:effectLst>
                <a:latin typeface="黑体" pitchFamily="49" charset="-122"/>
                <a:ea typeface="黑体" pitchFamily="49" charset="-122"/>
              </a:rPr>
              <a:t>识别</a:t>
            </a:r>
          </a:p>
        </p:txBody>
      </p:sp>
      <p:sp>
        <p:nvSpPr>
          <p:cNvPr id="669701" name="AutoShape 5"/>
          <p:cNvSpPr>
            <a:spLocks/>
          </p:cNvSpPr>
          <p:nvPr/>
        </p:nvSpPr>
        <p:spPr bwMode="auto">
          <a:xfrm>
            <a:off x="6796410" y="2802458"/>
            <a:ext cx="152400" cy="914400"/>
          </a:xfrm>
          <a:prstGeom prst="leftBrace">
            <a:avLst>
              <a:gd name="adj1" fmla="val 50000"/>
              <a:gd name="adj2" fmla="val 50000"/>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669702" name="Text Box 6"/>
          <p:cNvSpPr txBox="1">
            <a:spLocks noChangeArrowheads="1"/>
          </p:cNvSpPr>
          <p:nvPr/>
        </p:nvSpPr>
        <p:spPr bwMode="auto">
          <a:xfrm>
            <a:off x="7036122" y="2670695"/>
            <a:ext cx="18117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系统的功能要求</a:t>
            </a:r>
          </a:p>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系统性能要求</a:t>
            </a:r>
          </a:p>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运行要求</a:t>
            </a:r>
          </a:p>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将来可能的要求</a:t>
            </a:r>
          </a:p>
        </p:txBody>
      </p:sp>
      <p:sp>
        <p:nvSpPr>
          <p:cNvPr id="669703" name="AutoShape 7"/>
          <p:cNvSpPr>
            <a:spLocks/>
          </p:cNvSpPr>
          <p:nvPr/>
        </p:nvSpPr>
        <p:spPr bwMode="auto">
          <a:xfrm>
            <a:off x="6660232" y="5034880"/>
            <a:ext cx="152400" cy="914400"/>
          </a:xfrm>
          <a:prstGeom prst="leftBrace">
            <a:avLst>
              <a:gd name="adj1" fmla="val 50000"/>
              <a:gd name="adj2" fmla="val 50000"/>
            </a:avLst>
          </a:prstGeom>
          <a:gradFill rotWithShape="1">
            <a:gsLst>
              <a:gs pos="0">
                <a:schemeClr val="accent1"/>
              </a:gs>
              <a:gs pos="100000">
                <a:schemeClr val="accent1">
                  <a:gamma/>
                  <a:shade val="46275"/>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a:p>
        </p:txBody>
      </p:sp>
      <p:sp>
        <p:nvSpPr>
          <p:cNvPr id="669704" name="Text Box 8"/>
          <p:cNvSpPr txBox="1">
            <a:spLocks noChangeArrowheads="1"/>
          </p:cNvSpPr>
          <p:nvPr/>
        </p:nvSpPr>
        <p:spPr bwMode="auto">
          <a:xfrm>
            <a:off x="6899945" y="4953942"/>
            <a:ext cx="13468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主题数据库</a:t>
            </a:r>
          </a:p>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专用数据库</a:t>
            </a:r>
          </a:p>
          <a:p>
            <a:pPr algn="l"/>
            <a:r>
              <a:rPr lang="zh-CN" altLang="en-US" b="1" dirty="0">
                <a:effectLst>
                  <a:outerShdw blurRad="38100" dist="38100" dir="2700000" algn="tl">
                    <a:srgbClr val="000000">
                      <a:alpha val="43137"/>
                    </a:srgbClr>
                  </a:outerShdw>
                </a:effectLst>
                <a:latin typeface="黑体" pitchFamily="49" charset="-122"/>
                <a:ea typeface="黑体" pitchFamily="49" charset="-122"/>
              </a:rPr>
              <a:t>数据字典</a:t>
            </a:r>
          </a:p>
        </p:txBody>
      </p:sp>
      <p:sp>
        <p:nvSpPr>
          <p:cNvPr id="12"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
        <p:nvSpPr>
          <p:cNvPr id="13"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1</a:t>
            </a:r>
            <a:r>
              <a:rPr lang="zh-CN" altLang="en-US" dirty="0" smtClean="0"/>
              <a:t>）系统分析步骤</a:t>
            </a:r>
            <a:endParaRPr lang="zh-CN" altLang="en-US" dirty="0"/>
          </a:p>
        </p:txBody>
      </p:sp>
    </p:spTree>
    <p:extLst>
      <p:ext uri="{BB962C8B-B14F-4D97-AF65-F5344CB8AC3E}">
        <p14:creationId xmlns:p14="http://schemas.microsoft.com/office/powerpoint/2010/main" val="405911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685800" y="1484784"/>
            <a:ext cx="7772400" cy="4535909"/>
          </a:xfrm>
        </p:spPr>
        <p:txBody>
          <a:bodyPr/>
          <a:lstStyle/>
          <a:p>
            <a:pPr algn="just"/>
            <a:r>
              <a:rPr lang="zh-CN" altLang="en-US" dirty="0" smtClean="0">
                <a:ea typeface="黑体" pitchFamily="49" charset="-122"/>
              </a:rPr>
              <a:t>作为</a:t>
            </a:r>
            <a:r>
              <a:rPr lang="zh-CN" altLang="en-US" dirty="0">
                <a:ea typeface="黑体" pitchFamily="49" charset="-122"/>
              </a:rPr>
              <a:t>描述数据在系统各个物理组成部分之间流动情况的一种表达工具，其表现的是系统的物理数据流，是对系统物理模型概貌的描绘</a:t>
            </a:r>
          </a:p>
          <a:p>
            <a:pPr algn="just"/>
            <a:r>
              <a:rPr lang="zh-CN" altLang="en-US" dirty="0" smtClean="0">
                <a:ea typeface="黑体" pitchFamily="49" charset="-122"/>
              </a:rPr>
              <a:t>是</a:t>
            </a:r>
            <a:r>
              <a:rPr lang="zh-CN" altLang="en-US" dirty="0">
                <a:ea typeface="黑体" pitchFamily="49" charset="-122"/>
              </a:rPr>
              <a:t>分析员创建物理模型的重要表达手段</a:t>
            </a:r>
          </a:p>
          <a:p>
            <a:pPr algn="just"/>
            <a:r>
              <a:rPr lang="zh-CN" altLang="en-US" dirty="0">
                <a:ea typeface="黑体" pitchFamily="49" charset="-122"/>
              </a:rPr>
              <a:t>在系统设计阶段，设计结果要从抽象的逻辑模型向物理系统转换。广义的处理用特定的程序替代，数据存储由具体物理设备上的文件或数据库替换，数据流也要有相应的存储介质</a:t>
            </a:r>
            <a:r>
              <a:rPr lang="en-US" altLang="zh-CN" dirty="0">
                <a:ea typeface="黑体" pitchFamily="49" charset="-122"/>
              </a:rPr>
              <a:t>——</a:t>
            </a:r>
            <a:r>
              <a:rPr lang="zh-CN" altLang="en-US" dirty="0">
                <a:ea typeface="黑体" pitchFamily="49" charset="-122"/>
              </a:rPr>
              <a:t>系统流程图就是用来表达实现系统逻辑功能的设计思想的，是概括系统大量技术信息的一种好</a:t>
            </a:r>
            <a:r>
              <a:rPr lang="zh-CN" altLang="en-US" dirty="0" smtClean="0">
                <a:ea typeface="黑体" pitchFamily="49" charset="-122"/>
              </a:rPr>
              <a:t>工具</a:t>
            </a:r>
            <a:endParaRPr lang="zh-CN" altLang="en-US" dirty="0">
              <a:ea typeface="黑体" pitchFamily="49" charset="-122"/>
            </a:endParaRPr>
          </a:p>
        </p:txBody>
      </p:sp>
      <p:sp>
        <p:nvSpPr>
          <p:cNvPr id="6"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
        <p:nvSpPr>
          <p:cNvPr id="7"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2</a:t>
            </a:r>
            <a:r>
              <a:rPr lang="zh-CN" altLang="en-US" dirty="0" smtClean="0"/>
              <a:t>）系统流程图</a:t>
            </a:r>
            <a:endParaRPr lang="zh-CN" altLang="en-US" dirty="0"/>
          </a:p>
        </p:txBody>
      </p:sp>
    </p:spTree>
    <p:extLst>
      <p:ext uri="{BB962C8B-B14F-4D97-AF65-F5344CB8AC3E}">
        <p14:creationId xmlns:p14="http://schemas.microsoft.com/office/powerpoint/2010/main" val="3280199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type="body" idx="1"/>
          </p:nvPr>
        </p:nvSpPr>
        <p:spPr>
          <a:xfrm>
            <a:off x="323155" y="1484784"/>
            <a:ext cx="8569325" cy="4823817"/>
          </a:xfrm>
        </p:spPr>
        <p:txBody>
          <a:bodyPr/>
          <a:lstStyle/>
          <a:p>
            <a:r>
              <a:rPr lang="zh-CN" altLang="en-US" dirty="0">
                <a:ea typeface="黑体" pitchFamily="49" charset="-122"/>
              </a:rPr>
              <a:t>系统流程图作为一种常用的物理模型描述工具，其基本思想是用图形符号，以黑盒形式描绘系统内含的每一个部件</a:t>
            </a:r>
            <a:r>
              <a:rPr lang="en-US" altLang="zh-CN" dirty="0">
                <a:ea typeface="黑体" pitchFamily="49" charset="-122"/>
              </a:rPr>
              <a:t>(</a:t>
            </a:r>
            <a:r>
              <a:rPr lang="zh-CN" altLang="en-US" dirty="0">
                <a:ea typeface="黑体" pitchFamily="49" charset="-122"/>
              </a:rPr>
              <a:t>如程序、文件、数据库、表格、人工过程等</a:t>
            </a:r>
            <a:r>
              <a:rPr lang="en-US" altLang="zh-CN" dirty="0">
                <a:ea typeface="黑体" pitchFamily="49" charset="-122"/>
              </a:rPr>
              <a:t>)</a:t>
            </a:r>
            <a:r>
              <a:rPr lang="zh-CN" altLang="en-US" dirty="0">
                <a:ea typeface="黑体" pitchFamily="49" charset="-122"/>
              </a:rPr>
              <a:t>以及相互之间的关系 </a:t>
            </a:r>
          </a:p>
          <a:p>
            <a:r>
              <a:rPr lang="zh-CN" altLang="en-US" sz="2400" dirty="0" smtClean="0">
                <a:ea typeface="黑体" pitchFamily="49" charset="-122"/>
              </a:rPr>
              <a:t>系统</a:t>
            </a:r>
            <a:r>
              <a:rPr lang="zh-CN" altLang="en-US" sz="2400" dirty="0">
                <a:ea typeface="黑体" pitchFamily="49" charset="-122"/>
              </a:rPr>
              <a:t>流程图使用的符号和程序流程图、数据流图所使用的符号在很大程度上基本相同</a:t>
            </a:r>
          </a:p>
          <a:p>
            <a:r>
              <a:rPr lang="zh-CN" altLang="en-US" sz="2400" dirty="0" smtClean="0">
                <a:ea typeface="黑体" pitchFamily="49" charset="-122"/>
              </a:rPr>
              <a:t>系统</a:t>
            </a:r>
            <a:r>
              <a:rPr lang="zh-CN" altLang="en-US" sz="2400" dirty="0">
                <a:ea typeface="黑体" pitchFamily="49" charset="-122"/>
              </a:rPr>
              <a:t>流程图表达的是信息在系统各物理部件之间流动的情况，而不是对信息加工处理的控制过程</a:t>
            </a:r>
          </a:p>
          <a:p>
            <a:r>
              <a:rPr lang="zh-CN" altLang="en-US" sz="2400" dirty="0" smtClean="0">
                <a:ea typeface="黑体" pitchFamily="49" charset="-122"/>
              </a:rPr>
              <a:t>尽管</a:t>
            </a:r>
            <a:r>
              <a:rPr lang="zh-CN" altLang="en-US" sz="2400" dirty="0">
                <a:ea typeface="黑体" pitchFamily="49" charset="-122"/>
              </a:rPr>
              <a:t>系统流程图使用的某些符号和程序流程图、数据流图中使用的符号相同，但是它却是物理数据流图，而不是程序流程图或数据流图 </a:t>
            </a:r>
          </a:p>
        </p:txBody>
      </p:sp>
      <p:sp>
        <p:nvSpPr>
          <p:cNvPr id="5"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
        <p:nvSpPr>
          <p:cNvPr id="6"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2</a:t>
            </a:r>
            <a:r>
              <a:rPr lang="zh-CN" altLang="en-US" dirty="0" smtClean="0"/>
              <a:t>）系统流程图</a:t>
            </a:r>
            <a:endParaRPr lang="zh-CN" altLang="en-US" dirty="0"/>
          </a:p>
        </p:txBody>
      </p:sp>
    </p:spTree>
    <p:extLst>
      <p:ext uri="{BB962C8B-B14F-4D97-AF65-F5344CB8AC3E}">
        <p14:creationId xmlns:p14="http://schemas.microsoft.com/office/powerpoint/2010/main" val="3698694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2707">
                                            <p:txEl>
                                              <p:pRg st="1" end="1"/>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27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ChangeArrowheads="1"/>
          </p:cNvSpPr>
          <p:nvPr/>
        </p:nvSpPr>
        <p:spPr bwMode="auto">
          <a:xfrm>
            <a:off x="990600" y="1411560"/>
            <a:ext cx="426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449263" indent="-449263" algn="just" eaLnBrk="0" hangingPunct="0">
              <a:lnSpc>
                <a:spcPct val="120000"/>
              </a:lnSpc>
              <a:spcBef>
                <a:spcPct val="20000"/>
              </a:spcBef>
              <a:buClr>
                <a:schemeClr val="tx2"/>
              </a:buClr>
              <a:buSzPct val="120000"/>
              <a:buBlip>
                <a:blip r:embed="rId3"/>
              </a:buBlip>
            </a:pPr>
            <a:r>
              <a:rPr lang="zh-CN" altLang="en-US"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概述</a:t>
            </a:r>
            <a:endPar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68003" name="Text Box 3"/>
          <p:cNvSpPr txBox="1">
            <a:spLocks noChangeArrowheads="1"/>
          </p:cNvSpPr>
          <p:nvPr/>
        </p:nvSpPr>
        <p:spPr bwMode="auto">
          <a:xfrm>
            <a:off x="1280864" y="2001614"/>
            <a:ext cx="7467600"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023938" lvl="1" indent="-395288" algn="l" eaLnBrk="0" hangingPunct="0">
              <a:lnSpc>
                <a:spcPct val="120000"/>
              </a:lnSpc>
              <a:spcBef>
                <a:spcPct val="50000"/>
              </a:spcBef>
              <a:buClr>
                <a:srgbClr val="CC0000"/>
              </a:buClr>
              <a:buFont typeface="Arial" charset="0"/>
              <a:buChar char="―"/>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说明</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项目的名称、目标、功能、背景、引用资料、中文所用的专业术语等。 </a:t>
            </a:r>
          </a:p>
        </p:txBody>
      </p:sp>
      <p:sp>
        <p:nvSpPr>
          <p:cNvPr id="13"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
        <p:nvSpPr>
          <p:cNvPr id="14"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3</a:t>
            </a:r>
            <a:r>
              <a:rPr lang="zh-CN" altLang="en-US" dirty="0" smtClean="0"/>
              <a:t>）系统分析报告</a:t>
            </a:r>
            <a:endParaRPr lang="zh-CN" altLang="en-US" dirty="0"/>
          </a:p>
        </p:txBody>
      </p:sp>
      <p:sp>
        <p:nvSpPr>
          <p:cNvPr id="17" name="Rectangle 5"/>
          <p:cNvSpPr>
            <a:spLocks noChangeArrowheads="1"/>
          </p:cNvSpPr>
          <p:nvPr/>
        </p:nvSpPr>
        <p:spPr bwMode="auto">
          <a:xfrm>
            <a:off x="990600" y="2924944"/>
            <a:ext cx="426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449263" indent="-449263" algn="just" eaLnBrk="0" hangingPunct="0">
              <a:lnSpc>
                <a:spcPct val="120000"/>
              </a:lnSpc>
              <a:spcBef>
                <a:spcPct val="20000"/>
              </a:spcBef>
              <a:buClr>
                <a:schemeClr val="tx2"/>
              </a:buClr>
              <a:buSzPct val="120000"/>
              <a:buBlip>
                <a:blip r:embed="rId3"/>
              </a:buBlip>
            </a:pP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现行系统状况</a:t>
            </a:r>
          </a:p>
        </p:txBody>
      </p:sp>
      <p:sp>
        <p:nvSpPr>
          <p:cNvPr id="2" name="矩形 1"/>
          <p:cNvSpPr/>
          <p:nvPr/>
        </p:nvSpPr>
        <p:spPr>
          <a:xfrm>
            <a:off x="1331640" y="3380741"/>
            <a:ext cx="7416824" cy="2363724"/>
          </a:xfrm>
          <a:prstGeom prst="rect">
            <a:avLst/>
          </a:prstGeom>
        </p:spPr>
        <p:txBody>
          <a:bodyPr wrap="square">
            <a:spAutoFit/>
          </a:bodyPr>
          <a:lstStyle/>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现行系统的主要业务、组织机构、存在的问题和薄弱环节，现行系统与外部实体之间资源及信息的交换关系；用户提出开发新系统请求的主要原因等。 </a:t>
            </a:r>
            <a:endPar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50000"/>
              </a:spcBef>
              <a:buClr>
                <a:srgbClr val="CC0000"/>
              </a:buClr>
              <a:buFont typeface="Arial" charset="0"/>
              <a:buChar char="―"/>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现行</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系统的物理模型：组织结构图、功能体系图、业务流程图、存在的问题和薄弱环节</a:t>
            </a:r>
            <a:endPar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现行系统的逻辑模型：数据流程图、数据字典、加工说明。</a:t>
            </a:r>
          </a:p>
        </p:txBody>
      </p:sp>
    </p:spTree>
    <p:extLst>
      <p:ext uri="{BB962C8B-B14F-4D97-AF65-F5344CB8AC3E}">
        <p14:creationId xmlns:p14="http://schemas.microsoft.com/office/powerpoint/2010/main" val="4108108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autoUpdateAnimBg="0"/>
      <p:bldP spid="17" grpId="0" autoUpdateAnimBg="0"/>
      <p:bldP spid="2"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7" name="Rectangle 7"/>
          <p:cNvSpPr>
            <a:spLocks noChangeArrowheads="1"/>
          </p:cNvSpPr>
          <p:nvPr/>
        </p:nvSpPr>
        <p:spPr bwMode="auto">
          <a:xfrm>
            <a:off x="827584" y="1484784"/>
            <a:ext cx="7776864"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449263" indent="-449263" algn="just" eaLnBrk="0" hangingPunct="0">
              <a:lnSpc>
                <a:spcPct val="120000"/>
              </a:lnSpc>
              <a:spcBef>
                <a:spcPct val="20000"/>
              </a:spcBef>
              <a:buClr>
                <a:schemeClr val="tx2"/>
              </a:buClr>
              <a:buSzPct val="120000"/>
              <a:buBlip>
                <a:blip r:embed="rId3"/>
              </a:buBlip>
            </a:pP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新系统</a:t>
            </a:r>
            <a:r>
              <a:rPr lang="zh-CN" altLang="en-US"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的方案</a:t>
            </a:r>
            <a:endParaRPr lang="en-US" altLang="zh-CN"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）新系统的目标；</a:t>
            </a: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）新系统的功能结构和子系统划分；</a:t>
            </a: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）数据流程图；</a:t>
            </a: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4</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）数据字典；</a:t>
            </a: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）加工说明；</a:t>
            </a: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6</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）数据组织形式：采用文件组织形式还是数据库组织形式；</a:t>
            </a:r>
          </a:p>
          <a:p>
            <a:pPr marL="1023938" lvl="1" indent="-395288" algn="l" eaLnBrk="0" hangingPunct="0">
              <a:lnSpc>
                <a:spcPct val="120000"/>
              </a:lnSpc>
              <a:spcBef>
                <a:spcPct val="50000"/>
              </a:spcBef>
              <a:buClr>
                <a:srgbClr val="CC0000"/>
              </a:buClr>
              <a:buFont typeface="Arial" charset="0"/>
              <a:buChar char="―"/>
            </a:pP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7</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）输入和输出的要求</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endParaRPr lang="en-US" altLang="zh-CN"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1023938" lvl="1" indent="-395288" algn="l" eaLnBrk="0" hangingPunct="0">
              <a:lnSpc>
                <a:spcPct val="120000"/>
              </a:lnSpc>
              <a:spcBef>
                <a:spcPct val="50000"/>
              </a:spcBef>
              <a:buClr>
                <a:srgbClr val="CC0000"/>
              </a:buClr>
              <a:buFont typeface="Arial" charset="0"/>
              <a:buChar char="―"/>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8</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系统流程图；</a:t>
            </a:r>
          </a:p>
          <a:p>
            <a:pPr marL="1023938" lvl="1" indent="-395288" algn="l" eaLnBrk="0" hangingPunct="0">
              <a:lnSpc>
                <a:spcPct val="120000"/>
              </a:lnSpc>
              <a:spcBef>
                <a:spcPct val="50000"/>
              </a:spcBef>
              <a:buClr>
                <a:srgbClr val="CC0000"/>
              </a:buClr>
              <a:buFont typeface="Arial" charset="0"/>
              <a:buChar char="―"/>
            </a:pP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en-US" altLang="zh-CN"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9</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硬件结构；</a:t>
            </a:r>
          </a:p>
          <a:p>
            <a:pPr marL="1023938" lvl="1" indent="-395288" algn="l" eaLnBrk="0" hangingPunct="0">
              <a:lnSpc>
                <a:spcPct val="120000"/>
              </a:lnSpc>
              <a:spcBef>
                <a:spcPct val="50000"/>
              </a:spcBef>
              <a:buClr>
                <a:srgbClr val="CC0000"/>
              </a:buClr>
              <a:buFont typeface="Arial" charset="0"/>
              <a:buChar char="―"/>
            </a:pPr>
            <a:endParaRPr lang="zh-CN" altLang="en-US"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449263" indent="-449263" algn="just" eaLnBrk="0" hangingPunct="0">
              <a:lnSpc>
                <a:spcPct val="120000"/>
              </a:lnSpc>
              <a:spcBef>
                <a:spcPct val="20000"/>
              </a:spcBef>
              <a:buClr>
                <a:schemeClr val="tx2"/>
              </a:buClr>
              <a:buSzPct val="120000"/>
              <a:buBlip>
                <a:blip r:embed="rId3"/>
              </a:buBlip>
            </a:pPr>
            <a:endPar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3"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
        <p:nvSpPr>
          <p:cNvPr id="14"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2</a:t>
            </a:r>
            <a:r>
              <a:rPr lang="zh-CN" altLang="en-US" dirty="0" smtClean="0"/>
              <a:t>）系统分析报告</a:t>
            </a:r>
            <a:endParaRPr lang="zh-CN" altLang="en-US" dirty="0"/>
          </a:p>
        </p:txBody>
      </p:sp>
    </p:spTree>
    <p:extLst>
      <p:ext uri="{BB962C8B-B14F-4D97-AF65-F5344CB8AC3E}">
        <p14:creationId xmlns:p14="http://schemas.microsoft.com/office/powerpoint/2010/main" val="3238453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323849" y="2433468"/>
            <a:ext cx="4060701" cy="3948281"/>
          </a:xfrm>
        </p:spPr>
        <p:txBody>
          <a:bodyPr/>
          <a:lstStyle/>
          <a:p>
            <a:pPr algn="just">
              <a:lnSpc>
                <a:spcPct val="90000"/>
              </a:lnSpc>
            </a:pPr>
            <a:r>
              <a:rPr lang="zh-CN" altLang="en-US" dirty="0" smtClean="0">
                <a:ea typeface="黑体" pitchFamily="49" charset="-122"/>
              </a:rPr>
              <a:t>尽管</a:t>
            </a:r>
            <a:r>
              <a:rPr lang="zh-CN" altLang="en-US" dirty="0">
                <a:ea typeface="黑体" pitchFamily="49" charset="-122"/>
              </a:rPr>
              <a:t>瀑布模型呈现了顺序特征，但在实际的建模过程中，每当发现新的事实，或者系统需求有改变时，三种建模任务之间总会产生典型的交互行为</a:t>
            </a:r>
          </a:p>
          <a:p>
            <a:pPr algn="just">
              <a:lnSpc>
                <a:spcPct val="90000"/>
              </a:lnSpc>
            </a:pPr>
            <a:r>
              <a:rPr lang="zh-CN" altLang="en-US" dirty="0">
                <a:ea typeface="黑体" pitchFamily="49" charset="-122"/>
              </a:rPr>
              <a:t>系统分析阶段的每一个活动都有最终产品及一个或多个里程碑，大项目的系统活动往往需要很多工作来进行人、任务、资源、时间、预算等的协调</a:t>
            </a:r>
          </a:p>
        </p:txBody>
      </p:sp>
      <p:grpSp>
        <p:nvGrpSpPr>
          <p:cNvPr id="81947" name="Group 27"/>
          <p:cNvGrpSpPr>
            <a:grpSpLocks/>
          </p:cNvGrpSpPr>
          <p:nvPr/>
        </p:nvGrpSpPr>
        <p:grpSpPr bwMode="auto">
          <a:xfrm>
            <a:off x="4384551" y="2348755"/>
            <a:ext cx="4579937" cy="4392613"/>
            <a:chOff x="2717" y="436"/>
            <a:chExt cx="2885" cy="2767"/>
          </a:xfrm>
        </p:grpSpPr>
        <p:grpSp>
          <p:nvGrpSpPr>
            <p:cNvPr id="81926" name="Group 6"/>
            <p:cNvGrpSpPr>
              <a:grpSpLocks/>
            </p:cNvGrpSpPr>
            <p:nvPr/>
          </p:nvGrpSpPr>
          <p:grpSpPr bwMode="auto">
            <a:xfrm>
              <a:off x="3470" y="436"/>
              <a:ext cx="726" cy="635"/>
              <a:chOff x="3696" y="482"/>
              <a:chExt cx="726" cy="635"/>
            </a:xfrm>
          </p:grpSpPr>
          <p:sp>
            <p:nvSpPr>
              <p:cNvPr id="81924" name="Oval 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25" name="Text Box 5"/>
              <p:cNvSpPr txBox="1">
                <a:spLocks noChangeArrowheads="1"/>
              </p:cNvSpPr>
              <p:nvPr/>
            </p:nvSpPr>
            <p:spPr bwMode="auto">
              <a:xfrm>
                <a:off x="3696" y="681"/>
                <a:ext cx="7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FFFFFF"/>
                    </a:solidFill>
                    <a:effectLst>
                      <a:outerShdw blurRad="38100" dist="38100" dir="2700000" algn="tl">
                        <a:srgbClr val="000000">
                          <a:alpha val="43137"/>
                        </a:srgbClr>
                      </a:outerShdw>
                    </a:effectLst>
                    <a:latin typeface="黑体" pitchFamily="49" charset="-122"/>
                    <a:ea typeface="黑体" pitchFamily="49" charset="-122"/>
                  </a:rPr>
                  <a:t>需求建模</a:t>
                </a:r>
              </a:p>
            </p:txBody>
          </p:sp>
        </p:grpSp>
        <p:grpSp>
          <p:nvGrpSpPr>
            <p:cNvPr id="81936" name="Group 16"/>
            <p:cNvGrpSpPr>
              <a:grpSpLocks/>
            </p:cNvGrpSpPr>
            <p:nvPr/>
          </p:nvGrpSpPr>
          <p:grpSpPr bwMode="auto">
            <a:xfrm>
              <a:off x="2717" y="1434"/>
              <a:ext cx="726" cy="635"/>
              <a:chOff x="2898" y="1434"/>
              <a:chExt cx="726" cy="635"/>
            </a:xfrm>
          </p:grpSpPr>
          <p:sp>
            <p:nvSpPr>
              <p:cNvPr id="81928" name="Oval 8"/>
              <p:cNvSpPr>
                <a:spLocks noChangeArrowheads="1"/>
              </p:cNvSpPr>
              <p:nvPr/>
            </p:nvSpPr>
            <p:spPr bwMode="auto">
              <a:xfrm>
                <a:off x="2926" y="1434"/>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29" name="Text Box 9"/>
              <p:cNvSpPr txBox="1">
                <a:spLocks noChangeArrowheads="1"/>
              </p:cNvSpPr>
              <p:nvPr/>
            </p:nvSpPr>
            <p:spPr bwMode="auto">
              <a:xfrm>
                <a:off x="2898" y="1570"/>
                <a:ext cx="72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FFFFFF"/>
                    </a:solidFill>
                    <a:effectLst>
                      <a:outerShdw blurRad="38100" dist="38100" dir="2700000" algn="tl">
                        <a:srgbClr val="000000">
                          <a:alpha val="43137"/>
                        </a:srgbClr>
                      </a:outerShdw>
                    </a:effectLst>
                    <a:latin typeface="黑体" pitchFamily="49" charset="-122"/>
                    <a:ea typeface="黑体" pitchFamily="49" charset="-122"/>
                  </a:rPr>
                  <a:t>数据和过程建模</a:t>
                </a:r>
              </a:p>
            </p:txBody>
          </p:sp>
        </p:grpSp>
        <p:grpSp>
          <p:nvGrpSpPr>
            <p:cNvPr id="81930" name="Group 10"/>
            <p:cNvGrpSpPr>
              <a:grpSpLocks/>
            </p:cNvGrpSpPr>
            <p:nvPr/>
          </p:nvGrpSpPr>
          <p:grpSpPr bwMode="auto">
            <a:xfrm>
              <a:off x="4241" y="1480"/>
              <a:ext cx="726" cy="635"/>
              <a:chOff x="3696" y="482"/>
              <a:chExt cx="726" cy="635"/>
            </a:xfrm>
          </p:grpSpPr>
          <p:sp>
            <p:nvSpPr>
              <p:cNvPr id="81931" name="Oval 11"/>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32" name="Text Box 12"/>
              <p:cNvSpPr txBox="1">
                <a:spLocks noChangeArrowheads="1"/>
              </p:cNvSpPr>
              <p:nvPr/>
            </p:nvSpPr>
            <p:spPr bwMode="auto">
              <a:xfrm>
                <a:off x="3696" y="681"/>
                <a:ext cx="7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FFFFFF"/>
                    </a:solidFill>
                    <a:effectLst>
                      <a:outerShdw blurRad="38100" dist="38100" dir="2700000" algn="tl">
                        <a:srgbClr val="000000">
                          <a:alpha val="43137"/>
                        </a:srgbClr>
                      </a:outerShdw>
                    </a:effectLst>
                    <a:latin typeface="黑体" pitchFamily="49" charset="-122"/>
                    <a:ea typeface="黑体" pitchFamily="49" charset="-122"/>
                  </a:rPr>
                  <a:t>对象建模</a:t>
                </a:r>
              </a:p>
            </p:txBody>
          </p:sp>
        </p:grpSp>
        <p:grpSp>
          <p:nvGrpSpPr>
            <p:cNvPr id="81933" name="Group 13"/>
            <p:cNvGrpSpPr>
              <a:grpSpLocks/>
            </p:cNvGrpSpPr>
            <p:nvPr/>
          </p:nvGrpSpPr>
          <p:grpSpPr bwMode="auto">
            <a:xfrm>
              <a:off x="3425" y="2478"/>
              <a:ext cx="726" cy="635"/>
              <a:chOff x="3696" y="482"/>
              <a:chExt cx="726" cy="635"/>
            </a:xfrm>
          </p:grpSpPr>
          <p:sp>
            <p:nvSpPr>
              <p:cNvPr id="81934" name="Oval 1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1935" name="Text Box 15"/>
              <p:cNvSpPr txBox="1">
                <a:spLocks noChangeArrowheads="1"/>
              </p:cNvSpPr>
              <p:nvPr/>
            </p:nvSpPr>
            <p:spPr bwMode="auto">
              <a:xfrm>
                <a:off x="3696" y="681"/>
                <a:ext cx="72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FFFFFF"/>
                    </a:solidFill>
                    <a:effectLst>
                      <a:outerShdw blurRad="38100" dist="38100" dir="2700000" algn="tl">
                        <a:srgbClr val="000000">
                          <a:alpha val="43137"/>
                        </a:srgbClr>
                      </a:outerShdw>
                    </a:effectLst>
                    <a:latin typeface="黑体" pitchFamily="49" charset="-122"/>
                    <a:ea typeface="黑体" pitchFamily="49" charset="-122"/>
                  </a:rPr>
                  <a:t>开发策略</a:t>
                </a:r>
              </a:p>
            </p:txBody>
          </p:sp>
        </p:grpSp>
        <p:grpSp>
          <p:nvGrpSpPr>
            <p:cNvPr id="81939" name="Group 19"/>
            <p:cNvGrpSpPr>
              <a:grpSpLocks/>
            </p:cNvGrpSpPr>
            <p:nvPr/>
          </p:nvGrpSpPr>
          <p:grpSpPr bwMode="auto">
            <a:xfrm>
              <a:off x="3515" y="1616"/>
              <a:ext cx="636" cy="453"/>
              <a:chOff x="3696" y="1661"/>
              <a:chExt cx="636" cy="453"/>
            </a:xfrm>
          </p:grpSpPr>
          <p:sp>
            <p:nvSpPr>
              <p:cNvPr id="81937" name="AutoShape 17"/>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38" name="AutoShape 18"/>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81940" name="Group 20"/>
            <p:cNvGrpSpPr>
              <a:grpSpLocks/>
            </p:cNvGrpSpPr>
            <p:nvPr/>
          </p:nvGrpSpPr>
          <p:grpSpPr bwMode="auto">
            <a:xfrm rot="-5400000">
              <a:off x="2993" y="867"/>
              <a:ext cx="591" cy="453"/>
              <a:chOff x="3696" y="1661"/>
              <a:chExt cx="636" cy="453"/>
            </a:xfrm>
          </p:grpSpPr>
          <p:sp>
            <p:nvSpPr>
              <p:cNvPr id="81941" name="AutoShape 21"/>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42" name="AutoShape 22"/>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81943" name="Group 23"/>
            <p:cNvGrpSpPr>
              <a:grpSpLocks/>
            </p:cNvGrpSpPr>
            <p:nvPr/>
          </p:nvGrpSpPr>
          <p:grpSpPr bwMode="auto">
            <a:xfrm rot="2753543" flipH="1" flipV="1">
              <a:off x="4066" y="964"/>
              <a:ext cx="590" cy="453"/>
              <a:chOff x="3696" y="1661"/>
              <a:chExt cx="636" cy="453"/>
            </a:xfrm>
          </p:grpSpPr>
          <p:sp>
            <p:nvSpPr>
              <p:cNvPr id="81944" name="AutoShape 24"/>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1945" name="AutoShape 25"/>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81946" name="AutoShape 26"/>
            <p:cNvSpPr>
              <a:spLocks noChangeArrowheads="1"/>
            </p:cNvSpPr>
            <p:nvPr/>
          </p:nvSpPr>
          <p:spPr bwMode="auto">
            <a:xfrm>
              <a:off x="4673" y="618"/>
              <a:ext cx="929" cy="2585"/>
            </a:xfrm>
            <a:prstGeom prst="curvedLeftArrow">
              <a:avLst>
                <a:gd name="adj1" fmla="val 55651"/>
                <a:gd name="adj2" fmla="val 111302"/>
                <a:gd name="adj3" fmla="val 33333"/>
              </a:avLst>
            </a:prstGeom>
            <a:gradFill rotWithShape="1">
              <a:gsLst>
                <a:gs pos="0">
                  <a:srgbClr val="FFCC00"/>
                </a:gs>
                <a:gs pos="50000">
                  <a:srgbClr val="FFCC00">
                    <a:gamma/>
                    <a:shade val="46275"/>
                    <a:invGamma/>
                  </a:srgbClr>
                </a:gs>
                <a:gs pos="100000">
                  <a:srgbClr val="FFCC00"/>
                </a:gs>
              </a:gsLst>
              <a:lin ang="5400000" scaled="1"/>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2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rPr>
              <a:t>一、需求建模</a:t>
            </a:r>
          </a:p>
        </p:txBody>
      </p:sp>
      <p:sp>
        <p:nvSpPr>
          <p:cNvPr id="29"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、系统分析阶段概述</a:t>
            </a:r>
            <a:endParaRPr lang="zh-CN" altLang="en-US" dirty="0"/>
          </a:p>
        </p:txBody>
      </p:sp>
      <p:sp>
        <p:nvSpPr>
          <p:cNvPr id="30" name="Text Box 3"/>
          <p:cNvSpPr txBox="1">
            <a:spLocks noChangeArrowheads="1"/>
          </p:cNvSpPr>
          <p:nvPr/>
        </p:nvSpPr>
        <p:spPr bwMode="auto">
          <a:xfrm>
            <a:off x="2627784" y="162857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a:t>系统分析活动</a:t>
            </a:r>
          </a:p>
        </p:txBody>
      </p:sp>
    </p:spTree>
    <p:extLst>
      <p:ext uri="{BB962C8B-B14F-4D97-AF65-F5344CB8AC3E}">
        <p14:creationId xmlns:p14="http://schemas.microsoft.com/office/powerpoint/2010/main" val="564093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81947"/>
                                        </p:tgtEl>
                                        <p:attrNameLst>
                                          <p:attrName>style.visibility</p:attrName>
                                        </p:attrNameLst>
                                      </p:cBhvr>
                                      <p:to>
                                        <p:strVal val="visible"/>
                                      </p:to>
                                    </p:set>
                                    <p:animEffect transition="in" filter="wipe(up)">
                                      <p:cBhvr>
                                        <p:cTn id="11" dur="1000"/>
                                        <p:tgtEl>
                                          <p:spTgt spid="819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bwMode="auto">
          <a:xfrm>
            <a:off x="677416" y="2194520"/>
            <a:ext cx="76390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spcBef>
                <a:spcPct val="50000"/>
              </a:spcBef>
            </a:pPr>
            <a:r>
              <a:rPr lang="zh-CN" altLang="en-US" kern="1200" dirty="0" smtClean="0">
                <a:solidFill>
                  <a:srgbClr val="FF0000"/>
                </a:solidFill>
                <a:ea typeface="黑体" pitchFamily="49" charset="-122"/>
              </a:rPr>
              <a:t>（</a:t>
            </a:r>
            <a:r>
              <a:rPr lang="en-US" altLang="zh-CN" kern="1200" dirty="0">
                <a:solidFill>
                  <a:srgbClr val="FF0000"/>
                </a:solidFill>
                <a:ea typeface="黑体" pitchFamily="49" charset="-122"/>
              </a:rPr>
              <a:t>1</a:t>
            </a:r>
            <a:r>
              <a:rPr lang="zh-CN" altLang="en-US" kern="1200" dirty="0">
                <a:solidFill>
                  <a:srgbClr val="FF0000"/>
                </a:solidFill>
                <a:ea typeface="黑体" pitchFamily="49" charset="-122"/>
              </a:rPr>
              <a:t>）工作任务的分解：</a:t>
            </a:r>
            <a:r>
              <a:rPr lang="zh-CN" altLang="en-US" kern="1200" dirty="0">
                <a:ea typeface="黑体" pitchFamily="49" charset="-122"/>
              </a:rPr>
              <a:t>指对开发中应完成的各项工作按子系统（或系统功能）划分，指定专人分工负责。</a:t>
            </a:r>
          </a:p>
          <a:p>
            <a:pPr lvl="1">
              <a:spcBef>
                <a:spcPct val="50000"/>
              </a:spcBef>
            </a:pPr>
            <a:r>
              <a:rPr lang="zh-CN" altLang="en-US" kern="1200" dirty="0">
                <a:solidFill>
                  <a:srgbClr val="FF0000"/>
                </a:solidFill>
                <a:ea typeface="黑体" pitchFamily="49" charset="-122"/>
              </a:rPr>
              <a:t>（</a:t>
            </a:r>
            <a:r>
              <a:rPr lang="en-US" altLang="zh-CN" kern="1200" dirty="0">
                <a:solidFill>
                  <a:srgbClr val="FF0000"/>
                </a:solidFill>
                <a:ea typeface="黑体" pitchFamily="49" charset="-122"/>
              </a:rPr>
              <a:t>2</a:t>
            </a:r>
            <a:r>
              <a:rPr lang="zh-CN" altLang="en-US" kern="1200" dirty="0">
                <a:solidFill>
                  <a:srgbClr val="FF0000"/>
                </a:solidFill>
                <a:ea typeface="黑体" pitchFamily="49" charset="-122"/>
              </a:rPr>
              <a:t>）进度：</a:t>
            </a:r>
            <a:r>
              <a:rPr lang="zh-CN" altLang="en-US" kern="1200" dirty="0">
                <a:ea typeface="黑体" pitchFamily="49" charset="-122"/>
              </a:rPr>
              <a:t>给出各项工作的预定日期和完成日期，规定任务完成的先后顺序及完成的界面。可用</a:t>
            </a:r>
            <a:r>
              <a:rPr lang="en-US" altLang="zh-CN" kern="1200" dirty="0">
                <a:ea typeface="黑体" pitchFamily="49" charset="-122"/>
              </a:rPr>
              <a:t>PERT</a:t>
            </a:r>
            <a:r>
              <a:rPr lang="zh-CN" altLang="en-US" kern="1200" dirty="0">
                <a:ea typeface="黑体" pitchFamily="49" charset="-122"/>
              </a:rPr>
              <a:t>或甘特图表示进度表。</a:t>
            </a:r>
          </a:p>
          <a:p>
            <a:pPr lvl="1">
              <a:spcBef>
                <a:spcPct val="50000"/>
              </a:spcBef>
            </a:pPr>
            <a:r>
              <a:rPr lang="zh-CN" altLang="en-US" kern="1200" dirty="0">
                <a:solidFill>
                  <a:srgbClr val="FF0000"/>
                </a:solidFill>
                <a:ea typeface="黑体" pitchFamily="49" charset="-122"/>
              </a:rPr>
              <a:t>（</a:t>
            </a:r>
            <a:r>
              <a:rPr lang="en-US" altLang="zh-CN" kern="1200" dirty="0">
                <a:solidFill>
                  <a:srgbClr val="FF0000"/>
                </a:solidFill>
                <a:ea typeface="黑体" pitchFamily="49" charset="-122"/>
              </a:rPr>
              <a:t>3</a:t>
            </a:r>
            <a:r>
              <a:rPr lang="zh-CN" altLang="en-US" kern="1200" dirty="0">
                <a:solidFill>
                  <a:srgbClr val="FF0000"/>
                </a:solidFill>
                <a:ea typeface="黑体" pitchFamily="49" charset="-122"/>
              </a:rPr>
              <a:t>）预算：</a:t>
            </a:r>
            <a:r>
              <a:rPr lang="zh-CN" altLang="en-US" kern="1200" dirty="0">
                <a:ea typeface="黑体" pitchFamily="49" charset="-122"/>
              </a:rPr>
              <a:t>逐项列出本项目所需要的劳务以及经费的预算，包括办公费、差旅费、资料费等等。</a:t>
            </a:r>
          </a:p>
        </p:txBody>
      </p:sp>
      <p:sp>
        <p:nvSpPr>
          <p:cNvPr id="3" name="Rectangle 8"/>
          <p:cNvSpPr>
            <a:spLocks noChangeArrowheads="1"/>
          </p:cNvSpPr>
          <p:nvPr/>
        </p:nvSpPr>
        <p:spPr bwMode="auto">
          <a:xfrm>
            <a:off x="539552" y="1628800"/>
            <a:ext cx="7162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449263" indent="-449263" algn="just" eaLnBrk="0" hangingPunct="0">
              <a:lnSpc>
                <a:spcPct val="120000"/>
              </a:lnSpc>
              <a:spcBef>
                <a:spcPct val="20000"/>
              </a:spcBef>
              <a:buClr>
                <a:schemeClr val="tx2"/>
              </a:buClr>
              <a:buSzPct val="120000"/>
              <a:buBlip>
                <a:blip r:embed="rId2"/>
              </a:buBlip>
            </a:pP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新</a:t>
            </a:r>
            <a:r>
              <a:rPr lang="zh-CN" altLang="en-US"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a:t>
            </a:r>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系统实施</a:t>
            </a:r>
            <a:r>
              <a:rPr lang="zh-CN" altLang="en-US"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计划</a:t>
            </a:r>
            <a:endParaRPr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Text Box 3"/>
          <p:cNvSpPr txBox="1">
            <a:spLocks noChangeArrowheads="1"/>
          </p:cNvSpPr>
          <p:nvPr/>
        </p:nvSpPr>
        <p:spPr bwMode="auto">
          <a:xfrm>
            <a:off x="3923928" y="44232"/>
            <a:ext cx="4968552" cy="584775"/>
          </a:xfrm>
          <a:prstGeom prst="rect">
            <a:avLst/>
          </a:prstGeom>
          <a:noFill/>
          <a:ln w="9525" cap="flat" cmpd="sng">
            <a:noFill/>
            <a:prstDash val="solid"/>
            <a:miter lim="800000"/>
            <a:headEnd/>
            <a:tailEnd/>
          </a:ln>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r"/>
            <a:r>
              <a:rPr lang="en-US" altLang="zh-CN" dirty="0">
                <a:solidFill>
                  <a:srgbClr val="002060"/>
                </a:solidFill>
              </a:rPr>
              <a:t>  </a:t>
            </a:r>
            <a:r>
              <a:rPr lang="en-US" altLang="zh-CN" dirty="0" smtClean="0">
                <a:solidFill>
                  <a:srgbClr val="002060"/>
                </a:solidFill>
              </a:rPr>
              <a:t>5</a:t>
            </a:r>
            <a:r>
              <a:rPr lang="zh-CN" altLang="en-US" dirty="0" smtClean="0">
                <a:solidFill>
                  <a:srgbClr val="002060"/>
                </a:solidFill>
              </a:rPr>
              <a:t>、基于</a:t>
            </a:r>
            <a:r>
              <a:rPr lang="en-US" altLang="zh-CN" dirty="0" smtClean="0">
                <a:solidFill>
                  <a:srgbClr val="002060"/>
                </a:solidFill>
              </a:rPr>
              <a:t>SA</a:t>
            </a:r>
            <a:r>
              <a:rPr lang="zh-CN" altLang="en-US" dirty="0" smtClean="0">
                <a:solidFill>
                  <a:srgbClr val="002060"/>
                </a:solidFill>
              </a:rPr>
              <a:t>的系统分析</a:t>
            </a:r>
            <a:endParaRPr lang="zh-CN" altLang="en-US" dirty="0">
              <a:solidFill>
                <a:srgbClr val="002060"/>
              </a:solidFill>
            </a:endParaRPr>
          </a:p>
        </p:txBody>
      </p:sp>
      <p:sp>
        <p:nvSpPr>
          <p:cNvPr id="5" name="Text Box 3"/>
          <p:cNvSpPr txBox="1">
            <a:spLocks noChangeArrowheads="1"/>
          </p:cNvSpPr>
          <p:nvPr/>
        </p:nvSpPr>
        <p:spPr bwMode="auto">
          <a:xfrm>
            <a:off x="2512496"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2</a:t>
            </a:r>
            <a:r>
              <a:rPr lang="zh-CN" altLang="en-US" dirty="0" smtClean="0"/>
              <a:t>）系统分析报告</a:t>
            </a:r>
            <a:endParaRPr lang="zh-CN" altLang="en-US" dirty="0"/>
          </a:p>
        </p:txBody>
      </p:sp>
    </p:spTree>
    <p:extLst>
      <p:ext uri="{BB962C8B-B14F-4D97-AF65-F5344CB8AC3E}">
        <p14:creationId xmlns:p14="http://schemas.microsoft.com/office/powerpoint/2010/main" val="2007572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二、数据与过程建模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2" name="TextBox 1"/>
          <p:cNvSpPr txBox="1"/>
          <p:nvPr/>
        </p:nvSpPr>
        <p:spPr bwMode="auto">
          <a:xfrm>
            <a:off x="2972282" y="1484784"/>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1</a:t>
            </a:r>
            <a:r>
              <a:rPr lang="zh-CN" altLang="en-US" dirty="0" smtClean="0">
                <a:solidFill>
                  <a:srgbClr val="969696"/>
                </a:solidFill>
              </a:rPr>
              <a:t>、概述</a:t>
            </a:r>
            <a:endParaRPr lang="zh-CN" altLang="en-US" dirty="0">
              <a:solidFill>
                <a:srgbClr val="969696"/>
              </a:solidFill>
            </a:endParaRPr>
          </a:p>
        </p:txBody>
      </p:sp>
      <p:sp>
        <p:nvSpPr>
          <p:cNvPr id="6" name="TextBox 5"/>
          <p:cNvSpPr txBox="1"/>
          <p:nvPr/>
        </p:nvSpPr>
        <p:spPr bwMode="auto">
          <a:xfrm>
            <a:off x="2972282" y="2347955"/>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pPr algn="l"/>
            <a:r>
              <a:rPr lang="en-US" altLang="zh-CN" dirty="0" smtClean="0">
                <a:solidFill>
                  <a:srgbClr val="969696"/>
                </a:solidFill>
              </a:rPr>
              <a:t> 2</a:t>
            </a:r>
            <a:r>
              <a:rPr lang="zh-CN" altLang="en-US" dirty="0" smtClean="0">
                <a:solidFill>
                  <a:srgbClr val="969696"/>
                </a:solidFill>
              </a:rPr>
              <a:t>、数据流图</a:t>
            </a:r>
            <a:endParaRPr lang="zh-CN" altLang="en-US" dirty="0">
              <a:solidFill>
                <a:srgbClr val="969696"/>
              </a:solidFill>
            </a:endParaRPr>
          </a:p>
        </p:txBody>
      </p:sp>
      <p:sp>
        <p:nvSpPr>
          <p:cNvPr id="11" name="Rectangle 3"/>
          <p:cNvSpPr txBox="1">
            <a:spLocks noChangeArrowheads="1"/>
          </p:cNvSpPr>
          <p:nvPr/>
        </p:nvSpPr>
        <p:spPr bwMode="auto">
          <a:xfrm>
            <a:off x="1286810" y="1134616"/>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7" name="Text Box 3"/>
          <p:cNvSpPr txBox="1">
            <a:spLocks noChangeArrowheads="1"/>
          </p:cNvSpPr>
          <p:nvPr/>
        </p:nvSpPr>
        <p:spPr bwMode="auto">
          <a:xfrm>
            <a:off x="2972282" y="3211126"/>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3</a:t>
            </a:r>
            <a:r>
              <a:rPr lang="zh-CN" altLang="en-US" dirty="0" smtClean="0">
                <a:solidFill>
                  <a:srgbClr val="969696"/>
                </a:solidFill>
              </a:rPr>
              <a:t>、数据字典</a:t>
            </a:r>
            <a:endParaRPr lang="zh-CN" altLang="en-US" dirty="0">
              <a:solidFill>
                <a:srgbClr val="969696"/>
              </a:solidFill>
            </a:endParaRPr>
          </a:p>
        </p:txBody>
      </p:sp>
      <p:sp>
        <p:nvSpPr>
          <p:cNvPr id="8" name="Text Box 3"/>
          <p:cNvSpPr txBox="1">
            <a:spLocks noChangeArrowheads="1"/>
          </p:cNvSpPr>
          <p:nvPr/>
        </p:nvSpPr>
        <p:spPr bwMode="auto">
          <a:xfrm>
            <a:off x="2972282" y="4074297"/>
            <a:ext cx="4264014" cy="584776"/>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smtClean="0">
                <a:solidFill>
                  <a:srgbClr val="969696"/>
                </a:solidFill>
              </a:rPr>
              <a:t> 4</a:t>
            </a:r>
            <a:r>
              <a:rPr lang="zh-CN" altLang="en-US" dirty="0" smtClean="0">
                <a:solidFill>
                  <a:srgbClr val="969696"/>
                </a:solidFill>
              </a:rPr>
              <a:t>、过程描述工具</a:t>
            </a:r>
            <a:endParaRPr lang="zh-CN" altLang="en-US" dirty="0">
              <a:solidFill>
                <a:srgbClr val="969696"/>
              </a:solidFill>
            </a:endParaRPr>
          </a:p>
        </p:txBody>
      </p:sp>
      <p:sp>
        <p:nvSpPr>
          <p:cNvPr id="9" name="Text Box 3"/>
          <p:cNvSpPr txBox="1">
            <a:spLocks noChangeArrowheads="1"/>
          </p:cNvSpPr>
          <p:nvPr/>
        </p:nvSpPr>
        <p:spPr bwMode="auto">
          <a:xfrm>
            <a:off x="2972282" y="4937467"/>
            <a:ext cx="426401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00"/>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solidFill>
                  <a:srgbClr val="969696"/>
                </a:solidFill>
              </a:rPr>
              <a:t> </a:t>
            </a:r>
            <a:r>
              <a:rPr lang="en-US" altLang="zh-CN" dirty="0" smtClean="0">
                <a:solidFill>
                  <a:srgbClr val="969696"/>
                </a:solidFill>
              </a:rPr>
              <a:t>5</a:t>
            </a:r>
            <a:r>
              <a:rPr lang="zh-CN" altLang="en-US" dirty="0" smtClean="0">
                <a:solidFill>
                  <a:srgbClr val="969696"/>
                </a:solidFill>
              </a:rPr>
              <a:t>、基于</a:t>
            </a:r>
            <a:r>
              <a:rPr lang="en-US" altLang="zh-CN" dirty="0" smtClean="0">
                <a:solidFill>
                  <a:srgbClr val="969696"/>
                </a:solidFill>
              </a:rPr>
              <a:t>SA</a:t>
            </a:r>
            <a:r>
              <a:rPr lang="zh-CN" altLang="en-US" dirty="0" smtClean="0">
                <a:solidFill>
                  <a:srgbClr val="969696"/>
                </a:solidFill>
              </a:rPr>
              <a:t>的分析</a:t>
            </a:r>
            <a:endParaRPr lang="zh-CN" altLang="en-US" dirty="0">
              <a:solidFill>
                <a:srgbClr val="969696"/>
              </a:solidFill>
            </a:endParaRPr>
          </a:p>
        </p:txBody>
      </p:sp>
    </p:spTree>
    <p:extLst>
      <p:ext uri="{BB962C8B-B14F-4D97-AF65-F5344CB8AC3E}">
        <p14:creationId xmlns:p14="http://schemas.microsoft.com/office/powerpoint/2010/main" val="3759751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969696"/>
                </a:solidFill>
                <a:effectLst>
                  <a:outerShdw blurRad="38100" dist="38100" dir="2700000" algn="tl">
                    <a:srgbClr val="000000">
                      <a:alpha val="43137"/>
                    </a:srgbClr>
                  </a:outerShdw>
                </a:effectLst>
                <a:latin typeface="+mn-ea"/>
                <a:ea typeface="+mn-ea"/>
              </a:rPr>
              <a:t>一、需求建模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rgbClr val="969696"/>
                </a:solidFill>
                <a:effectLst>
                  <a:outerShdw blurRad="38100" dist="38100" dir="2700000" algn="tl">
                    <a:srgbClr val="000000">
                      <a:alpha val="43137"/>
                    </a:srgbClr>
                  </a:outerShdw>
                </a:effectLst>
                <a:latin typeface="+mn-ea"/>
                <a:ea typeface="+mn-ea"/>
              </a:rPr>
              <a:t>二</a:t>
            </a:r>
            <a:r>
              <a:rPr lang="zh-CN" altLang="en-US" sz="2400" b="1" dirty="0" smtClean="0">
                <a:solidFill>
                  <a:srgbClr val="969696"/>
                </a:solidFill>
                <a:effectLst>
                  <a:outerShdw blurRad="38100" dist="38100" dir="2700000" algn="tl">
                    <a:srgbClr val="000000">
                      <a:alpha val="43137"/>
                    </a:srgbClr>
                  </a:outerShdw>
                </a:effectLst>
                <a:latin typeface="+mn-ea"/>
                <a:ea typeface="+mn-ea"/>
              </a:rPr>
              <a:t>、数据和过程建模</a:t>
            </a:r>
            <a:endParaRPr lang="en-US" altLang="zh-CN" sz="2400" b="1" dirty="0">
              <a:solidFill>
                <a:srgbClr val="969696"/>
              </a:solidFill>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四、开发策略</a:t>
            </a:r>
            <a:endParaRPr lang="en-US" altLang="zh-CN" sz="2400" b="1" dirty="0">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三、对象建模</a:t>
            </a:r>
            <a:endParaRPr lang="en-US" altLang="zh-CN" sz="2400" b="1" dirty="0">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a:t>
            </a:r>
            <a:r>
              <a:rPr lang="zh-CN" altLang="en-US" sz="3200" dirty="0">
                <a:solidFill>
                  <a:srgbClr val="0000FF"/>
                </a:solidFill>
              </a:rPr>
              <a:t>五</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讲 系统分析</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1983911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611560" y="2060848"/>
            <a:ext cx="8206680" cy="1152128"/>
          </a:xfrm>
        </p:spPr>
        <p:txBody>
          <a:bodyPr/>
          <a:lstStyle/>
          <a:p>
            <a:pPr algn="ctr">
              <a:buFont typeface="Wingdings" pitchFamily="2" charset="2"/>
              <a:buNone/>
            </a:pPr>
            <a:r>
              <a:rPr lang="zh-CN" altLang="en-US" sz="2800" dirty="0" smtClean="0">
                <a:effectLst>
                  <a:outerShdw blurRad="38100" dist="38100" dir="2700000" algn="tl">
                    <a:srgbClr val="000000">
                      <a:alpha val="43137"/>
                    </a:srgbClr>
                  </a:outerShdw>
                </a:effectLst>
                <a:latin typeface="黑体" pitchFamily="49" charset="-122"/>
                <a:ea typeface="黑体" pitchFamily="49" charset="-122"/>
              </a:rPr>
              <a:t>按小组做</a:t>
            </a:r>
          </a:p>
          <a:p>
            <a:pPr>
              <a:buNone/>
            </a:pPr>
            <a:r>
              <a:rPr lang="zh-CN" altLang="en-US" dirty="0" smtClean="0">
                <a:latin typeface="黑体" pitchFamily="49" charset="-122"/>
                <a:ea typeface="黑体" pitchFamily="49" charset="-122"/>
              </a:rPr>
              <a:t>用系统分析方法（</a:t>
            </a:r>
            <a:r>
              <a:rPr lang="en-US" altLang="zh-CN" dirty="0" smtClean="0">
                <a:latin typeface="黑体" pitchFamily="49" charset="-122"/>
                <a:ea typeface="黑体" pitchFamily="49" charset="-122"/>
              </a:rPr>
              <a:t>SA</a:t>
            </a:r>
            <a:r>
              <a:rPr lang="zh-CN" altLang="en-US" dirty="0" smtClean="0">
                <a:latin typeface="黑体" pitchFamily="49" charset="-122"/>
                <a:ea typeface="黑体" pitchFamily="49" charset="-122"/>
              </a:rPr>
              <a:t>），做你们准备做的信息系统分析报告</a:t>
            </a:r>
            <a:endParaRPr lang="zh-CN" altLang="en-US" dirty="0">
              <a:latin typeface="黑体" pitchFamily="49" charset="-122"/>
              <a:ea typeface="黑体" pitchFamily="49" charset="-122"/>
            </a:endParaRPr>
          </a:p>
        </p:txBody>
      </p:sp>
      <p:sp>
        <p:nvSpPr>
          <p:cNvPr id="4" name="Rectangle 4"/>
          <p:cNvSpPr>
            <a:spLocks noGrp="1" noChangeArrowheads="1"/>
          </p:cNvSpPr>
          <p:nvPr>
            <p:ph type="title"/>
          </p:nvPr>
        </p:nvSpPr>
        <p:spPr>
          <a:xfrm>
            <a:off x="0" y="77317"/>
            <a:ext cx="8892480" cy="687387"/>
          </a:xfrm>
          <a:noFill/>
          <a:ln/>
        </p:spPr>
        <p:txBody>
          <a:bodyPr/>
          <a:lstStyle/>
          <a:p>
            <a:pPr marL="1117600" indent="-1117600"/>
            <a:r>
              <a:rPr lang="zh-CN" altLang="en-US" b="1" dirty="0" smtClean="0">
                <a:latin typeface="Times New Roman" pitchFamily="18" charset="0"/>
                <a:ea typeface="+mn-ea"/>
              </a:rPr>
              <a:t>作业</a:t>
            </a:r>
            <a:endParaRPr lang="en-US" altLang="zh-CN" b="1" dirty="0">
              <a:latin typeface="Times New Roman" pitchFamily="18" charset="0"/>
              <a:ea typeface="+mn-ea"/>
            </a:endParaRPr>
          </a:p>
        </p:txBody>
      </p:sp>
    </p:spTree>
    <p:extLst>
      <p:ext uri="{BB962C8B-B14F-4D97-AF65-F5344CB8AC3E}">
        <p14:creationId xmlns:p14="http://schemas.microsoft.com/office/powerpoint/2010/main" val="2640076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396000" y="2463031"/>
            <a:ext cx="8352928" cy="1470025"/>
          </a:xfrm>
          <a:prstGeom prst="rect">
            <a:avLst/>
          </a:prstGeom>
          <a:noFill/>
          <a:ln w="9525" algn="ctr">
            <a:noFill/>
            <a:miter lim="800000"/>
            <a:headEnd/>
            <a:tailEnd/>
          </a:ln>
        </p:spPr>
        <p:txBody>
          <a:bodyPr vert="horz" wrap="square" lIns="360000" tIns="36000" rIns="360000" bIns="45720" numCol="1" anchor="t" anchorCtr="0" compatLnSpc="1">
            <a:prstTxWarp prst="textNoShape">
              <a:avLst/>
            </a:prstTxWarp>
          </a:bodyPr>
          <a:lstStyle>
            <a:lvl1pPr algn="ctr" rtl="0" eaLnBrk="0" fontAlgn="base" hangingPunct="0">
              <a:spcBef>
                <a:spcPct val="0"/>
              </a:spcBef>
              <a:spcAft>
                <a:spcPct val="0"/>
              </a:spcAft>
              <a:defRPr sz="3000" b="1">
                <a:solidFill>
                  <a:srgbClr val="133984"/>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sz="6000" kern="0" dirty="0" smtClean="0">
                <a:solidFill>
                  <a:srgbClr val="C00000"/>
                </a:solidFill>
                <a:latin typeface="黑体" panose="02010609060101010101" pitchFamily="49" charset="-122"/>
                <a:ea typeface="黑体" panose="02010609060101010101" pitchFamily="49" charset="-122"/>
              </a:rPr>
              <a:t>谢谢各位同学</a:t>
            </a:r>
          </a:p>
          <a:p>
            <a:endParaRPr lang="zh-CN" altLang="en-US" sz="5400" kern="0" dirty="0">
              <a:solidFill>
                <a:srgbClr val="C00000"/>
              </a:solidFill>
              <a:latin typeface="黑体" panose="02010609060101010101" pitchFamily="49" charset="-122"/>
              <a:ea typeface="黑体" panose="02010609060101010101" pitchFamily="49" charset="-122"/>
            </a:endParaRPr>
          </a:p>
          <a:p>
            <a:r>
              <a:rPr lang="en-US" altLang="zh-CN" sz="3600" kern="0" dirty="0" smtClean="0">
                <a:solidFill>
                  <a:srgbClr val="C00000"/>
                </a:solidFill>
                <a:latin typeface="Times New Roman" charset="0"/>
                <a:ea typeface="Times New Roman" charset="0"/>
                <a:cs typeface="Times New Roman" charset="0"/>
              </a:rPr>
              <a:t>wqin@sjtu.edu.cn</a:t>
            </a:r>
            <a:endParaRPr lang="zh-CN" altLang="en-US" sz="3600" kern="0" dirty="0">
              <a:solidFill>
                <a:srgbClr val="C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76423429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323850" y="1556792"/>
            <a:ext cx="8352606" cy="4752950"/>
          </a:xfrm>
        </p:spPr>
        <p:txBody>
          <a:bodyPr/>
          <a:lstStyle/>
          <a:p>
            <a:pPr algn="just">
              <a:lnSpc>
                <a:spcPct val="100000"/>
              </a:lnSpc>
            </a:pPr>
            <a:r>
              <a:rPr lang="zh-CN" altLang="en-US" sz="2800" dirty="0" smtClean="0">
                <a:solidFill>
                  <a:srgbClr val="FF0000"/>
                </a:solidFill>
                <a:ea typeface="黑体" pitchFamily="49" charset="-122"/>
              </a:rPr>
              <a:t>需求建模：</a:t>
            </a:r>
            <a:r>
              <a:rPr lang="zh-CN" altLang="en-US" dirty="0" smtClean="0">
                <a:ea typeface="黑体" pitchFamily="49" charset="-122"/>
              </a:rPr>
              <a:t>用事实发现描述当前系统，确认新系统的需求，如：输出、输入、过程、性能和安全等。</a:t>
            </a:r>
            <a:endParaRPr lang="en-US" altLang="zh-CN" dirty="0" smtClean="0">
              <a:ea typeface="黑体" pitchFamily="49" charset="-122"/>
            </a:endParaRPr>
          </a:p>
          <a:p>
            <a:pPr lvl="1" algn="just">
              <a:lnSpc>
                <a:spcPct val="100000"/>
              </a:lnSpc>
              <a:buFont typeface="Wingdings" pitchFamily="2" charset="2"/>
              <a:buChar char="Ø"/>
            </a:pPr>
            <a:r>
              <a:rPr lang="zh-CN" altLang="en-US" sz="2400" dirty="0" smtClean="0">
                <a:solidFill>
                  <a:srgbClr val="0000FF"/>
                </a:solidFill>
                <a:ea typeface="黑体" pitchFamily="49" charset="-122"/>
              </a:rPr>
              <a:t>功能：</a:t>
            </a:r>
            <a:endParaRPr lang="en-US" altLang="zh-CN" sz="2400" dirty="0" smtClean="0">
              <a:solidFill>
                <a:srgbClr val="0000FF"/>
              </a:solidFill>
              <a:ea typeface="黑体" pitchFamily="49" charset="-122"/>
            </a:endParaRPr>
          </a:p>
          <a:p>
            <a:pPr lvl="1">
              <a:lnSpc>
                <a:spcPct val="100000"/>
              </a:lnSpc>
            </a:pPr>
            <a:r>
              <a:rPr lang="zh-CN" altLang="en-US" dirty="0"/>
              <a:t>输出：系统产生的电子或打印信息</a:t>
            </a:r>
            <a:endParaRPr lang="en-US" altLang="zh-CN" dirty="0"/>
          </a:p>
          <a:p>
            <a:pPr lvl="1">
              <a:lnSpc>
                <a:spcPct val="100000"/>
              </a:lnSpc>
            </a:pPr>
            <a:r>
              <a:rPr lang="zh-CN" altLang="en-US" dirty="0"/>
              <a:t>输入：进入系统的必要数据（手动、自动）</a:t>
            </a:r>
            <a:endParaRPr lang="en-US" altLang="zh-CN" dirty="0"/>
          </a:p>
          <a:p>
            <a:pPr lvl="1">
              <a:lnSpc>
                <a:spcPct val="100000"/>
              </a:lnSpc>
            </a:pPr>
            <a:r>
              <a:rPr lang="zh-CN" altLang="en-US" dirty="0"/>
              <a:t>过程：将数据转换成有意义的信息所需要的逻辑规则</a:t>
            </a:r>
            <a:endParaRPr lang="en-US" altLang="zh-CN" dirty="0"/>
          </a:p>
          <a:p>
            <a:pPr lvl="1" algn="just">
              <a:lnSpc>
                <a:spcPct val="100000"/>
              </a:lnSpc>
              <a:buFont typeface="Wingdings" pitchFamily="2" charset="2"/>
              <a:buChar char="Ø"/>
            </a:pPr>
            <a:r>
              <a:rPr lang="zh-CN" altLang="en-US" sz="2400" dirty="0" smtClean="0">
                <a:solidFill>
                  <a:srgbClr val="0000FF"/>
                </a:solidFill>
                <a:ea typeface="黑体" pitchFamily="49" charset="-122"/>
              </a:rPr>
              <a:t>性能：</a:t>
            </a:r>
            <a:r>
              <a:rPr lang="zh-CN" altLang="en-US" sz="2400" dirty="0" smtClean="0">
                <a:ea typeface="黑体" pitchFamily="49" charset="-122"/>
              </a:rPr>
              <a:t>系统特性：速度、容量、</a:t>
            </a:r>
            <a:endParaRPr lang="en-US" altLang="zh-CN" sz="2400" dirty="0" smtClean="0">
              <a:ea typeface="黑体" pitchFamily="49" charset="-122"/>
            </a:endParaRPr>
          </a:p>
          <a:p>
            <a:pPr marL="628650" lvl="1" indent="0" algn="just">
              <a:lnSpc>
                <a:spcPct val="100000"/>
              </a:lnSpc>
              <a:buNone/>
            </a:pPr>
            <a:r>
              <a:rPr lang="en-US" altLang="zh-CN" sz="2400" dirty="0">
                <a:ea typeface="黑体" pitchFamily="49" charset="-122"/>
              </a:rPr>
              <a:t> </a:t>
            </a:r>
            <a:r>
              <a:rPr lang="en-US" altLang="zh-CN" sz="2400" dirty="0" smtClean="0">
                <a:ea typeface="黑体" pitchFamily="49" charset="-122"/>
              </a:rPr>
              <a:t>                                     </a:t>
            </a:r>
            <a:r>
              <a:rPr lang="zh-CN" altLang="en-US" sz="2400" dirty="0" smtClean="0">
                <a:ea typeface="黑体" pitchFamily="49" charset="-122"/>
              </a:rPr>
              <a:t>接受能力、</a:t>
            </a:r>
            <a:endParaRPr lang="en-US" altLang="zh-CN" sz="2400" dirty="0" smtClean="0">
              <a:ea typeface="黑体" pitchFamily="49" charset="-122"/>
            </a:endParaRPr>
          </a:p>
          <a:p>
            <a:pPr marL="628650" lvl="1" indent="0" algn="just">
              <a:lnSpc>
                <a:spcPct val="100000"/>
              </a:lnSpc>
              <a:buNone/>
            </a:pPr>
            <a:r>
              <a:rPr lang="en-US" altLang="zh-CN" sz="2400" dirty="0">
                <a:ea typeface="黑体" pitchFamily="49" charset="-122"/>
              </a:rPr>
              <a:t> </a:t>
            </a:r>
            <a:r>
              <a:rPr lang="en-US" altLang="zh-CN" sz="2400" dirty="0" smtClean="0">
                <a:ea typeface="黑体" pitchFamily="49" charset="-122"/>
              </a:rPr>
              <a:t>                                     </a:t>
            </a:r>
            <a:r>
              <a:rPr lang="zh-CN" altLang="en-US" sz="2400" dirty="0" smtClean="0">
                <a:ea typeface="黑体" pitchFamily="49" charset="-122"/>
              </a:rPr>
              <a:t>实用性、</a:t>
            </a:r>
            <a:endParaRPr lang="en-US" altLang="zh-CN" sz="2400" dirty="0" smtClean="0">
              <a:ea typeface="黑体" pitchFamily="49" charset="-122"/>
            </a:endParaRPr>
          </a:p>
          <a:p>
            <a:pPr marL="628650" lvl="1" indent="0" algn="just">
              <a:lnSpc>
                <a:spcPct val="100000"/>
              </a:lnSpc>
              <a:buNone/>
            </a:pPr>
            <a:r>
              <a:rPr lang="en-US" altLang="zh-CN" sz="2400" dirty="0">
                <a:ea typeface="黑体" pitchFamily="49" charset="-122"/>
              </a:rPr>
              <a:t> </a:t>
            </a:r>
            <a:r>
              <a:rPr lang="en-US" altLang="zh-CN" sz="2400" dirty="0" smtClean="0">
                <a:ea typeface="黑体" pitchFamily="49" charset="-122"/>
              </a:rPr>
              <a:t>                                     </a:t>
            </a:r>
            <a:r>
              <a:rPr lang="zh-CN" altLang="en-US" sz="2400" dirty="0" smtClean="0">
                <a:ea typeface="黑体" pitchFamily="49" charset="-122"/>
              </a:rPr>
              <a:t>可用性</a:t>
            </a:r>
            <a:endParaRPr lang="en-US" altLang="zh-CN" sz="2400" dirty="0" smtClean="0">
              <a:ea typeface="黑体" pitchFamily="49" charset="-122"/>
            </a:endParaRPr>
          </a:p>
          <a:p>
            <a:pPr lvl="1" algn="just">
              <a:lnSpc>
                <a:spcPct val="100000"/>
              </a:lnSpc>
              <a:buFont typeface="Wingdings" pitchFamily="2" charset="2"/>
              <a:buChar char="Ø"/>
            </a:pPr>
            <a:r>
              <a:rPr lang="zh-CN" altLang="en-US" sz="2400" dirty="0" smtClean="0">
                <a:solidFill>
                  <a:srgbClr val="0000FF"/>
                </a:solidFill>
                <a:ea typeface="黑体" pitchFamily="49" charset="-122"/>
              </a:rPr>
              <a:t>安全：</a:t>
            </a:r>
            <a:r>
              <a:rPr lang="zh-CN" altLang="en-US" sz="2400" dirty="0" smtClean="0">
                <a:ea typeface="黑体" pitchFamily="49" charset="-122"/>
              </a:rPr>
              <a:t>保证系统及其数据免受内或外部</a:t>
            </a:r>
            <a:endParaRPr lang="en-US" altLang="zh-CN" sz="2400" dirty="0" smtClean="0">
              <a:ea typeface="黑体" pitchFamily="49" charset="-122"/>
            </a:endParaRPr>
          </a:p>
          <a:p>
            <a:pPr marL="628650" lvl="1" indent="0" algn="just">
              <a:lnSpc>
                <a:spcPct val="100000"/>
              </a:lnSpc>
              <a:buNone/>
            </a:pPr>
            <a:r>
              <a:rPr lang="en-US" altLang="zh-CN" sz="2400" dirty="0" smtClean="0">
                <a:ea typeface="黑体" pitchFamily="49" charset="-122"/>
              </a:rPr>
              <a:t>                  </a:t>
            </a:r>
            <a:r>
              <a:rPr lang="zh-CN" altLang="en-US" sz="2400" dirty="0" smtClean="0">
                <a:ea typeface="黑体" pitchFamily="49" charset="-122"/>
              </a:rPr>
              <a:t>威胁的硬件、软件及其过程控制</a:t>
            </a:r>
            <a:endParaRPr lang="en-US" altLang="zh-CN" sz="2400" dirty="0">
              <a:ea typeface="黑体" pitchFamily="49" charset="-122"/>
            </a:endParaRPr>
          </a:p>
          <a:p>
            <a:pPr marL="628650" lvl="1" indent="0" algn="just">
              <a:lnSpc>
                <a:spcPct val="100000"/>
              </a:lnSpc>
              <a:buNone/>
            </a:pPr>
            <a:endParaRPr lang="zh-CN" altLang="en-US" sz="2400" dirty="0">
              <a:ea typeface="黑体" pitchFamily="49" charset="-122"/>
            </a:endParaRPr>
          </a:p>
        </p:txBody>
      </p:sp>
      <p:grpSp>
        <p:nvGrpSpPr>
          <p:cNvPr id="26" name="Group 27"/>
          <p:cNvGrpSpPr>
            <a:grpSpLocks/>
          </p:cNvGrpSpPr>
          <p:nvPr/>
        </p:nvGrpSpPr>
        <p:grpSpPr bwMode="auto">
          <a:xfrm>
            <a:off x="6294287" y="3835426"/>
            <a:ext cx="2742209" cy="2761926"/>
            <a:chOff x="2717" y="436"/>
            <a:chExt cx="2706" cy="2767"/>
          </a:xfrm>
        </p:grpSpPr>
        <p:grpSp>
          <p:nvGrpSpPr>
            <p:cNvPr id="27" name="Group 6"/>
            <p:cNvGrpSpPr>
              <a:grpSpLocks/>
            </p:cNvGrpSpPr>
            <p:nvPr/>
          </p:nvGrpSpPr>
          <p:grpSpPr bwMode="auto">
            <a:xfrm>
              <a:off x="3470" y="436"/>
              <a:ext cx="726" cy="635"/>
              <a:chOff x="3696" y="482"/>
              <a:chExt cx="726" cy="635"/>
            </a:xfrm>
          </p:grpSpPr>
          <p:sp>
            <p:nvSpPr>
              <p:cNvPr id="47" name="Oval 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 name="Text Box 5"/>
              <p:cNvSpPr txBox="1">
                <a:spLocks noChangeArrowheads="1"/>
              </p:cNvSpPr>
              <p:nvPr/>
            </p:nvSpPr>
            <p:spPr bwMode="auto">
              <a:xfrm>
                <a:off x="3696" y="503"/>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需求</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28" name="Group 16"/>
            <p:cNvGrpSpPr>
              <a:grpSpLocks/>
            </p:cNvGrpSpPr>
            <p:nvPr/>
          </p:nvGrpSpPr>
          <p:grpSpPr bwMode="auto">
            <a:xfrm>
              <a:off x="2717" y="1434"/>
              <a:ext cx="726" cy="635"/>
              <a:chOff x="2898" y="1434"/>
              <a:chExt cx="726" cy="635"/>
            </a:xfrm>
          </p:grpSpPr>
          <p:sp>
            <p:nvSpPr>
              <p:cNvPr id="45" name="Oval 8"/>
              <p:cNvSpPr>
                <a:spLocks noChangeArrowheads="1"/>
              </p:cNvSpPr>
              <p:nvPr/>
            </p:nvSpPr>
            <p:spPr bwMode="auto">
              <a:xfrm>
                <a:off x="2926" y="1434"/>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 name="Text Box 9"/>
              <p:cNvSpPr txBox="1">
                <a:spLocks noChangeArrowheads="1"/>
              </p:cNvSpPr>
              <p:nvPr/>
            </p:nvSpPr>
            <p:spPr bwMode="auto">
              <a:xfrm>
                <a:off x="2898" y="1467"/>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数据过程</a:t>
                </a:r>
                <a:r>
                  <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p>
            </p:txBody>
          </p:sp>
        </p:grpSp>
        <p:grpSp>
          <p:nvGrpSpPr>
            <p:cNvPr id="29" name="Group 10"/>
            <p:cNvGrpSpPr>
              <a:grpSpLocks/>
            </p:cNvGrpSpPr>
            <p:nvPr/>
          </p:nvGrpSpPr>
          <p:grpSpPr bwMode="auto">
            <a:xfrm>
              <a:off x="4241" y="1467"/>
              <a:ext cx="726" cy="648"/>
              <a:chOff x="3696" y="469"/>
              <a:chExt cx="726" cy="648"/>
            </a:xfrm>
          </p:grpSpPr>
          <p:sp>
            <p:nvSpPr>
              <p:cNvPr id="43" name="Oval 11"/>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4" name="Text Box 12"/>
              <p:cNvSpPr txBox="1">
                <a:spLocks noChangeArrowheads="1"/>
              </p:cNvSpPr>
              <p:nvPr/>
            </p:nvSpPr>
            <p:spPr bwMode="auto">
              <a:xfrm>
                <a:off x="3696" y="469"/>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对象</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0" name="Group 13"/>
            <p:cNvGrpSpPr>
              <a:grpSpLocks/>
            </p:cNvGrpSpPr>
            <p:nvPr/>
          </p:nvGrpSpPr>
          <p:grpSpPr bwMode="auto">
            <a:xfrm>
              <a:off x="3425" y="2477"/>
              <a:ext cx="726" cy="636"/>
              <a:chOff x="3696" y="481"/>
              <a:chExt cx="726" cy="636"/>
            </a:xfrm>
          </p:grpSpPr>
          <p:sp>
            <p:nvSpPr>
              <p:cNvPr id="41" name="Oval 1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2" name="Text Box 15"/>
              <p:cNvSpPr txBox="1">
                <a:spLocks noChangeArrowheads="1"/>
              </p:cNvSpPr>
              <p:nvPr/>
            </p:nvSpPr>
            <p:spPr bwMode="auto">
              <a:xfrm>
                <a:off x="3696" y="481"/>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开发</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策略</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1" name="Group 19"/>
            <p:cNvGrpSpPr>
              <a:grpSpLocks/>
            </p:cNvGrpSpPr>
            <p:nvPr/>
          </p:nvGrpSpPr>
          <p:grpSpPr bwMode="auto">
            <a:xfrm>
              <a:off x="3515" y="1616"/>
              <a:ext cx="636" cy="453"/>
              <a:chOff x="3696" y="1661"/>
              <a:chExt cx="636" cy="453"/>
            </a:xfrm>
          </p:grpSpPr>
          <p:sp>
            <p:nvSpPr>
              <p:cNvPr id="39" name="AutoShape 17"/>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AutoShape 18"/>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2" name="Group 20"/>
            <p:cNvGrpSpPr>
              <a:grpSpLocks/>
            </p:cNvGrpSpPr>
            <p:nvPr/>
          </p:nvGrpSpPr>
          <p:grpSpPr bwMode="auto">
            <a:xfrm rot="-5400000">
              <a:off x="2993" y="867"/>
              <a:ext cx="591" cy="453"/>
              <a:chOff x="3696" y="1661"/>
              <a:chExt cx="636" cy="453"/>
            </a:xfrm>
          </p:grpSpPr>
          <p:sp>
            <p:nvSpPr>
              <p:cNvPr id="37" name="AutoShape 21"/>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 name="AutoShape 22"/>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3" name="Group 23"/>
            <p:cNvGrpSpPr>
              <a:grpSpLocks/>
            </p:cNvGrpSpPr>
            <p:nvPr/>
          </p:nvGrpSpPr>
          <p:grpSpPr bwMode="auto">
            <a:xfrm rot="2753543" flipH="1" flipV="1">
              <a:off x="4066" y="964"/>
              <a:ext cx="590" cy="453"/>
              <a:chOff x="3696" y="1661"/>
              <a:chExt cx="636" cy="453"/>
            </a:xfrm>
          </p:grpSpPr>
          <p:sp>
            <p:nvSpPr>
              <p:cNvPr id="35" name="AutoShape 24"/>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AutoShape 25"/>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34" name="AutoShape 26"/>
            <p:cNvSpPr>
              <a:spLocks noChangeArrowheads="1"/>
            </p:cNvSpPr>
            <p:nvPr/>
          </p:nvSpPr>
          <p:spPr bwMode="auto">
            <a:xfrm>
              <a:off x="4673" y="618"/>
              <a:ext cx="750" cy="2585"/>
            </a:xfrm>
            <a:prstGeom prst="curvedLeftArrow">
              <a:avLst>
                <a:gd name="adj1" fmla="val 55651"/>
                <a:gd name="adj2" fmla="val 111302"/>
                <a:gd name="adj3" fmla="val 33333"/>
              </a:avLst>
            </a:prstGeom>
            <a:gradFill rotWithShape="1">
              <a:gsLst>
                <a:gs pos="0">
                  <a:srgbClr val="FFCC00"/>
                </a:gs>
                <a:gs pos="50000">
                  <a:srgbClr val="FFCC00">
                    <a:gamma/>
                    <a:shade val="46275"/>
                    <a:invGamma/>
                  </a:srgbClr>
                </a:gs>
                <a:gs pos="100000">
                  <a:srgbClr val="FFCC00"/>
                </a:gs>
              </a:gsLst>
              <a:lin ang="5400000" scaled="1"/>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a:t>系统分析活动</a:t>
            </a:r>
          </a:p>
        </p:txBody>
      </p:sp>
    </p:spTree>
    <p:extLst>
      <p:ext uri="{BB962C8B-B14F-4D97-AF65-F5344CB8AC3E}">
        <p14:creationId xmlns:p14="http://schemas.microsoft.com/office/powerpoint/2010/main" val="995182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9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192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9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58" y="2492896"/>
            <a:ext cx="9152358" cy="1787255"/>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文本框 5"/>
          <p:cNvSpPr txBox="1"/>
          <p:nvPr/>
        </p:nvSpPr>
        <p:spPr>
          <a:xfrm>
            <a:off x="-9153" y="2865710"/>
            <a:ext cx="9144000" cy="923330"/>
          </a:xfrm>
          <a:prstGeom prst="rect">
            <a:avLst/>
          </a:prstGeom>
          <a:noFill/>
        </p:spPr>
        <p:txBody>
          <a:bodyPr wrap="square" rtlCol="0">
            <a:spAutoFit/>
          </a:bodyPr>
          <a:lstStyle/>
          <a:p>
            <a:r>
              <a:rPr kumimoji="1" lang="zh-CN" altLang="en-US" sz="5400" b="1" dirty="0" smtClean="0">
                <a:solidFill>
                  <a:schemeClr val="tx1">
                    <a:lumMod val="75000"/>
                    <a:lumOff val="2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icrosoft YaHei" charset="0"/>
              </a:rPr>
              <a:t>第五讲 系统分析</a:t>
            </a:r>
            <a:endParaRPr kumimoji="1" lang="zh-CN" altLang="en-US" sz="5400" b="1" dirty="0">
              <a:solidFill>
                <a:schemeClr val="tx1">
                  <a:lumMod val="75000"/>
                  <a:lumOff val="2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icrosoft YaHei" charset="0"/>
            </a:endParaRPr>
          </a:p>
        </p:txBody>
      </p:sp>
    </p:spTree>
    <p:extLst>
      <p:ext uri="{BB962C8B-B14F-4D97-AF65-F5344CB8AC3E}">
        <p14:creationId xmlns:p14="http://schemas.microsoft.com/office/powerpoint/2010/main" val="290478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323850" y="1628800"/>
            <a:ext cx="8352606" cy="4752950"/>
          </a:xfrm>
        </p:spPr>
        <p:txBody>
          <a:bodyPr/>
          <a:lstStyle/>
          <a:p>
            <a:pPr algn="just">
              <a:lnSpc>
                <a:spcPct val="150000"/>
              </a:lnSpc>
            </a:pPr>
            <a:r>
              <a:rPr lang="zh-CN" altLang="en-US" sz="2800" dirty="0" smtClean="0">
                <a:solidFill>
                  <a:srgbClr val="FF0000"/>
                </a:solidFill>
                <a:ea typeface="黑体" pitchFamily="49" charset="-122"/>
              </a:rPr>
              <a:t>数据和过程建模：</a:t>
            </a:r>
            <a:r>
              <a:rPr lang="zh-CN" altLang="en-US" dirty="0" smtClean="0">
                <a:ea typeface="黑体" pitchFamily="49" charset="-122"/>
              </a:rPr>
              <a:t>使用传统的结构分析方法来用图形化方式描述图形化系统数据和过程。</a:t>
            </a:r>
            <a:endParaRPr lang="en-US" altLang="zh-CN"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结构化分析：</a:t>
            </a:r>
            <a:r>
              <a:rPr lang="zh-CN" altLang="en-US" sz="2400" dirty="0" smtClean="0">
                <a:ea typeface="黑体" pitchFamily="49" charset="-122"/>
              </a:rPr>
              <a:t>系统识别流入一个过程的数据、转化这些数据的业务规则以及产生的输出数据流。</a:t>
            </a:r>
            <a:endParaRPr lang="en-US" altLang="zh-CN" sz="2400"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建模技术：</a:t>
            </a:r>
            <a:r>
              <a:rPr lang="zh-CN" altLang="en-US" sz="2400" dirty="0" smtClean="0">
                <a:ea typeface="黑体" pitchFamily="49" charset="-122"/>
              </a:rPr>
              <a:t>数据流图、（手动、自动）</a:t>
            </a:r>
            <a:endParaRPr lang="en-US" altLang="zh-CN" sz="2400" dirty="0" smtClean="0">
              <a:ea typeface="黑体" pitchFamily="49" charset="-122"/>
            </a:endParaRPr>
          </a:p>
          <a:p>
            <a:pPr marL="628650" lvl="1" indent="0" algn="just">
              <a:lnSpc>
                <a:spcPct val="150000"/>
              </a:lnSpc>
              <a:buNone/>
            </a:pPr>
            <a:endParaRPr lang="zh-CN" altLang="en-US" sz="2400" dirty="0">
              <a:ea typeface="黑体" pitchFamily="49" charset="-122"/>
            </a:endParaRPr>
          </a:p>
        </p:txBody>
      </p:sp>
      <p:grpSp>
        <p:nvGrpSpPr>
          <p:cNvPr id="26" name="Group 27"/>
          <p:cNvGrpSpPr>
            <a:grpSpLocks/>
          </p:cNvGrpSpPr>
          <p:nvPr/>
        </p:nvGrpSpPr>
        <p:grpSpPr bwMode="auto">
          <a:xfrm>
            <a:off x="6294287" y="3835426"/>
            <a:ext cx="2742209" cy="2761926"/>
            <a:chOff x="2717" y="436"/>
            <a:chExt cx="2706" cy="2767"/>
          </a:xfrm>
        </p:grpSpPr>
        <p:grpSp>
          <p:nvGrpSpPr>
            <p:cNvPr id="27" name="Group 6"/>
            <p:cNvGrpSpPr>
              <a:grpSpLocks/>
            </p:cNvGrpSpPr>
            <p:nvPr/>
          </p:nvGrpSpPr>
          <p:grpSpPr bwMode="auto">
            <a:xfrm>
              <a:off x="3470" y="436"/>
              <a:ext cx="726" cy="635"/>
              <a:chOff x="3696" y="482"/>
              <a:chExt cx="726" cy="635"/>
            </a:xfrm>
          </p:grpSpPr>
          <p:sp>
            <p:nvSpPr>
              <p:cNvPr id="47" name="Oval 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 name="Text Box 5"/>
              <p:cNvSpPr txBox="1">
                <a:spLocks noChangeArrowheads="1"/>
              </p:cNvSpPr>
              <p:nvPr/>
            </p:nvSpPr>
            <p:spPr bwMode="auto">
              <a:xfrm>
                <a:off x="3696" y="503"/>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需求</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28" name="Group 16"/>
            <p:cNvGrpSpPr>
              <a:grpSpLocks/>
            </p:cNvGrpSpPr>
            <p:nvPr/>
          </p:nvGrpSpPr>
          <p:grpSpPr bwMode="auto">
            <a:xfrm>
              <a:off x="2717" y="1434"/>
              <a:ext cx="726" cy="635"/>
              <a:chOff x="2898" y="1434"/>
              <a:chExt cx="726" cy="635"/>
            </a:xfrm>
          </p:grpSpPr>
          <p:sp>
            <p:nvSpPr>
              <p:cNvPr id="45" name="Oval 8"/>
              <p:cNvSpPr>
                <a:spLocks noChangeArrowheads="1"/>
              </p:cNvSpPr>
              <p:nvPr/>
            </p:nvSpPr>
            <p:spPr bwMode="auto">
              <a:xfrm>
                <a:off x="2926" y="1434"/>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 name="Text Box 9"/>
              <p:cNvSpPr txBox="1">
                <a:spLocks noChangeArrowheads="1"/>
              </p:cNvSpPr>
              <p:nvPr/>
            </p:nvSpPr>
            <p:spPr bwMode="auto">
              <a:xfrm>
                <a:off x="2898" y="1467"/>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数据过程</a:t>
                </a:r>
                <a:r>
                  <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p>
            </p:txBody>
          </p:sp>
        </p:grpSp>
        <p:grpSp>
          <p:nvGrpSpPr>
            <p:cNvPr id="29" name="Group 10"/>
            <p:cNvGrpSpPr>
              <a:grpSpLocks/>
            </p:cNvGrpSpPr>
            <p:nvPr/>
          </p:nvGrpSpPr>
          <p:grpSpPr bwMode="auto">
            <a:xfrm>
              <a:off x="4241" y="1467"/>
              <a:ext cx="726" cy="648"/>
              <a:chOff x="3696" y="469"/>
              <a:chExt cx="726" cy="648"/>
            </a:xfrm>
          </p:grpSpPr>
          <p:sp>
            <p:nvSpPr>
              <p:cNvPr id="43" name="Oval 11"/>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4" name="Text Box 12"/>
              <p:cNvSpPr txBox="1">
                <a:spLocks noChangeArrowheads="1"/>
              </p:cNvSpPr>
              <p:nvPr/>
            </p:nvSpPr>
            <p:spPr bwMode="auto">
              <a:xfrm>
                <a:off x="3696" y="469"/>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对象</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0" name="Group 13"/>
            <p:cNvGrpSpPr>
              <a:grpSpLocks/>
            </p:cNvGrpSpPr>
            <p:nvPr/>
          </p:nvGrpSpPr>
          <p:grpSpPr bwMode="auto">
            <a:xfrm>
              <a:off x="3425" y="2477"/>
              <a:ext cx="726" cy="636"/>
              <a:chOff x="3696" y="481"/>
              <a:chExt cx="726" cy="636"/>
            </a:xfrm>
          </p:grpSpPr>
          <p:sp>
            <p:nvSpPr>
              <p:cNvPr id="41" name="Oval 1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2" name="Text Box 15"/>
              <p:cNvSpPr txBox="1">
                <a:spLocks noChangeArrowheads="1"/>
              </p:cNvSpPr>
              <p:nvPr/>
            </p:nvSpPr>
            <p:spPr bwMode="auto">
              <a:xfrm>
                <a:off x="3696" y="481"/>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开发</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策略</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1" name="Group 19"/>
            <p:cNvGrpSpPr>
              <a:grpSpLocks/>
            </p:cNvGrpSpPr>
            <p:nvPr/>
          </p:nvGrpSpPr>
          <p:grpSpPr bwMode="auto">
            <a:xfrm>
              <a:off x="3515" y="1616"/>
              <a:ext cx="636" cy="453"/>
              <a:chOff x="3696" y="1661"/>
              <a:chExt cx="636" cy="453"/>
            </a:xfrm>
          </p:grpSpPr>
          <p:sp>
            <p:nvSpPr>
              <p:cNvPr id="39" name="AutoShape 17"/>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AutoShape 18"/>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2" name="Group 20"/>
            <p:cNvGrpSpPr>
              <a:grpSpLocks/>
            </p:cNvGrpSpPr>
            <p:nvPr/>
          </p:nvGrpSpPr>
          <p:grpSpPr bwMode="auto">
            <a:xfrm rot="-5400000">
              <a:off x="2993" y="867"/>
              <a:ext cx="591" cy="453"/>
              <a:chOff x="3696" y="1661"/>
              <a:chExt cx="636" cy="453"/>
            </a:xfrm>
          </p:grpSpPr>
          <p:sp>
            <p:nvSpPr>
              <p:cNvPr id="37" name="AutoShape 21"/>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 name="AutoShape 22"/>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3" name="Group 23"/>
            <p:cNvGrpSpPr>
              <a:grpSpLocks/>
            </p:cNvGrpSpPr>
            <p:nvPr/>
          </p:nvGrpSpPr>
          <p:grpSpPr bwMode="auto">
            <a:xfrm rot="2753543" flipH="1" flipV="1">
              <a:off x="4066" y="964"/>
              <a:ext cx="590" cy="453"/>
              <a:chOff x="3696" y="1661"/>
              <a:chExt cx="636" cy="453"/>
            </a:xfrm>
          </p:grpSpPr>
          <p:sp>
            <p:nvSpPr>
              <p:cNvPr id="35" name="AutoShape 24"/>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AutoShape 25"/>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34" name="AutoShape 26"/>
            <p:cNvSpPr>
              <a:spLocks noChangeArrowheads="1"/>
            </p:cNvSpPr>
            <p:nvPr/>
          </p:nvSpPr>
          <p:spPr bwMode="auto">
            <a:xfrm>
              <a:off x="4673" y="618"/>
              <a:ext cx="750" cy="2585"/>
            </a:xfrm>
            <a:prstGeom prst="curvedLeftArrow">
              <a:avLst>
                <a:gd name="adj1" fmla="val 55651"/>
                <a:gd name="adj2" fmla="val 111302"/>
                <a:gd name="adj3" fmla="val 33333"/>
              </a:avLst>
            </a:prstGeom>
            <a:gradFill rotWithShape="1">
              <a:gsLst>
                <a:gs pos="0">
                  <a:srgbClr val="FFCC00"/>
                </a:gs>
                <a:gs pos="50000">
                  <a:srgbClr val="FFCC00">
                    <a:gamma/>
                    <a:shade val="46275"/>
                    <a:invGamma/>
                  </a:srgbClr>
                </a:gs>
                <a:gs pos="100000">
                  <a:srgbClr val="FFCC00"/>
                </a:gs>
              </a:gsLst>
              <a:lin ang="5400000" scaled="1"/>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a:t>系统分析活动</a:t>
            </a:r>
          </a:p>
        </p:txBody>
      </p:sp>
    </p:spTree>
    <p:extLst>
      <p:ext uri="{BB962C8B-B14F-4D97-AF65-F5344CB8AC3E}">
        <p14:creationId xmlns:p14="http://schemas.microsoft.com/office/powerpoint/2010/main" val="1185701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323850" y="1628800"/>
            <a:ext cx="8564166" cy="4752950"/>
          </a:xfrm>
        </p:spPr>
        <p:txBody>
          <a:bodyPr/>
          <a:lstStyle/>
          <a:p>
            <a:pPr algn="just">
              <a:lnSpc>
                <a:spcPct val="150000"/>
              </a:lnSpc>
            </a:pPr>
            <a:r>
              <a:rPr lang="zh-CN" altLang="en-US" sz="2800" dirty="0" smtClean="0">
                <a:solidFill>
                  <a:srgbClr val="FF0000"/>
                </a:solidFill>
                <a:ea typeface="黑体" pitchFamily="49" charset="-122"/>
              </a:rPr>
              <a:t>对象建模：</a:t>
            </a:r>
            <a:r>
              <a:rPr lang="zh-CN" altLang="en-US" dirty="0" smtClean="0">
                <a:ea typeface="黑体" pitchFamily="49" charset="-122"/>
              </a:rPr>
              <a:t>使用面向对象的分析方法来分析系统。</a:t>
            </a:r>
            <a:endParaRPr lang="en-US" altLang="zh-CN"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面向对象分析：</a:t>
            </a:r>
            <a:r>
              <a:rPr lang="zh-CN" altLang="en-US" sz="2400" dirty="0">
                <a:ea typeface="黑体" pitchFamily="49" charset="-122"/>
              </a:rPr>
              <a:t>把</a:t>
            </a:r>
            <a:r>
              <a:rPr lang="zh-CN" altLang="en-US" sz="2400" dirty="0" smtClean="0">
                <a:ea typeface="黑体" pitchFamily="49" charset="-122"/>
              </a:rPr>
              <a:t>数据和作用于数据的过程结合成对象</a:t>
            </a:r>
            <a:endParaRPr lang="en-US" altLang="zh-CN" sz="2400"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建模技术：</a:t>
            </a:r>
            <a:r>
              <a:rPr lang="zh-CN" altLang="en-US" sz="2400" dirty="0" smtClean="0">
                <a:ea typeface="黑体" pitchFamily="49" charset="-122"/>
              </a:rPr>
              <a:t>数据</a:t>
            </a:r>
            <a:r>
              <a:rPr lang="en-US" altLang="zh-CN" sz="2400" dirty="0" smtClean="0">
                <a:ea typeface="黑体" pitchFamily="49" charset="-122"/>
              </a:rPr>
              <a:t>UML</a:t>
            </a:r>
            <a:r>
              <a:rPr lang="zh-CN" altLang="en-US" sz="2400" dirty="0" smtClean="0">
                <a:ea typeface="黑体" pitchFamily="49" charset="-122"/>
              </a:rPr>
              <a:t>统一建模图</a:t>
            </a:r>
            <a:endParaRPr lang="zh-CN" altLang="en-US" sz="2400" dirty="0">
              <a:ea typeface="黑体" pitchFamily="49" charset="-122"/>
            </a:endParaRPr>
          </a:p>
        </p:txBody>
      </p:sp>
      <p:grpSp>
        <p:nvGrpSpPr>
          <p:cNvPr id="26" name="Group 27"/>
          <p:cNvGrpSpPr>
            <a:grpSpLocks/>
          </p:cNvGrpSpPr>
          <p:nvPr/>
        </p:nvGrpSpPr>
        <p:grpSpPr bwMode="auto">
          <a:xfrm>
            <a:off x="6084168" y="3356992"/>
            <a:ext cx="2742209" cy="2761926"/>
            <a:chOff x="2717" y="436"/>
            <a:chExt cx="2706" cy="2767"/>
          </a:xfrm>
        </p:grpSpPr>
        <p:grpSp>
          <p:nvGrpSpPr>
            <p:cNvPr id="27" name="Group 6"/>
            <p:cNvGrpSpPr>
              <a:grpSpLocks/>
            </p:cNvGrpSpPr>
            <p:nvPr/>
          </p:nvGrpSpPr>
          <p:grpSpPr bwMode="auto">
            <a:xfrm>
              <a:off x="3470" y="436"/>
              <a:ext cx="726" cy="635"/>
              <a:chOff x="3696" y="482"/>
              <a:chExt cx="726" cy="635"/>
            </a:xfrm>
          </p:grpSpPr>
          <p:sp>
            <p:nvSpPr>
              <p:cNvPr id="47" name="Oval 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 name="Text Box 5"/>
              <p:cNvSpPr txBox="1">
                <a:spLocks noChangeArrowheads="1"/>
              </p:cNvSpPr>
              <p:nvPr/>
            </p:nvSpPr>
            <p:spPr bwMode="auto">
              <a:xfrm>
                <a:off x="3696" y="503"/>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需求</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28" name="Group 16"/>
            <p:cNvGrpSpPr>
              <a:grpSpLocks/>
            </p:cNvGrpSpPr>
            <p:nvPr/>
          </p:nvGrpSpPr>
          <p:grpSpPr bwMode="auto">
            <a:xfrm>
              <a:off x="2717" y="1434"/>
              <a:ext cx="726" cy="635"/>
              <a:chOff x="2898" y="1434"/>
              <a:chExt cx="726" cy="635"/>
            </a:xfrm>
          </p:grpSpPr>
          <p:sp>
            <p:nvSpPr>
              <p:cNvPr id="45" name="Oval 8"/>
              <p:cNvSpPr>
                <a:spLocks noChangeArrowheads="1"/>
              </p:cNvSpPr>
              <p:nvPr/>
            </p:nvSpPr>
            <p:spPr bwMode="auto">
              <a:xfrm>
                <a:off x="2926" y="1434"/>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 name="Text Box 9"/>
              <p:cNvSpPr txBox="1">
                <a:spLocks noChangeArrowheads="1"/>
              </p:cNvSpPr>
              <p:nvPr/>
            </p:nvSpPr>
            <p:spPr bwMode="auto">
              <a:xfrm>
                <a:off x="2898" y="1467"/>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数据过程</a:t>
                </a:r>
                <a:r>
                  <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p>
            </p:txBody>
          </p:sp>
        </p:grpSp>
        <p:grpSp>
          <p:nvGrpSpPr>
            <p:cNvPr id="29" name="Group 10"/>
            <p:cNvGrpSpPr>
              <a:grpSpLocks/>
            </p:cNvGrpSpPr>
            <p:nvPr/>
          </p:nvGrpSpPr>
          <p:grpSpPr bwMode="auto">
            <a:xfrm>
              <a:off x="4241" y="1467"/>
              <a:ext cx="726" cy="648"/>
              <a:chOff x="3696" y="469"/>
              <a:chExt cx="726" cy="648"/>
            </a:xfrm>
          </p:grpSpPr>
          <p:sp>
            <p:nvSpPr>
              <p:cNvPr id="43" name="Oval 11"/>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4" name="Text Box 12"/>
              <p:cNvSpPr txBox="1">
                <a:spLocks noChangeArrowheads="1"/>
              </p:cNvSpPr>
              <p:nvPr/>
            </p:nvSpPr>
            <p:spPr bwMode="auto">
              <a:xfrm>
                <a:off x="3696" y="469"/>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对象</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0" name="Group 13"/>
            <p:cNvGrpSpPr>
              <a:grpSpLocks/>
            </p:cNvGrpSpPr>
            <p:nvPr/>
          </p:nvGrpSpPr>
          <p:grpSpPr bwMode="auto">
            <a:xfrm>
              <a:off x="3425" y="2477"/>
              <a:ext cx="726" cy="636"/>
              <a:chOff x="3696" y="481"/>
              <a:chExt cx="726" cy="636"/>
            </a:xfrm>
          </p:grpSpPr>
          <p:sp>
            <p:nvSpPr>
              <p:cNvPr id="41" name="Oval 1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2" name="Text Box 15"/>
              <p:cNvSpPr txBox="1">
                <a:spLocks noChangeArrowheads="1"/>
              </p:cNvSpPr>
              <p:nvPr/>
            </p:nvSpPr>
            <p:spPr bwMode="auto">
              <a:xfrm>
                <a:off x="3696" y="481"/>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开发</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策略</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1" name="Group 19"/>
            <p:cNvGrpSpPr>
              <a:grpSpLocks/>
            </p:cNvGrpSpPr>
            <p:nvPr/>
          </p:nvGrpSpPr>
          <p:grpSpPr bwMode="auto">
            <a:xfrm>
              <a:off x="3515" y="1616"/>
              <a:ext cx="636" cy="453"/>
              <a:chOff x="3696" y="1661"/>
              <a:chExt cx="636" cy="453"/>
            </a:xfrm>
          </p:grpSpPr>
          <p:sp>
            <p:nvSpPr>
              <p:cNvPr id="39" name="AutoShape 17"/>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AutoShape 18"/>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2" name="Group 20"/>
            <p:cNvGrpSpPr>
              <a:grpSpLocks/>
            </p:cNvGrpSpPr>
            <p:nvPr/>
          </p:nvGrpSpPr>
          <p:grpSpPr bwMode="auto">
            <a:xfrm rot="-5400000">
              <a:off x="2993" y="867"/>
              <a:ext cx="591" cy="453"/>
              <a:chOff x="3696" y="1661"/>
              <a:chExt cx="636" cy="453"/>
            </a:xfrm>
          </p:grpSpPr>
          <p:sp>
            <p:nvSpPr>
              <p:cNvPr id="37" name="AutoShape 21"/>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 name="AutoShape 22"/>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3" name="Group 23"/>
            <p:cNvGrpSpPr>
              <a:grpSpLocks/>
            </p:cNvGrpSpPr>
            <p:nvPr/>
          </p:nvGrpSpPr>
          <p:grpSpPr bwMode="auto">
            <a:xfrm rot="2753543" flipH="1" flipV="1">
              <a:off x="4066" y="964"/>
              <a:ext cx="590" cy="453"/>
              <a:chOff x="3696" y="1661"/>
              <a:chExt cx="636" cy="453"/>
            </a:xfrm>
          </p:grpSpPr>
          <p:sp>
            <p:nvSpPr>
              <p:cNvPr id="35" name="AutoShape 24"/>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AutoShape 25"/>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34" name="AutoShape 26"/>
            <p:cNvSpPr>
              <a:spLocks noChangeArrowheads="1"/>
            </p:cNvSpPr>
            <p:nvPr/>
          </p:nvSpPr>
          <p:spPr bwMode="auto">
            <a:xfrm>
              <a:off x="4673" y="618"/>
              <a:ext cx="750" cy="2585"/>
            </a:xfrm>
            <a:prstGeom prst="curvedLeftArrow">
              <a:avLst>
                <a:gd name="adj1" fmla="val 55651"/>
                <a:gd name="adj2" fmla="val 111302"/>
                <a:gd name="adj3" fmla="val 33333"/>
              </a:avLst>
            </a:prstGeom>
            <a:gradFill rotWithShape="1">
              <a:gsLst>
                <a:gs pos="0">
                  <a:srgbClr val="FFCC00"/>
                </a:gs>
                <a:gs pos="50000">
                  <a:srgbClr val="FFCC00">
                    <a:gamma/>
                    <a:shade val="46275"/>
                    <a:invGamma/>
                  </a:srgbClr>
                </a:gs>
                <a:gs pos="100000">
                  <a:srgbClr val="FFCC00"/>
                </a:gs>
              </a:gsLst>
              <a:lin ang="5400000" scaled="1"/>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a:t>系统分析活动</a:t>
            </a:r>
          </a:p>
        </p:txBody>
      </p:sp>
    </p:spTree>
    <p:extLst>
      <p:ext uri="{BB962C8B-B14F-4D97-AF65-F5344CB8AC3E}">
        <p14:creationId xmlns:p14="http://schemas.microsoft.com/office/powerpoint/2010/main" val="2588813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97919" y="1628800"/>
            <a:ext cx="8250545" cy="4752950"/>
          </a:xfrm>
        </p:spPr>
        <p:txBody>
          <a:bodyPr/>
          <a:lstStyle/>
          <a:p>
            <a:pPr algn="just">
              <a:lnSpc>
                <a:spcPct val="150000"/>
              </a:lnSpc>
            </a:pPr>
            <a:r>
              <a:rPr lang="zh-CN" altLang="en-US" sz="2800" dirty="0" smtClean="0">
                <a:solidFill>
                  <a:srgbClr val="FF0000"/>
                </a:solidFill>
                <a:ea typeface="黑体" pitchFamily="49" charset="-122"/>
              </a:rPr>
              <a:t>开发策略：</a:t>
            </a:r>
            <a:r>
              <a:rPr lang="zh-CN" altLang="en-US" dirty="0" smtClean="0">
                <a:ea typeface="黑体" pitchFamily="49" charset="-122"/>
              </a:rPr>
              <a:t>使用考虑各种开发策略的选择，为过渡到</a:t>
            </a:r>
            <a:r>
              <a:rPr lang="en-US" altLang="zh-CN" dirty="0" smtClean="0">
                <a:ea typeface="黑体" pitchFamily="49" charset="-122"/>
              </a:rPr>
              <a:t>SDLC</a:t>
            </a:r>
            <a:r>
              <a:rPr lang="zh-CN" altLang="en-US" dirty="0" smtClean="0">
                <a:ea typeface="黑体" pitchFamily="49" charset="-122"/>
              </a:rPr>
              <a:t>的系统设计阶段做准备。内容：</a:t>
            </a:r>
            <a:endParaRPr lang="en-US" altLang="zh-CN"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软件发展趋势</a:t>
            </a:r>
            <a:endParaRPr lang="en-US" altLang="zh-CN" sz="2400" dirty="0" smtClean="0">
              <a:solidFill>
                <a:srgbClr val="0000FF"/>
              </a:solidFill>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获得候选方案</a:t>
            </a:r>
            <a:endParaRPr lang="en-US" altLang="zh-CN" sz="2400" dirty="0" smtClean="0">
              <a:solidFill>
                <a:srgbClr val="0000FF"/>
              </a:solidFill>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外包和新系统需求正式建档</a:t>
            </a:r>
            <a:endParaRPr lang="zh-CN" altLang="en-US" sz="2400" dirty="0">
              <a:ea typeface="黑体" pitchFamily="49" charset="-122"/>
            </a:endParaRPr>
          </a:p>
        </p:txBody>
      </p:sp>
      <p:grpSp>
        <p:nvGrpSpPr>
          <p:cNvPr id="26" name="Group 27"/>
          <p:cNvGrpSpPr>
            <a:grpSpLocks/>
          </p:cNvGrpSpPr>
          <p:nvPr/>
        </p:nvGrpSpPr>
        <p:grpSpPr bwMode="auto">
          <a:xfrm>
            <a:off x="6294287" y="3068960"/>
            <a:ext cx="2742209" cy="2761926"/>
            <a:chOff x="2717" y="436"/>
            <a:chExt cx="2706" cy="2767"/>
          </a:xfrm>
        </p:grpSpPr>
        <p:grpSp>
          <p:nvGrpSpPr>
            <p:cNvPr id="27" name="Group 6"/>
            <p:cNvGrpSpPr>
              <a:grpSpLocks/>
            </p:cNvGrpSpPr>
            <p:nvPr/>
          </p:nvGrpSpPr>
          <p:grpSpPr bwMode="auto">
            <a:xfrm>
              <a:off x="3470" y="436"/>
              <a:ext cx="726" cy="635"/>
              <a:chOff x="3696" y="482"/>
              <a:chExt cx="726" cy="635"/>
            </a:xfrm>
          </p:grpSpPr>
          <p:sp>
            <p:nvSpPr>
              <p:cNvPr id="47" name="Oval 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8" name="Text Box 5"/>
              <p:cNvSpPr txBox="1">
                <a:spLocks noChangeArrowheads="1"/>
              </p:cNvSpPr>
              <p:nvPr/>
            </p:nvSpPr>
            <p:spPr bwMode="auto">
              <a:xfrm>
                <a:off x="3696" y="503"/>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需求</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28" name="Group 16"/>
            <p:cNvGrpSpPr>
              <a:grpSpLocks/>
            </p:cNvGrpSpPr>
            <p:nvPr/>
          </p:nvGrpSpPr>
          <p:grpSpPr bwMode="auto">
            <a:xfrm>
              <a:off x="2717" y="1434"/>
              <a:ext cx="726" cy="635"/>
              <a:chOff x="2898" y="1434"/>
              <a:chExt cx="726" cy="635"/>
            </a:xfrm>
          </p:grpSpPr>
          <p:sp>
            <p:nvSpPr>
              <p:cNvPr id="45" name="Oval 8"/>
              <p:cNvSpPr>
                <a:spLocks noChangeArrowheads="1"/>
              </p:cNvSpPr>
              <p:nvPr/>
            </p:nvSpPr>
            <p:spPr bwMode="auto">
              <a:xfrm>
                <a:off x="2926" y="1434"/>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6" name="Text Box 9"/>
              <p:cNvSpPr txBox="1">
                <a:spLocks noChangeArrowheads="1"/>
              </p:cNvSpPr>
              <p:nvPr/>
            </p:nvSpPr>
            <p:spPr bwMode="auto">
              <a:xfrm>
                <a:off x="2898" y="1467"/>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数据过程</a:t>
                </a:r>
                <a:r>
                  <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p>
            </p:txBody>
          </p:sp>
        </p:grpSp>
        <p:grpSp>
          <p:nvGrpSpPr>
            <p:cNvPr id="29" name="Group 10"/>
            <p:cNvGrpSpPr>
              <a:grpSpLocks/>
            </p:cNvGrpSpPr>
            <p:nvPr/>
          </p:nvGrpSpPr>
          <p:grpSpPr bwMode="auto">
            <a:xfrm>
              <a:off x="4241" y="1467"/>
              <a:ext cx="726" cy="648"/>
              <a:chOff x="3696" y="469"/>
              <a:chExt cx="726" cy="648"/>
            </a:xfrm>
          </p:grpSpPr>
          <p:sp>
            <p:nvSpPr>
              <p:cNvPr id="43" name="Oval 11"/>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4" name="Text Box 12"/>
              <p:cNvSpPr txBox="1">
                <a:spLocks noChangeArrowheads="1"/>
              </p:cNvSpPr>
              <p:nvPr/>
            </p:nvSpPr>
            <p:spPr bwMode="auto">
              <a:xfrm>
                <a:off x="3696" y="469"/>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对象</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建模</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0" name="Group 13"/>
            <p:cNvGrpSpPr>
              <a:grpSpLocks/>
            </p:cNvGrpSpPr>
            <p:nvPr/>
          </p:nvGrpSpPr>
          <p:grpSpPr bwMode="auto">
            <a:xfrm>
              <a:off x="3425" y="2477"/>
              <a:ext cx="726" cy="636"/>
              <a:chOff x="3696" y="481"/>
              <a:chExt cx="726" cy="636"/>
            </a:xfrm>
          </p:grpSpPr>
          <p:sp>
            <p:nvSpPr>
              <p:cNvPr id="41" name="Oval 14"/>
              <p:cNvSpPr>
                <a:spLocks noChangeArrowheads="1"/>
              </p:cNvSpPr>
              <p:nvPr/>
            </p:nvSpPr>
            <p:spPr bwMode="auto">
              <a:xfrm>
                <a:off x="3742" y="482"/>
                <a:ext cx="635" cy="635"/>
              </a:xfrm>
              <a:prstGeom prst="ellipse">
                <a:avLst/>
              </a:prstGeom>
              <a:solidFill>
                <a:srgbClr val="6600FF"/>
              </a:solidFill>
              <a:ln w="31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2" name="Text Box 15"/>
              <p:cNvSpPr txBox="1">
                <a:spLocks noChangeArrowheads="1"/>
              </p:cNvSpPr>
              <p:nvPr/>
            </p:nvSpPr>
            <p:spPr bwMode="auto">
              <a:xfrm>
                <a:off x="3696" y="481"/>
                <a:ext cx="726" cy="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开发</a:t>
                </a:r>
                <a:endParaRPr lang="en-US" altLang="zh-CN"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endParaRPr>
              </a:p>
              <a:p>
                <a:r>
                  <a:rPr lang="zh-CN" altLang="en-US" sz="1400" b="1" dirty="0" smtClean="0">
                    <a:solidFill>
                      <a:srgbClr val="FFFFFF"/>
                    </a:solidFill>
                    <a:effectLst>
                      <a:outerShdw blurRad="38100" dist="38100" dir="2700000" algn="tl">
                        <a:srgbClr val="000000">
                          <a:alpha val="43137"/>
                        </a:srgbClr>
                      </a:outerShdw>
                    </a:effectLst>
                    <a:latin typeface="黑体" pitchFamily="49" charset="-122"/>
                    <a:ea typeface="黑体" pitchFamily="49" charset="-122"/>
                  </a:rPr>
                  <a:t>策略</a:t>
                </a:r>
                <a:endParaRPr lang="zh-CN" altLang="en-US" sz="1400" b="1" dirty="0">
                  <a:solidFill>
                    <a:srgbClr val="FFFFFF"/>
                  </a:solidFill>
                  <a:effectLst>
                    <a:outerShdw blurRad="38100" dist="38100" dir="2700000" algn="tl">
                      <a:srgbClr val="000000">
                        <a:alpha val="43137"/>
                      </a:srgbClr>
                    </a:outerShdw>
                  </a:effectLst>
                  <a:latin typeface="黑体" pitchFamily="49" charset="-122"/>
                  <a:ea typeface="黑体" pitchFamily="49" charset="-122"/>
                </a:endParaRPr>
              </a:p>
            </p:txBody>
          </p:sp>
        </p:grpSp>
        <p:grpSp>
          <p:nvGrpSpPr>
            <p:cNvPr id="31" name="Group 19"/>
            <p:cNvGrpSpPr>
              <a:grpSpLocks/>
            </p:cNvGrpSpPr>
            <p:nvPr/>
          </p:nvGrpSpPr>
          <p:grpSpPr bwMode="auto">
            <a:xfrm>
              <a:off x="3515" y="1616"/>
              <a:ext cx="636" cy="453"/>
              <a:chOff x="3696" y="1661"/>
              <a:chExt cx="636" cy="453"/>
            </a:xfrm>
          </p:grpSpPr>
          <p:sp>
            <p:nvSpPr>
              <p:cNvPr id="39" name="AutoShape 17"/>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0" name="AutoShape 18"/>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2" name="Group 20"/>
            <p:cNvGrpSpPr>
              <a:grpSpLocks/>
            </p:cNvGrpSpPr>
            <p:nvPr/>
          </p:nvGrpSpPr>
          <p:grpSpPr bwMode="auto">
            <a:xfrm rot="-5400000">
              <a:off x="2993" y="867"/>
              <a:ext cx="591" cy="453"/>
              <a:chOff x="3696" y="1661"/>
              <a:chExt cx="636" cy="453"/>
            </a:xfrm>
          </p:grpSpPr>
          <p:sp>
            <p:nvSpPr>
              <p:cNvPr id="37" name="AutoShape 21"/>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8" name="AutoShape 22"/>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33" name="Group 23"/>
            <p:cNvGrpSpPr>
              <a:grpSpLocks/>
            </p:cNvGrpSpPr>
            <p:nvPr/>
          </p:nvGrpSpPr>
          <p:grpSpPr bwMode="auto">
            <a:xfrm rot="2753543" flipH="1" flipV="1">
              <a:off x="4066" y="964"/>
              <a:ext cx="590" cy="453"/>
              <a:chOff x="3696" y="1661"/>
              <a:chExt cx="636" cy="453"/>
            </a:xfrm>
          </p:grpSpPr>
          <p:sp>
            <p:nvSpPr>
              <p:cNvPr id="35" name="AutoShape 24"/>
              <p:cNvSpPr>
                <a:spLocks noChangeArrowheads="1"/>
              </p:cNvSpPr>
              <p:nvPr/>
            </p:nvSpPr>
            <p:spPr bwMode="auto">
              <a:xfrm>
                <a:off x="3787" y="1933"/>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6" name="AutoShape 25"/>
              <p:cNvSpPr>
                <a:spLocks noChangeArrowheads="1"/>
              </p:cNvSpPr>
              <p:nvPr/>
            </p:nvSpPr>
            <p:spPr bwMode="auto">
              <a:xfrm rot="10570932">
                <a:off x="3696" y="1661"/>
                <a:ext cx="545" cy="181"/>
              </a:xfrm>
              <a:prstGeom prst="curvedUpArrow">
                <a:avLst>
                  <a:gd name="adj1" fmla="val 60221"/>
                  <a:gd name="adj2" fmla="val 120442"/>
                  <a:gd name="adj3" fmla="val 33333"/>
                </a:avLst>
              </a:prstGeom>
              <a:gradFill rotWithShape="1">
                <a:gsLst>
                  <a:gs pos="0">
                    <a:schemeClr val="accent1"/>
                  </a:gs>
                  <a:gs pos="100000">
                    <a:schemeClr val="accent1">
                      <a:gamma/>
                      <a:shade val="46275"/>
                      <a:invGamma/>
                    </a:scheme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34" name="AutoShape 26"/>
            <p:cNvSpPr>
              <a:spLocks noChangeArrowheads="1"/>
            </p:cNvSpPr>
            <p:nvPr/>
          </p:nvSpPr>
          <p:spPr bwMode="auto">
            <a:xfrm>
              <a:off x="4673" y="618"/>
              <a:ext cx="750" cy="2585"/>
            </a:xfrm>
            <a:prstGeom prst="curvedLeftArrow">
              <a:avLst>
                <a:gd name="adj1" fmla="val 55651"/>
                <a:gd name="adj2" fmla="val 111302"/>
                <a:gd name="adj3" fmla="val 33333"/>
              </a:avLst>
            </a:prstGeom>
            <a:gradFill rotWithShape="1">
              <a:gsLst>
                <a:gs pos="0">
                  <a:srgbClr val="FFCC00"/>
                </a:gs>
                <a:gs pos="50000">
                  <a:srgbClr val="FFCC00">
                    <a:gamma/>
                    <a:shade val="46275"/>
                    <a:invGamma/>
                  </a:srgbClr>
                </a:gs>
                <a:gs pos="100000">
                  <a:srgbClr val="FFCC00"/>
                </a:gs>
              </a:gsLst>
              <a:lin ang="5400000" scaled="1"/>
            </a:gra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gr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a:t>系统分析活动</a:t>
            </a:r>
          </a:p>
        </p:txBody>
      </p:sp>
    </p:spTree>
    <p:extLst>
      <p:ext uri="{BB962C8B-B14F-4D97-AF65-F5344CB8AC3E}">
        <p14:creationId xmlns:p14="http://schemas.microsoft.com/office/powerpoint/2010/main" val="956620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641935" y="1556792"/>
            <a:ext cx="8250545" cy="4752950"/>
          </a:xfrm>
        </p:spPr>
        <p:txBody>
          <a:bodyPr/>
          <a:lstStyle/>
          <a:p>
            <a:pPr algn="just">
              <a:lnSpc>
                <a:spcPct val="150000"/>
              </a:lnSpc>
            </a:pPr>
            <a:r>
              <a:rPr lang="zh-CN" altLang="en-US" sz="2800" dirty="0" smtClean="0">
                <a:solidFill>
                  <a:srgbClr val="FF0000"/>
                </a:solidFill>
                <a:ea typeface="黑体" pitchFamily="49" charset="-122"/>
              </a:rPr>
              <a:t>团队：</a:t>
            </a:r>
            <a:endParaRPr lang="zh-CN" altLang="en-US"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项目经理</a:t>
            </a:r>
            <a:endParaRPr lang="en-US" altLang="zh-CN" sz="2400" dirty="0" smtClean="0">
              <a:solidFill>
                <a:srgbClr val="0000FF"/>
              </a:solidFill>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系统分析员</a:t>
            </a:r>
            <a:endParaRPr lang="en-US" altLang="zh-CN" sz="2400" dirty="0" smtClean="0">
              <a:solidFill>
                <a:srgbClr val="0000FF"/>
              </a:solidFill>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系统设计员</a:t>
            </a:r>
            <a:endParaRPr lang="en-US" altLang="zh-CN" sz="2400" dirty="0" smtClean="0">
              <a:solidFill>
                <a:srgbClr val="0000FF"/>
              </a:solidFill>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系统用户</a:t>
            </a:r>
            <a:endParaRPr lang="en-US" altLang="zh-CN" sz="2400" dirty="0" smtClean="0">
              <a:solidFill>
                <a:srgbClr val="0000FF"/>
              </a:solidFill>
              <a:ea typeface="黑体" pitchFamily="49" charset="-122"/>
            </a:endParaRPr>
          </a:p>
          <a:p>
            <a:pPr marL="1354138" lvl="1">
              <a:lnSpc>
                <a:spcPct val="100000"/>
              </a:lnSpc>
            </a:pPr>
            <a:r>
              <a:rPr lang="zh-CN" altLang="en-US" sz="2400" dirty="0"/>
              <a:t>使用部门的主管人员</a:t>
            </a:r>
            <a:endParaRPr lang="en-US" altLang="zh-CN" sz="2400" dirty="0"/>
          </a:p>
          <a:p>
            <a:pPr marL="1354138" lvl="1">
              <a:lnSpc>
                <a:spcPct val="100000"/>
              </a:lnSpc>
            </a:pPr>
            <a:r>
              <a:rPr lang="zh-CN" altLang="en-US" sz="2400" dirty="0"/>
              <a:t>使用部门的业务人员</a:t>
            </a:r>
            <a:endParaRPr lang="en-US" altLang="zh-CN" sz="2400" dirty="0"/>
          </a:p>
          <a:p>
            <a:pPr lvl="1" algn="just">
              <a:lnSpc>
                <a:spcPct val="150000"/>
              </a:lnSpc>
              <a:buFont typeface="Wingdings" pitchFamily="2" charset="2"/>
              <a:buChar char="Ø"/>
            </a:pPr>
            <a:endParaRPr lang="zh-CN" altLang="en-US" sz="2400" dirty="0">
              <a:ea typeface="黑体" pitchFamily="49" charset="-122"/>
            </a:endParaRPr>
          </a:p>
        </p:txBody>
      </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4) </a:t>
            </a:r>
            <a:r>
              <a:rPr lang="zh-CN" altLang="en-US" dirty="0" smtClean="0"/>
              <a:t>基于团队的方法</a:t>
            </a:r>
            <a:endParaRPr lang="zh-CN" altLang="en-US" dirty="0"/>
          </a:p>
        </p:txBody>
      </p:sp>
      <p:sp>
        <p:nvSpPr>
          <p:cNvPr id="5" name="AutoShape 9"/>
          <p:cNvSpPr>
            <a:spLocks/>
          </p:cNvSpPr>
          <p:nvPr/>
        </p:nvSpPr>
        <p:spPr bwMode="auto">
          <a:xfrm>
            <a:off x="6012160" y="2450008"/>
            <a:ext cx="433387" cy="2995216"/>
          </a:xfrm>
          <a:prstGeom prst="rightBrace">
            <a:avLst>
              <a:gd name="adj1" fmla="val 4569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10"/>
          <p:cNvSpPr>
            <a:spLocks noChangeArrowheads="1"/>
          </p:cNvSpPr>
          <p:nvPr/>
        </p:nvSpPr>
        <p:spPr bwMode="auto">
          <a:xfrm>
            <a:off x="6784975" y="3198813"/>
            <a:ext cx="66833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spcBef>
                <a:spcPct val="20000"/>
              </a:spcBef>
            </a:pPr>
            <a:r>
              <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共</a:t>
            </a:r>
          </a:p>
          <a:p>
            <a:pPr marL="342900" indent="-342900" algn="l">
              <a:spcBef>
                <a:spcPct val="20000"/>
              </a:spcBef>
            </a:pPr>
            <a:r>
              <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同</a:t>
            </a:r>
          </a:p>
          <a:p>
            <a:pPr marL="342900" indent="-342900" algn="l">
              <a:spcBef>
                <a:spcPct val="20000"/>
              </a:spcBef>
            </a:pPr>
            <a:r>
              <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参</a:t>
            </a:r>
          </a:p>
          <a:p>
            <a:pPr marL="342900" indent="-342900" algn="l">
              <a:spcBef>
                <a:spcPct val="20000"/>
              </a:spcBef>
            </a:pPr>
            <a:r>
              <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加</a:t>
            </a:r>
          </a:p>
        </p:txBody>
      </p:sp>
    </p:spTree>
    <p:extLst>
      <p:ext uri="{BB962C8B-B14F-4D97-AF65-F5344CB8AC3E}">
        <p14:creationId xmlns:p14="http://schemas.microsoft.com/office/powerpoint/2010/main" val="3198559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92088" y="1373461"/>
            <a:ext cx="7596336" cy="687387"/>
          </a:xfrm>
        </p:spPr>
        <p:txBody>
          <a:bodyPr/>
          <a:lstStyle/>
          <a:p>
            <a:pPr marL="449263" indent="-449263" algn="just">
              <a:lnSpc>
                <a:spcPct val="150000"/>
              </a:lnSpc>
              <a:spcBef>
                <a:spcPct val="20000"/>
              </a:spcBef>
              <a:buSzPct val="120000"/>
              <a:buBlip>
                <a:blip r:embed="rId3"/>
              </a:buBlip>
            </a:pPr>
            <a:r>
              <a:rPr lang="zh-CN" altLang="en-US" sz="2800" dirty="0">
                <a:solidFill>
                  <a:srgbClr val="FF0000"/>
                </a:solidFill>
                <a:latin typeface="Times New Roman" pitchFamily="18" charset="0"/>
              </a:rPr>
              <a:t>系统分析员所需的技能</a:t>
            </a:r>
          </a:p>
        </p:txBody>
      </p:sp>
      <p:sp>
        <p:nvSpPr>
          <p:cNvPr id="63491" name="Rectangle 3"/>
          <p:cNvSpPr>
            <a:spLocks noGrp="1" noChangeArrowheads="1"/>
          </p:cNvSpPr>
          <p:nvPr>
            <p:ph type="body" idx="1"/>
          </p:nvPr>
        </p:nvSpPr>
        <p:spPr>
          <a:xfrm>
            <a:off x="1382191" y="2094061"/>
            <a:ext cx="7870329" cy="4359275"/>
          </a:xfrm>
        </p:spPr>
        <p:txBody>
          <a:bodyPr/>
          <a:lstStyle/>
          <a:p>
            <a:pPr>
              <a:lnSpc>
                <a:spcPct val="110000"/>
              </a:lnSpc>
              <a:buFont typeface="Wingdings" pitchFamily="2" charset="2"/>
              <a:buChar char="Ø"/>
            </a:pPr>
            <a:r>
              <a:rPr lang="zh-CN" altLang="en-US" sz="2200" b="1" dirty="0">
                <a:solidFill>
                  <a:srgbClr val="0000FF"/>
                </a:solidFill>
              </a:rPr>
              <a:t>人的知识和技能 </a:t>
            </a:r>
          </a:p>
          <a:p>
            <a:pPr marL="914400" lvl="1" indent="-457200">
              <a:lnSpc>
                <a:spcPct val="110000"/>
              </a:lnSpc>
            </a:pPr>
            <a:r>
              <a:rPr lang="zh-CN" altLang="en-US" sz="2200" b="1" dirty="0"/>
              <a:t>人格与道德规范 </a:t>
            </a:r>
          </a:p>
          <a:p>
            <a:pPr marL="914400" lvl="1" indent="-457200">
              <a:lnSpc>
                <a:spcPct val="110000"/>
              </a:lnSpc>
            </a:pPr>
            <a:r>
              <a:rPr lang="zh-CN" altLang="en-US" sz="2200" b="1" dirty="0"/>
              <a:t>良好的与人沟通的能力 </a:t>
            </a:r>
          </a:p>
          <a:p>
            <a:pPr marL="914400" lvl="1" indent="-457200">
              <a:lnSpc>
                <a:spcPct val="110000"/>
              </a:lnSpc>
            </a:pPr>
            <a:r>
              <a:rPr lang="zh-CN" altLang="en-US" sz="2200" b="1" dirty="0"/>
              <a:t>良好的处理人际关系的能力 </a:t>
            </a:r>
          </a:p>
          <a:p>
            <a:pPr marL="914400" lvl="1" indent="-457200">
              <a:lnSpc>
                <a:spcPct val="110000"/>
              </a:lnSpc>
            </a:pPr>
            <a:r>
              <a:rPr lang="zh-CN" altLang="en-US" sz="2200" b="1" dirty="0"/>
              <a:t>灵活性和适应能力 </a:t>
            </a:r>
          </a:p>
          <a:p>
            <a:pPr>
              <a:lnSpc>
                <a:spcPct val="110000"/>
              </a:lnSpc>
              <a:buFont typeface="Wingdings" pitchFamily="2" charset="2"/>
              <a:buChar char="Ø"/>
            </a:pPr>
            <a:r>
              <a:rPr lang="zh-CN" altLang="en-US" sz="2200" b="1" dirty="0">
                <a:solidFill>
                  <a:srgbClr val="0000FF"/>
                </a:solidFill>
              </a:rPr>
              <a:t>技术知识和技能 </a:t>
            </a:r>
          </a:p>
          <a:p>
            <a:pPr marL="914400" lvl="1" indent="-457200">
              <a:lnSpc>
                <a:spcPct val="110000"/>
              </a:lnSpc>
            </a:pPr>
            <a:r>
              <a:rPr lang="zh-CN" altLang="en-US" sz="2200" b="1" dirty="0"/>
              <a:t>系统分析与设计技能 </a:t>
            </a:r>
          </a:p>
          <a:p>
            <a:pPr marL="914400" lvl="1" indent="-457200">
              <a:lnSpc>
                <a:spcPct val="110000"/>
              </a:lnSpc>
            </a:pPr>
            <a:r>
              <a:rPr lang="zh-CN" altLang="en-US" sz="2200" b="1" dirty="0"/>
              <a:t>有效的信息技术知识 </a:t>
            </a:r>
          </a:p>
          <a:p>
            <a:pPr>
              <a:lnSpc>
                <a:spcPct val="110000"/>
              </a:lnSpc>
              <a:buFont typeface="Wingdings" pitchFamily="2" charset="2"/>
              <a:buChar char="Ø"/>
            </a:pPr>
            <a:r>
              <a:rPr lang="zh-CN" altLang="en-US" sz="2200" b="1" dirty="0">
                <a:solidFill>
                  <a:srgbClr val="0000FF"/>
                </a:solidFill>
              </a:rPr>
              <a:t>业务知识和技能</a:t>
            </a:r>
          </a:p>
          <a:p>
            <a:pPr marL="914400" lvl="1" indent="-457200">
              <a:lnSpc>
                <a:spcPct val="110000"/>
              </a:lnSpc>
            </a:pPr>
            <a:r>
              <a:rPr lang="zh-CN" altLang="en-US" sz="2200" b="1" dirty="0"/>
              <a:t>一般商业知识 </a:t>
            </a:r>
          </a:p>
          <a:p>
            <a:pPr marL="914400" lvl="1" indent="-457200">
              <a:lnSpc>
                <a:spcPct val="110000"/>
              </a:lnSpc>
            </a:pPr>
            <a:r>
              <a:rPr lang="zh-CN" altLang="en-US" sz="2200" b="1" dirty="0"/>
              <a:t>通用的解决问题的技能</a:t>
            </a:r>
            <a:r>
              <a:rPr lang="zh-CN" altLang="en-US" sz="2000" b="1" dirty="0"/>
              <a:t> </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基于团队的方法</a:t>
            </a:r>
            <a:endParaRPr lang="zh-CN" altLang="en-US" dirty="0"/>
          </a:p>
        </p:txBody>
      </p:sp>
    </p:spTree>
    <p:extLst>
      <p:ext uri="{BB962C8B-B14F-4D97-AF65-F5344CB8AC3E}">
        <p14:creationId xmlns:p14="http://schemas.microsoft.com/office/powerpoint/2010/main" val="111364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49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491">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Rot="1" noChangeArrowheads="1"/>
          </p:cNvSpPr>
          <p:nvPr>
            <p:ph type="body" idx="1"/>
          </p:nvPr>
        </p:nvSpPr>
        <p:spPr>
          <a:xfrm>
            <a:off x="539552" y="1700808"/>
            <a:ext cx="8229600" cy="4344144"/>
          </a:xfrm>
        </p:spPr>
        <p:txBody>
          <a:bodyPr/>
          <a:lstStyle/>
          <a:p>
            <a:pPr algn="just">
              <a:lnSpc>
                <a:spcPct val="150000"/>
              </a:lnSpc>
            </a:pPr>
            <a:r>
              <a:rPr lang="zh-CN" altLang="en-US" sz="2800" dirty="0" smtClean="0">
                <a:solidFill>
                  <a:srgbClr val="FF0000"/>
                </a:solidFill>
                <a:ea typeface="黑体" pitchFamily="49" charset="-122"/>
              </a:rPr>
              <a:t>分析员</a:t>
            </a:r>
            <a:r>
              <a:rPr lang="zh-CN" altLang="en-US" sz="2800" dirty="0">
                <a:solidFill>
                  <a:srgbClr val="FF0000"/>
                </a:solidFill>
                <a:ea typeface="黑体" pitchFamily="49" charset="-122"/>
              </a:rPr>
              <a:t>必须具备的条件</a:t>
            </a:r>
          </a:p>
          <a:p>
            <a:pPr lvl="1">
              <a:lnSpc>
                <a:spcPct val="100000"/>
              </a:lnSpc>
            </a:pPr>
            <a:r>
              <a:rPr lang="zh-CN" altLang="en-US" sz="2400" dirty="0"/>
              <a:t>有</a:t>
            </a:r>
            <a:r>
              <a:rPr lang="zh-CN" altLang="en-US" sz="2400" dirty="0">
                <a:solidFill>
                  <a:srgbClr val="FF0000"/>
                </a:solidFill>
              </a:rPr>
              <a:t>掌握抽象</a:t>
            </a:r>
            <a:r>
              <a:rPr lang="zh-CN" altLang="en-US" sz="2400" dirty="0"/>
              <a:t>概念，并能把其整理为逻辑划分和根据每一个逻辑划分综合为解的能力</a:t>
            </a:r>
          </a:p>
          <a:p>
            <a:pPr lvl="1">
              <a:lnSpc>
                <a:spcPct val="100000"/>
              </a:lnSpc>
            </a:pPr>
            <a:r>
              <a:rPr lang="zh-CN" altLang="en-US" sz="2400" dirty="0"/>
              <a:t>有从</a:t>
            </a:r>
            <a:r>
              <a:rPr lang="zh-CN" altLang="en-US" sz="2400" dirty="0">
                <a:solidFill>
                  <a:srgbClr val="FF0000"/>
                </a:solidFill>
              </a:rPr>
              <a:t>冲突或混惑</a:t>
            </a:r>
            <a:r>
              <a:rPr lang="zh-CN" altLang="en-US" sz="2400" dirty="0"/>
              <a:t>中吸取恰当事实的能力</a:t>
            </a:r>
          </a:p>
          <a:p>
            <a:pPr lvl="1">
              <a:lnSpc>
                <a:spcPct val="100000"/>
              </a:lnSpc>
            </a:pPr>
            <a:r>
              <a:rPr lang="zh-CN" altLang="en-US" sz="2400" dirty="0"/>
              <a:t>有弄清用户环境的能力</a:t>
            </a:r>
          </a:p>
          <a:p>
            <a:pPr lvl="1">
              <a:lnSpc>
                <a:spcPct val="100000"/>
              </a:lnSpc>
            </a:pPr>
            <a:r>
              <a:rPr lang="zh-CN" altLang="en-US" sz="2400" dirty="0"/>
              <a:t>有把硬件和软件系统用于用户环境的能力</a:t>
            </a:r>
          </a:p>
          <a:p>
            <a:pPr lvl="1">
              <a:lnSpc>
                <a:spcPct val="100000"/>
              </a:lnSpc>
            </a:pPr>
            <a:r>
              <a:rPr lang="zh-CN" altLang="en-US" sz="2400" dirty="0"/>
              <a:t>有较好的用书面和口头形式进行沟通的能力</a:t>
            </a:r>
          </a:p>
          <a:p>
            <a:pPr lvl="1">
              <a:lnSpc>
                <a:spcPct val="100000"/>
              </a:lnSpc>
            </a:pPr>
            <a:r>
              <a:rPr lang="zh-CN" altLang="en-US" sz="2400" dirty="0"/>
              <a:t>有“从树木见森林”的能力。这是区分一位真正杰出的分析员与一般分析员的标准。只有懂得软件工程的分析员才做一能做到这一点</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4) </a:t>
            </a:r>
            <a:r>
              <a:rPr lang="zh-CN" altLang="en-US" dirty="0" smtClean="0"/>
              <a:t>基于团队的方法</a:t>
            </a:r>
            <a:endParaRPr lang="zh-CN" altLang="en-US" dirty="0"/>
          </a:p>
        </p:txBody>
      </p:sp>
    </p:spTree>
    <p:extLst>
      <p:ext uri="{BB962C8B-B14F-4D97-AF65-F5344CB8AC3E}">
        <p14:creationId xmlns:p14="http://schemas.microsoft.com/office/powerpoint/2010/main" val="300936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97919" y="1412776"/>
            <a:ext cx="7746489" cy="2880320"/>
          </a:xfrm>
        </p:spPr>
        <p:txBody>
          <a:bodyPr/>
          <a:lstStyle/>
          <a:p>
            <a:pPr algn="just">
              <a:lnSpc>
                <a:spcPct val="150000"/>
              </a:lnSpc>
            </a:pPr>
            <a:r>
              <a:rPr lang="zh-CN" altLang="en-US" sz="2800" dirty="0" smtClean="0">
                <a:solidFill>
                  <a:srgbClr val="FF0000"/>
                </a:solidFill>
                <a:ea typeface="黑体" pitchFamily="49" charset="-122"/>
              </a:rPr>
              <a:t>优点：</a:t>
            </a:r>
            <a:endParaRPr lang="zh-CN" altLang="en-US" dirty="0">
              <a:ea typeface="黑体" pitchFamily="49" charset="-122"/>
            </a:endParaRPr>
          </a:p>
          <a:p>
            <a:pPr lvl="1" algn="just">
              <a:lnSpc>
                <a:spcPct val="150000"/>
              </a:lnSpc>
              <a:buFont typeface="Wingdings" pitchFamily="2" charset="2"/>
              <a:buChar char="Ø"/>
            </a:pPr>
            <a:r>
              <a:rPr lang="zh-CN" altLang="en-US" sz="2400" dirty="0">
                <a:solidFill>
                  <a:srgbClr val="0000FF"/>
                </a:solidFill>
                <a:ea typeface="黑体" pitchFamily="49" charset="-122"/>
              </a:rPr>
              <a:t>高效</a:t>
            </a:r>
            <a:r>
              <a:rPr lang="zh-CN" altLang="en-US" sz="2400" dirty="0" smtClean="0">
                <a:solidFill>
                  <a:srgbClr val="0000FF"/>
                </a:solidFill>
                <a:ea typeface="黑体" pitchFamily="49" charset="-122"/>
              </a:rPr>
              <a:t>：</a:t>
            </a:r>
            <a:r>
              <a:rPr lang="zh-CN" altLang="en-US" sz="2400" dirty="0">
                <a:ea typeface="黑体" pitchFamily="49" charset="-122"/>
              </a:rPr>
              <a:t>系统需求获取的</a:t>
            </a:r>
            <a:r>
              <a:rPr lang="zh-CN" altLang="en-US" sz="2400" dirty="0" smtClean="0">
                <a:ea typeface="黑体" pitchFamily="49" charset="-122"/>
              </a:rPr>
              <a:t>高效</a:t>
            </a:r>
            <a:endParaRPr lang="en-US" altLang="zh-CN" sz="2400"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成本：</a:t>
            </a:r>
            <a:r>
              <a:rPr lang="zh-CN" altLang="en-US" sz="2400" dirty="0" smtClean="0">
                <a:ea typeface="黑体" pitchFamily="49" charset="-122"/>
              </a:rPr>
              <a:t>较低</a:t>
            </a:r>
            <a:r>
              <a:rPr lang="zh-CN" altLang="en-US" sz="2400" dirty="0">
                <a:ea typeface="黑体" pitchFamily="49" charset="-122"/>
              </a:rPr>
              <a:t>的需求获取</a:t>
            </a:r>
            <a:r>
              <a:rPr lang="zh-CN" altLang="en-US" sz="2400" dirty="0" smtClean="0">
                <a:ea typeface="黑体" pitchFamily="49" charset="-122"/>
              </a:rPr>
              <a:t>成本</a:t>
            </a:r>
            <a:endParaRPr lang="en-US" altLang="zh-CN" sz="2400"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及时：</a:t>
            </a:r>
            <a:r>
              <a:rPr lang="zh-CN" altLang="en-US" sz="2400" dirty="0">
                <a:ea typeface="黑体" pitchFamily="49" charset="-122"/>
              </a:rPr>
              <a:t>用户的参与也使得需求能够更好地贴合用户，发现问题可以尽早发现并得到</a:t>
            </a:r>
            <a:r>
              <a:rPr lang="zh-CN" altLang="en-US" sz="2400" dirty="0" smtClean="0">
                <a:ea typeface="黑体" pitchFamily="49" charset="-122"/>
              </a:rPr>
              <a:t>纠正</a:t>
            </a:r>
            <a:endParaRPr lang="en-US" altLang="zh-CN" sz="2400" dirty="0" smtClean="0">
              <a:ea typeface="黑体" pitchFamily="49" charset="-122"/>
            </a:endParaRPr>
          </a:p>
          <a:p>
            <a:pPr marL="628650" lvl="1" indent="0" algn="just">
              <a:lnSpc>
                <a:spcPct val="150000"/>
              </a:lnSpc>
              <a:buNone/>
            </a:pPr>
            <a:endParaRPr lang="en-US" altLang="zh-CN" sz="2400" dirty="0" smtClean="0">
              <a:ea typeface="黑体" pitchFamily="49" charset="-122"/>
            </a:endParaRPr>
          </a:p>
          <a:p>
            <a:pPr lvl="1" algn="just">
              <a:lnSpc>
                <a:spcPct val="150000"/>
              </a:lnSpc>
              <a:buFont typeface="Wingdings" pitchFamily="2" charset="2"/>
              <a:buChar char="Ø"/>
            </a:pPr>
            <a:endParaRPr lang="zh-CN" altLang="en-US" sz="2400" dirty="0">
              <a:ea typeface="黑体" pitchFamily="49" charset="-122"/>
            </a:endParaRPr>
          </a:p>
        </p:txBody>
      </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4) </a:t>
            </a:r>
            <a:r>
              <a:rPr lang="zh-CN" altLang="en-US" dirty="0"/>
              <a:t>基于</a:t>
            </a:r>
            <a:r>
              <a:rPr lang="zh-CN" altLang="en-US" dirty="0" smtClean="0"/>
              <a:t>团队</a:t>
            </a:r>
            <a:r>
              <a:rPr lang="zh-CN" altLang="en-US" dirty="0"/>
              <a:t>的</a:t>
            </a:r>
            <a:r>
              <a:rPr lang="zh-CN" altLang="en-US" dirty="0" smtClean="0"/>
              <a:t>方法</a:t>
            </a:r>
            <a:endParaRPr lang="zh-CN" altLang="en-US" dirty="0"/>
          </a:p>
        </p:txBody>
      </p:sp>
      <p:sp>
        <p:nvSpPr>
          <p:cNvPr id="5" name="Rectangle 3"/>
          <p:cNvSpPr txBox="1">
            <a:spLocks noChangeArrowheads="1"/>
          </p:cNvSpPr>
          <p:nvPr/>
        </p:nvSpPr>
        <p:spPr bwMode="auto">
          <a:xfrm>
            <a:off x="497919" y="4437112"/>
            <a:ext cx="7746489" cy="1872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algn="just">
              <a:lnSpc>
                <a:spcPct val="150000"/>
              </a:lnSpc>
            </a:pPr>
            <a:r>
              <a:rPr lang="zh-CN" altLang="en-US" sz="2800" dirty="0" smtClean="0">
                <a:solidFill>
                  <a:srgbClr val="FF0000"/>
                </a:solidFill>
                <a:ea typeface="黑体" pitchFamily="49" charset="-122"/>
              </a:rPr>
              <a:t>区别：</a:t>
            </a:r>
            <a:r>
              <a:rPr lang="zh-CN" altLang="en-US" dirty="0">
                <a:ea typeface="黑体" pitchFamily="49" charset="-122"/>
              </a:rPr>
              <a:t>面向团队的方法</a:t>
            </a:r>
            <a:r>
              <a:rPr lang="zh-CN" altLang="en-US" dirty="0" smtClean="0">
                <a:ea typeface="黑体" pitchFamily="49" charset="-122"/>
              </a:rPr>
              <a:t>和</a:t>
            </a:r>
            <a:r>
              <a:rPr lang="en-US" altLang="zh-CN" dirty="0" smtClean="0">
                <a:ea typeface="黑体" pitchFamily="49" charset="-122"/>
              </a:rPr>
              <a:t>SSA</a:t>
            </a:r>
            <a:r>
              <a:rPr lang="zh-CN" altLang="en-US" dirty="0" smtClean="0">
                <a:ea typeface="黑体" pitchFamily="49" charset="-122"/>
              </a:rPr>
              <a:t>方法区别：</a:t>
            </a:r>
          </a:p>
          <a:p>
            <a:pPr lvl="1" algn="just">
              <a:lnSpc>
                <a:spcPct val="150000"/>
              </a:lnSpc>
              <a:buFont typeface="Wingdings" pitchFamily="2" charset="2"/>
              <a:buChar char="Ø"/>
            </a:pPr>
            <a:r>
              <a:rPr lang="en-US" altLang="zh-CN" sz="2400" dirty="0" smtClean="0">
                <a:solidFill>
                  <a:srgbClr val="0000FF"/>
                </a:solidFill>
                <a:ea typeface="黑体" pitchFamily="49" charset="-122"/>
              </a:rPr>
              <a:t>SSA</a:t>
            </a:r>
            <a:r>
              <a:rPr lang="zh-CN" altLang="en-US" sz="2400" dirty="0">
                <a:solidFill>
                  <a:srgbClr val="0000FF"/>
                </a:solidFill>
                <a:ea typeface="黑体" pitchFamily="49" charset="-122"/>
              </a:rPr>
              <a:t>：</a:t>
            </a:r>
            <a:r>
              <a:rPr lang="zh-CN" altLang="en-US" sz="2400" dirty="0">
                <a:ea typeface="黑体" pitchFamily="49" charset="-122"/>
              </a:rPr>
              <a:t>当且仅当需要用户的输入或确认时，才和用户</a:t>
            </a:r>
            <a:r>
              <a:rPr lang="zh-CN" altLang="en-US" sz="2400" dirty="0" smtClean="0">
                <a:ea typeface="黑体" pitchFamily="49" charset="-122"/>
              </a:rPr>
              <a:t>沟通</a:t>
            </a:r>
            <a:endParaRPr lang="zh-CN" altLang="en-US" sz="2400" dirty="0">
              <a:ea typeface="黑体" pitchFamily="49" charset="-122"/>
            </a:endParaRPr>
          </a:p>
        </p:txBody>
      </p:sp>
    </p:spTree>
    <p:extLst>
      <p:ext uri="{BB962C8B-B14F-4D97-AF65-F5344CB8AC3E}">
        <p14:creationId xmlns:p14="http://schemas.microsoft.com/office/powerpoint/2010/main" val="2827299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97919" y="1412776"/>
            <a:ext cx="7746489" cy="2880320"/>
          </a:xfrm>
        </p:spPr>
        <p:txBody>
          <a:bodyPr/>
          <a:lstStyle/>
          <a:p>
            <a:pPr algn="just">
              <a:lnSpc>
                <a:spcPct val="150000"/>
              </a:lnSpc>
            </a:pPr>
            <a:r>
              <a:rPr lang="zh-CN" altLang="en-US" sz="2800" dirty="0">
                <a:solidFill>
                  <a:srgbClr val="FF0000"/>
                </a:solidFill>
                <a:ea typeface="黑体" pitchFamily="49" charset="-122"/>
              </a:rPr>
              <a:t>基于团队的开发</a:t>
            </a:r>
            <a:r>
              <a:rPr lang="zh-CN" altLang="en-US" sz="2800" dirty="0" smtClean="0">
                <a:solidFill>
                  <a:srgbClr val="FF0000"/>
                </a:solidFill>
                <a:ea typeface="黑体" pitchFamily="49" charset="-122"/>
              </a:rPr>
              <a:t>模式：</a:t>
            </a:r>
            <a:endParaRPr lang="zh-CN" altLang="en-US" dirty="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联合</a:t>
            </a:r>
            <a:r>
              <a:rPr lang="zh-CN" altLang="en-US" sz="2400" dirty="0">
                <a:solidFill>
                  <a:srgbClr val="0000FF"/>
                </a:solidFill>
                <a:ea typeface="黑体" pitchFamily="49" charset="-122"/>
              </a:rPr>
              <a:t>应用程序开发</a:t>
            </a:r>
            <a:r>
              <a:rPr lang="en-US" altLang="zh-CN" sz="2400" dirty="0">
                <a:solidFill>
                  <a:srgbClr val="0000FF"/>
                </a:solidFill>
                <a:ea typeface="黑体" pitchFamily="49" charset="-122"/>
              </a:rPr>
              <a:t>(JAD</a:t>
            </a:r>
            <a:r>
              <a:rPr lang="en-US" altLang="zh-CN" sz="2400" dirty="0" smtClean="0">
                <a:solidFill>
                  <a:srgbClr val="0000FF"/>
                </a:solidFill>
                <a:ea typeface="黑体" pitchFamily="49" charset="-122"/>
              </a:rPr>
              <a:t>)</a:t>
            </a:r>
            <a:r>
              <a:rPr lang="zh-CN" altLang="en-US" sz="2400" dirty="0" smtClean="0">
                <a:solidFill>
                  <a:srgbClr val="0000FF"/>
                </a:solidFill>
                <a:ea typeface="黑体" pitchFamily="49" charset="-122"/>
              </a:rPr>
              <a:t>：</a:t>
            </a:r>
            <a:r>
              <a:rPr lang="zh-CN" altLang="en-US" sz="2400" dirty="0" smtClean="0">
                <a:ea typeface="黑体" pitchFamily="49" charset="-122"/>
              </a:rPr>
              <a:t>进行</a:t>
            </a:r>
            <a:r>
              <a:rPr lang="zh-CN" altLang="en-US" sz="2400" dirty="0">
                <a:ea typeface="黑体" pitchFamily="49" charset="-122"/>
              </a:rPr>
              <a:t>事实发现和需求建模的面向用户开发</a:t>
            </a:r>
            <a:r>
              <a:rPr lang="zh-CN" altLang="en-US" sz="2400" dirty="0" smtClean="0">
                <a:ea typeface="黑体" pitchFamily="49" charset="-122"/>
              </a:rPr>
              <a:t>技术</a:t>
            </a:r>
            <a:endParaRPr lang="en-US" altLang="zh-CN" sz="2400" dirty="0" smtClean="0">
              <a:ea typeface="黑体" pitchFamily="49" charset="-122"/>
            </a:endParaRPr>
          </a:p>
          <a:p>
            <a:pPr lvl="1" algn="just">
              <a:lnSpc>
                <a:spcPct val="150000"/>
              </a:lnSpc>
              <a:buFont typeface="Wingdings" pitchFamily="2" charset="2"/>
              <a:buChar char="Ø"/>
            </a:pPr>
            <a:r>
              <a:rPr lang="zh-CN" altLang="en-US" sz="2400" dirty="0">
                <a:solidFill>
                  <a:srgbClr val="0000FF"/>
                </a:solidFill>
                <a:ea typeface="黑体" pitchFamily="49" charset="-122"/>
              </a:rPr>
              <a:t>快速应用程序开发</a:t>
            </a:r>
            <a:r>
              <a:rPr lang="en-US" altLang="zh-CN" sz="2400" dirty="0">
                <a:solidFill>
                  <a:srgbClr val="0000FF"/>
                </a:solidFill>
                <a:ea typeface="黑体" pitchFamily="49" charset="-122"/>
              </a:rPr>
              <a:t>(RAD</a:t>
            </a:r>
            <a:r>
              <a:rPr lang="en-US" altLang="zh-CN" sz="2400" dirty="0" smtClean="0">
                <a:solidFill>
                  <a:srgbClr val="0000FF"/>
                </a:solidFill>
                <a:ea typeface="黑体" pitchFamily="49" charset="-122"/>
              </a:rPr>
              <a:t>)</a:t>
            </a:r>
            <a:r>
              <a:rPr lang="zh-CN" altLang="en-US" sz="2400" dirty="0">
                <a:ea typeface="黑体" pitchFamily="49" charset="-122"/>
              </a:rPr>
              <a:t>：</a:t>
            </a:r>
            <a:r>
              <a:rPr lang="zh-CN" altLang="en-US" sz="2400" dirty="0" smtClean="0">
                <a:ea typeface="黑体" pitchFamily="49" charset="-122"/>
              </a:rPr>
              <a:t>用户</a:t>
            </a:r>
            <a:r>
              <a:rPr lang="zh-CN" altLang="en-US" sz="2400" dirty="0">
                <a:ea typeface="黑体" pitchFamily="49" charset="-122"/>
              </a:rPr>
              <a:t>可以参与开发过程的每一</a:t>
            </a:r>
            <a:r>
              <a:rPr lang="zh-CN" altLang="en-US" sz="2400" dirty="0" smtClean="0">
                <a:ea typeface="黑体" pitchFamily="49" charset="-122"/>
              </a:rPr>
              <a:t>步</a:t>
            </a:r>
            <a:endParaRPr lang="en-US" altLang="zh-CN" sz="2400" dirty="0" smtClean="0">
              <a:ea typeface="黑体" pitchFamily="49" charset="-122"/>
            </a:endParaRPr>
          </a:p>
          <a:p>
            <a:pPr lvl="1" algn="just">
              <a:lnSpc>
                <a:spcPct val="150000"/>
              </a:lnSpc>
              <a:buFont typeface="Wingdings" pitchFamily="2" charset="2"/>
              <a:buChar char="Ø"/>
            </a:pPr>
            <a:r>
              <a:rPr lang="zh-CN" altLang="en-US" sz="2400" dirty="0" smtClean="0">
                <a:solidFill>
                  <a:srgbClr val="0000FF"/>
                </a:solidFill>
                <a:ea typeface="黑体" pitchFamily="49" charset="-122"/>
              </a:rPr>
              <a:t>区别：</a:t>
            </a:r>
            <a:r>
              <a:rPr lang="en-US" altLang="zh-CN" sz="2400" dirty="0" smtClean="0">
                <a:ea typeface="黑体" pitchFamily="49" charset="-122"/>
              </a:rPr>
              <a:t>JAD</a:t>
            </a:r>
            <a:r>
              <a:rPr lang="zh-CN" altLang="en-US" sz="2400" dirty="0" smtClean="0">
                <a:ea typeface="黑体" pitchFamily="49" charset="-122"/>
              </a:rPr>
              <a:t>只</a:t>
            </a:r>
            <a:r>
              <a:rPr lang="zh-CN" altLang="en-US" sz="2400" dirty="0">
                <a:ea typeface="黑体" pitchFamily="49" charset="-122"/>
              </a:rPr>
              <a:t>集中于事实发现和需求决策上，而</a:t>
            </a:r>
            <a:r>
              <a:rPr lang="en-US" altLang="zh-CN" sz="2400" dirty="0">
                <a:ea typeface="黑体" pitchFamily="49" charset="-122"/>
              </a:rPr>
              <a:t>RAD</a:t>
            </a:r>
            <a:r>
              <a:rPr lang="zh-CN" altLang="en-US" sz="2400" dirty="0">
                <a:ea typeface="黑体" pitchFamily="49" charset="-122"/>
              </a:rPr>
              <a:t>则针对系统开发任务的整个过程提供了一种快速跟踪的方法，包括计划、设计、构建和实施</a:t>
            </a:r>
            <a:endParaRPr lang="zh-CN" altLang="en-US" sz="1800" dirty="0">
              <a:ea typeface="黑体" pitchFamily="49" charset="-122"/>
            </a:endParaRPr>
          </a:p>
          <a:p>
            <a:pPr lvl="1" algn="just">
              <a:lnSpc>
                <a:spcPct val="150000"/>
              </a:lnSpc>
              <a:buFont typeface="Wingdings" pitchFamily="2" charset="2"/>
              <a:buChar char="Ø"/>
            </a:pPr>
            <a:endParaRPr lang="en-US" altLang="zh-CN" sz="2400" dirty="0" smtClean="0">
              <a:ea typeface="黑体" pitchFamily="49" charset="-122"/>
            </a:endParaRPr>
          </a:p>
          <a:p>
            <a:pPr lvl="1" algn="just">
              <a:lnSpc>
                <a:spcPct val="150000"/>
              </a:lnSpc>
              <a:buFont typeface="Wingdings" pitchFamily="2" charset="2"/>
              <a:buChar char="Ø"/>
            </a:pPr>
            <a:endParaRPr lang="en-US" altLang="zh-CN" sz="2400" dirty="0" smtClean="0">
              <a:ea typeface="黑体" pitchFamily="49" charset="-122"/>
            </a:endParaRPr>
          </a:p>
        </p:txBody>
      </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a:t>基于</a:t>
            </a:r>
            <a:r>
              <a:rPr lang="zh-CN" altLang="en-US" dirty="0" smtClean="0"/>
              <a:t>团队</a:t>
            </a:r>
            <a:r>
              <a:rPr lang="zh-CN" altLang="en-US" dirty="0"/>
              <a:t>的</a:t>
            </a:r>
            <a:r>
              <a:rPr lang="zh-CN" altLang="en-US" dirty="0" smtClean="0"/>
              <a:t>方法</a:t>
            </a:r>
            <a:endParaRPr lang="zh-CN" altLang="en-US" dirty="0"/>
          </a:p>
        </p:txBody>
      </p:sp>
    </p:spTree>
    <p:extLst>
      <p:ext uri="{BB962C8B-B14F-4D97-AF65-F5344CB8AC3E}">
        <p14:creationId xmlns:p14="http://schemas.microsoft.com/office/powerpoint/2010/main" val="1784056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97919" y="1412776"/>
            <a:ext cx="7746489" cy="2880320"/>
          </a:xfrm>
        </p:spPr>
        <p:txBody>
          <a:bodyPr/>
          <a:lstStyle/>
          <a:p>
            <a:pPr algn="just">
              <a:lnSpc>
                <a:spcPct val="150000"/>
              </a:lnSpc>
            </a:pPr>
            <a:r>
              <a:rPr lang="zh-CN" altLang="en-US" sz="2800" dirty="0" smtClean="0">
                <a:solidFill>
                  <a:srgbClr val="FF0000"/>
                </a:solidFill>
                <a:ea typeface="黑体" pitchFamily="49" charset="-122"/>
              </a:rPr>
              <a:t>联合应用程序开发：</a:t>
            </a:r>
            <a:endParaRPr lang="zh-CN" altLang="en-US" dirty="0">
              <a:ea typeface="黑体" pitchFamily="49" charset="-122"/>
            </a:endParaRPr>
          </a:p>
          <a:p>
            <a:pPr lvl="1" algn="just">
              <a:lnSpc>
                <a:spcPct val="150000"/>
              </a:lnSpc>
              <a:buFont typeface="Wingdings" pitchFamily="2" charset="2"/>
              <a:buChar char="Ø"/>
            </a:pPr>
            <a:r>
              <a:rPr lang="zh-CN" altLang="en-US" sz="2400" dirty="0" smtClean="0">
                <a:ea typeface="黑体" pitchFamily="49" charset="-122"/>
              </a:rPr>
              <a:t>在</a:t>
            </a:r>
            <a:r>
              <a:rPr lang="en-US" altLang="zh-CN" sz="2400" dirty="0" smtClean="0">
                <a:ea typeface="黑体" pitchFamily="49" charset="-122"/>
              </a:rPr>
              <a:t>JAD</a:t>
            </a:r>
            <a:r>
              <a:rPr lang="zh-CN" altLang="en-US" sz="2400" dirty="0" smtClean="0">
                <a:ea typeface="黑体" pitchFamily="49" charset="-122"/>
              </a:rPr>
              <a:t>中，用户可以作为一个积极的参与者参与开发过程</a:t>
            </a:r>
          </a:p>
          <a:p>
            <a:pPr lvl="1" algn="just">
              <a:lnSpc>
                <a:spcPct val="150000"/>
              </a:lnSpc>
              <a:buFont typeface="Wingdings" pitchFamily="2" charset="2"/>
              <a:buChar char="Ø"/>
            </a:pPr>
            <a:r>
              <a:rPr lang="zh-CN" altLang="en-US" sz="2400" dirty="0" smtClean="0">
                <a:ea typeface="黑体" pitchFamily="49" charset="-122"/>
              </a:rPr>
              <a:t>目前典型的用户参与策略是</a:t>
            </a:r>
            <a:r>
              <a:rPr lang="en-US" altLang="zh-CN" sz="2400" dirty="0" smtClean="0">
                <a:ea typeface="黑体" pitchFamily="49" charset="-122"/>
              </a:rPr>
              <a:t>JAD</a:t>
            </a:r>
            <a:r>
              <a:rPr lang="zh-CN" altLang="en-US" sz="2400" dirty="0" smtClean="0">
                <a:ea typeface="黑体" pitchFamily="49" charset="-122"/>
              </a:rPr>
              <a:t>团队技术，就是将用户、经理、</a:t>
            </a:r>
            <a:r>
              <a:rPr lang="en-US" altLang="zh-CN" sz="2400" dirty="0" smtClean="0">
                <a:ea typeface="黑体" pitchFamily="49" charset="-122"/>
              </a:rPr>
              <a:t>IT</a:t>
            </a:r>
            <a:r>
              <a:rPr lang="zh-CN" altLang="en-US" sz="2400" dirty="0" smtClean="0">
                <a:ea typeface="黑体" pitchFamily="49" charset="-122"/>
              </a:rPr>
              <a:t>专业人员组成任务团队，一起收集信息，讨论并定义新系统需求</a:t>
            </a:r>
          </a:p>
        </p:txBody>
      </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a:t>基于</a:t>
            </a:r>
            <a:r>
              <a:rPr lang="zh-CN" altLang="en-US" dirty="0" smtClean="0"/>
              <a:t>团队</a:t>
            </a:r>
            <a:r>
              <a:rPr lang="zh-CN" altLang="en-US" dirty="0"/>
              <a:t>的</a:t>
            </a:r>
            <a:r>
              <a:rPr lang="zh-CN" altLang="en-US" dirty="0" smtClean="0"/>
              <a:t>方法</a:t>
            </a:r>
            <a:endParaRPr lang="zh-CN" altLang="en-US" dirty="0"/>
          </a:p>
        </p:txBody>
      </p:sp>
    </p:spTree>
    <p:extLst>
      <p:ext uri="{BB962C8B-B14F-4D97-AF65-F5344CB8AC3E}">
        <p14:creationId xmlns:p14="http://schemas.microsoft.com/office/powerpoint/2010/main" val="1106173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noChangeArrowheads="1"/>
          </p:cNvSpPr>
          <p:nvPr>
            <p:ph type="body" idx="1"/>
          </p:nvPr>
        </p:nvSpPr>
        <p:spPr>
          <a:xfrm>
            <a:off x="497919" y="1484784"/>
            <a:ext cx="7746489" cy="1584176"/>
          </a:xfrm>
        </p:spPr>
        <p:txBody>
          <a:bodyPr/>
          <a:lstStyle/>
          <a:p>
            <a:pPr algn="just">
              <a:lnSpc>
                <a:spcPct val="100000"/>
              </a:lnSpc>
            </a:pPr>
            <a:r>
              <a:rPr lang="zh-CN" altLang="en-US" sz="2800" dirty="0" smtClean="0">
                <a:solidFill>
                  <a:srgbClr val="FF0000"/>
                </a:solidFill>
                <a:ea typeface="黑体" pitchFamily="49" charset="-122"/>
              </a:rPr>
              <a:t>联合应用程序开发：</a:t>
            </a:r>
            <a:endParaRPr lang="zh-CN" altLang="en-US" dirty="0">
              <a:ea typeface="黑体" pitchFamily="49" charset="-122"/>
            </a:endParaRPr>
          </a:p>
          <a:p>
            <a:pPr lvl="1" algn="just">
              <a:lnSpc>
                <a:spcPct val="100000"/>
              </a:lnSpc>
              <a:buFont typeface="Wingdings" pitchFamily="2" charset="2"/>
              <a:buChar char="Ø"/>
            </a:pPr>
            <a:r>
              <a:rPr lang="zh-CN" altLang="en-US" sz="2400" dirty="0" smtClean="0">
                <a:ea typeface="黑体" pitchFamily="49" charset="-122"/>
              </a:rPr>
              <a:t>下表是典型的</a:t>
            </a:r>
            <a:r>
              <a:rPr lang="en-US" altLang="zh-CN" sz="2400" dirty="0" smtClean="0">
                <a:ea typeface="黑体" pitchFamily="49" charset="-122"/>
              </a:rPr>
              <a:t>JAD</a:t>
            </a:r>
            <a:r>
              <a:rPr lang="zh-CN" altLang="en-US" sz="2400" dirty="0" smtClean="0">
                <a:ea typeface="黑体" pitchFamily="49" charset="-122"/>
              </a:rPr>
              <a:t>参与者及其任务</a:t>
            </a:r>
          </a:p>
        </p:txBody>
      </p:sp>
      <p:sp>
        <p:nvSpPr>
          <p:cNvPr id="4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0"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a:t>基于</a:t>
            </a:r>
            <a:r>
              <a:rPr lang="zh-CN" altLang="en-US" dirty="0" smtClean="0"/>
              <a:t>团队</a:t>
            </a:r>
            <a:r>
              <a:rPr lang="zh-CN" altLang="en-US" dirty="0"/>
              <a:t>的</a:t>
            </a:r>
            <a:r>
              <a:rPr lang="zh-CN" altLang="en-US" dirty="0" smtClean="0"/>
              <a:t>方法</a:t>
            </a:r>
            <a:endParaRPr lang="zh-CN" altLang="en-US" dirty="0"/>
          </a:p>
        </p:txBody>
      </p:sp>
      <p:graphicFrame>
        <p:nvGraphicFramePr>
          <p:cNvPr id="5" name="Group 92"/>
          <p:cNvGraphicFramePr>
            <a:graphicFrameLocks/>
          </p:cNvGraphicFramePr>
          <p:nvPr>
            <p:extLst>
              <p:ext uri="{D42A27DB-BD31-4B8C-83A1-F6EECF244321}">
                <p14:modId xmlns:p14="http://schemas.microsoft.com/office/powerpoint/2010/main" val="2416155423"/>
              </p:ext>
            </p:extLst>
          </p:nvPr>
        </p:nvGraphicFramePr>
        <p:xfrm>
          <a:off x="1115616" y="2564904"/>
          <a:ext cx="7056784" cy="2595564"/>
        </p:xfrm>
        <a:graphic>
          <a:graphicData uri="http://schemas.openxmlformats.org/drawingml/2006/table">
            <a:tbl>
              <a:tblPr/>
              <a:tblGrid>
                <a:gridCol w="1629243">
                  <a:extLst>
                    <a:ext uri="{9D8B030D-6E8A-4147-A177-3AD203B41FA5}">
                      <a16:colId xmlns:a16="http://schemas.microsoft.com/office/drawing/2014/main" val="20000"/>
                    </a:ext>
                  </a:extLst>
                </a:gridCol>
                <a:gridCol w="5427541">
                  <a:extLst>
                    <a:ext uri="{9D8B030D-6E8A-4147-A177-3AD203B41FA5}">
                      <a16:colId xmlns:a16="http://schemas.microsoft.com/office/drawing/2014/main" val="20001"/>
                    </a:ext>
                  </a:extLst>
                </a:gridCol>
              </a:tblGrid>
              <a:tr h="371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500" b="1" i="1"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JAD</a:t>
                      </a:r>
                      <a:r>
                        <a:rPr kumimoji="0" lang="zh-CN" altLang="en-US" sz="1500" b="1" i="1"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参与者</a:t>
                      </a:r>
                      <a:endParaRPr kumimoji="0" lang="zh-CN" altLang="en-US" sz="1500" b="0"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1"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任务</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JAD</a:t>
                      </a: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项目领导</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制定</a:t>
                      </a:r>
                      <a:r>
                        <a:rPr kumimoji="0" lang="en-US" altLang="zh-CN"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JAD</a:t>
                      </a: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会议议程并主持会议</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高层管理者</a:t>
                      </a:r>
                      <a:endParaRPr kumimoji="0" lang="zh-CN" altLang="en-US" sz="1500" b="0"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为项目提供企业级授权和支持</a:t>
                      </a:r>
                      <a:endParaRPr kumimoji="0" lang="zh-CN" altLang="en-US" sz="1500" b="0"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经理</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为项目提供部门级支持，了解项目如何支持业务功能和需求</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在当前操作中，提供期望的日常任务流程的操作需求描述</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系统分析员</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a:t>
                      </a:r>
                      <a:r>
                        <a:rPr kumimoji="0" lang="en-US" altLang="zh-CN"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JAD</a:t>
                      </a: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成员提供技术帮助和资源</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记录员</a:t>
                      </a:r>
                      <a:endParaRPr kumimoji="0" lang="zh-CN" altLang="en-US" sz="15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a:t>
                      </a:r>
                      <a:r>
                        <a:rPr kumimoji="0" lang="en-US" altLang="zh-CN" sz="15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JAD</a:t>
                      </a:r>
                      <a:r>
                        <a:rPr kumimoji="0" lang="zh-CN" altLang="en-US" sz="15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会议创建文档，和分析员一起创建新系统模型</a:t>
                      </a:r>
                      <a:endParaRPr kumimoji="0" lang="zh-CN" altLang="en-US" sz="1500" b="0"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Rectangle 3"/>
          <p:cNvSpPr txBox="1">
            <a:spLocks noChangeArrowheads="1"/>
          </p:cNvSpPr>
          <p:nvPr/>
        </p:nvSpPr>
        <p:spPr bwMode="auto">
          <a:xfrm>
            <a:off x="497919" y="5301208"/>
            <a:ext cx="7746489" cy="155679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1023938" marR="0" lvl="1" indent="-395288" algn="just" defTabSz="914400" rtl="0" eaLnBrk="0" fontAlgn="base" latinLnBrk="0" hangingPunct="0">
              <a:spcBef>
                <a:spcPct val="20000"/>
              </a:spcBef>
              <a:spcAft>
                <a:spcPct val="0"/>
              </a:spcAft>
              <a:buClr>
                <a:srgbClr val="CC0000"/>
              </a:buClr>
              <a:buSzTx/>
              <a:buFont typeface="Wingdings" pitchFamily="2" charset="2"/>
              <a:buChar char="Ø"/>
              <a:tabLst/>
              <a:defRPr/>
            </a:pPr>
            <a:r>
              <a:rPr kumimoji="0" lang="zh-CN" altLang="en-US" sz="24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Times New Roman" pitchFamily="18" charset="0"/>
                <a:ea typeface="黑体" pitchFamily="49" charset="-122"/>
                <a:cs typeface="Times New Roman" pitchFamily="18" charset="0"/>
              </a:rPr>
              <a:t>缺点：</a:t>
            </a:r>
            <a:r>
              <a:rPr kumimoji="0" lang="zh-CN" altLang="en-US" sz="2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黑体" pitchFamily="49" charset="-122"/>
                <a:cs typeface="Times New Roman" pitchFamily="18" charset="0"/>
              </a:rPr>
              <a:t>资源开销会比传统的方法更大</a:t>
            </a:r>
            <a:endParaRPr kumimoji="0" lang="en-US" altLang="zh-CN" sz="2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黑体" pitchFamily="49" charset="-122"/>
              <a:cs typeface="Times New Roman" pitchFamily="18" charset="0"/>
            </a:endParaRPr>
          </a:p>
          <a:p>
            <a:pPr marL="1023938" marR="0" lvl="1" indent="-395288" algn="just" defTabSz="914400" rtl="0" eaLnBrk="0" fontAlgn="base" latinLnBrk="0" hangingPunct="0">
              <a:spcBef>
                <a:spcPct val="20000"/>
              </a:spcBef>
              <a:spcAft>
                <a:spcPct val="0"/>
              </a:spcAft>
              <a:buClr>
                <a:srgbClr val="CC0000"/>
              </a:buClr>
              <a:buSzTx/>
              <a:buFont typeface="Wingdings" pitchFamily="2" charset="2"/>
              <a:buChar char="Ø"/>
              <a:tabLst/>
              <a:defRPr/>
            </a:pPr>
            <a:r>
              <a:rPr kumimoji="0" lang="zh-CN" altLang="en-US" sz="2400" b="1" i="0" u="none" strike="noStrike" kern="0" cap="none" spc="0" normalizeH="0" baseline="0" noProof="0" dirty="0" smtClean="0">
                <a:ln>
                  <a:noFill/>
                </a:ln>
                <a:solidFill>
                  <a:srgbClr val="0000FF"/>
                </a:solidFill>
                <a:effectLst>
                  <a:outerShdw blurRad="38100" dist="38100" dir="2700000" algn="tl">
                    <a:srgbClr val="000000">
                      <a:alpha val="43137"/>
                    </a:srgbClr>
                  </a:outerShdw>
                </a:effectLst>
                <a:uLnTx/>
                <a:uFillTx/>
                <a:latin typeface="Times New Roman" pitchFamily="18" charset="0"/>
                <a:ea typeface="黑体" pitchFamily="49" charset="-122"/>
                <a:cs typeface="Times New Roman" pitchFamily="18" charset="0"/>
              </a:rPr>
              <a:t>优点：</a:t>
            </a:r>
            <a:r>
              <a:rPr kumimoji="0" lang="zh-CN" altLang="en-US" sz="2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黑体" pitchFamily="49" charset="-122"/>
                <a:cs typeface="Times New Roman" pitchFamily="18" charset="0"/>
              </a:rPr>
              <a:t>用户对新系统的支持度提高、新系统更容易成功</a:t>
            </a:r>
          </a:p>
        </p:txBody>
      </p:sp>
    </p:spTree>
    <p:extLst>
      <p:ext uri="{BB962C8B-B14F-4D97-AF65-F5344CB8AC3E}">
        <p14:creationId xmlns:p14="http://schemas.microsoft.com/office/powerpoint/2010/main" val="147934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23">
                                            <p:txEl>
                                              <p:pRg st="1" end="1"/>
                                            </p:txEl>
                                          </p:spTgt>
                                        </p:tgtEl>
                                        <p:attrNameLst>
                                          <p:attrName>style.visibility</p:attrName>
                                        </p:attrNameLst>
                                      </p:cBhvr>
                                      <p:to>
                                        <p:strVal val="visible"/>
                                      </p:to>
                                    </p:set>
                                  </p:childTnLst>
                                </p:cTn>
                              </p:par>
                            </p:childTnLst>
                          </p:cTn>
                        </p:par>
                        <p:par>
                          <p:cTn id="9" fill="hold">
                            <p:stCondLst>
                              <p:cond delay="0"/>
                            </p:stCondLst>
                            <p:childTnLst>
                              <p:par>
                                <p:cTn id="10" presetID="3" presetClass="entr" presetSubtype="5"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296" y="1670035"/>
            <a:ext cx="1768433" cy="576248"/>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系统规划</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 name="矩形 2"/>
          <p:cNvSpPr/>
          <p:nvPr/>
        </p:nvSpPr>
        <p:spPr>
          <a:xfrm>
            <a:off x="3080432" y="2435576"/>
            <a:ext cx="5596024" cy="2862322"/>
          </a:xfrm>
          <a:prstGeom prst="rect">
            <a:avLst/>
          </a:prstGeom>
        </p:spPr>
        <p:txBody>
          <a:bodyPr wrap="square">
            <a:spAutoFit/>
          </a:bodyPr>
          <a:lstStyle/>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系统规划阶段通常始于</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IT</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部门的正式请求，称为系统需求；</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本阶段的目的是完成确定业务机会和问题的特征与范围的初步调查，其关键部分是可行性研究。</a:t>
            </a:r>
            <a:endPar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、生存周期模型</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96" y="2431535"/>
            <a:ext cx="2727136" cy="396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3</a:t>
            </a:r>
            <a:r>
              <a:rPr lang="zh-CN" altLang="en-US" dirty="0" smtClean="0"/>
              <a:t>、生存周期模型</a:t>
            </a:r>
            <a:endParaRPr lang="zh-CN" altLang="en-US" dirty="0"/>
          </a:p>
        </p:txBody>
      </p:sp>
    </p:spTree>
    <p:extLst>
      <p:ext uri="{BB962C8B-B14F-4D97-AF65-F5344CB8AC3E}">
        <p14:creationId xmlns:p14="http://schemas.microsoft.com/office/powerpoint/2010/main" val="362273469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1"/>
          </p:nvPr>
        </p:nvSpPr>
        <p:spPr>
          <a:xfrm>
            <a:off x="755899" y="1700808"/>
            <a:ext cx="8208589" cy="4680520"/>
          </a:xfrm>
        </p:spPr>
        <p:txBody>
          <a:bodyPr/>
          <a:lstStyle/>
          <a:p>
            <a:r>
              <a:rPr lang="zh-CN" altLang="en-US" sz="2400" dirty="0" smtClean="0"/>
              <a:t>一</a:t>
            </a:r>
            <a:r>
              <a:rPr lang="zh-CN" altLang="en-US" sz="2400" dirty="0"/>
              <a:t>种基于团队的技术，能够加速信息系统的开发，产生机能信息系统</a:t>
            </a:r>
          </a:p>
          <a:p>
            <a:r>
              <a:rPr lang="en-US" altLang="zh-CN" dirty="0">
                <a:solidFill>
                  <a:srgbClr val="FF0000"/>
                </a:solidFill>
              </a:rPr>
              <a:t>RAD</a:t>
            </a:r>
            <a:r>
              <a:rPr lang="zh-CN" altLang="en-US" dirty="0">
                <a:solidFill>
                  <a:srgbClr val="FF0000"/>
                </a:solidFill>
              </a:rPr>
              <a:t>非常依赖原型的创建和用户的参与</a:t>
            </a:r>
          </a:p>
          <a:p>
            <a:pPr lvl="1"/>
            <a:r>
              <a:rPr lang="zh-CN" altLang="en-US" dirty="0"/>
              <a:t>允许用户尽可能早地检查工作模型，以确定是否满足他们的需求，并提出修改建议</a:t>
            </a:r>
          </a:p>
          <a:p>
            <a:pPr lvl="1"/>
            <a:r>
              <a:rPr lang="zh-CN" altLang="en-US" dirty="0"/>
              <a:t>根据用户的输入修改原型，反复交互直至用户满意</a:t>
            </a:r>
          </a:p>
          <a:p>
            <a:pPr lvl="1"/>
            <a:r>
              <a:rPr lang="zh-CN" altLang="en-US" dirty="0"/>
              <a:t>项目组使用</a:t>
            </a:r>
            <a:r>
              <a:rPr lang="en-US" altLang="zh-CN" dirty="0"/>
              <a:t>CASE</a:t>
            </a:r>
            <a:r>
              <a:rPr lang="zh-CN" altLang="en-US" dirty="0"/>
              <a:t>工具构建原型，并创建一系列连续的文档</a:t>
            </a:r>
          </a:p>
          <a:p>
            <a:r>
              <a:rPr lang="zh-CN" altLang="en-US" dirty="0">
                <a:solidFill>
                  <a:srgbClr val="FF0000"/>
                </a:solidFill>
              </a:rPr>
              <a:t>与</a:t>
            </a:r>
            <a:r>
              <a:rPr lang="en-US" altLang="zh-CN" sz="2400" dirty="0" smtClean="0">
                <a:solidFill>
                  <a:srgbClr val="FF0000"/>
                </a:solidFill>
              </a:rPr>
              <a:t>JAD</a:t>
            </a:r>
            <a:r>
              <a:rPr lang="zh-CN" altLang="en-US" sz="2400" dirty="0" smtClean="0">
                <a:solidFill>
                  <a:srgbClr val="FF0000"/>
                </a:solidFill>
              </a:rPr>
              <a:t>区别：</a:t>
            </a:r>
            <a:r>
              <a:rPr lang="en-US" altLang="zh-CN" sz="2400" dirty="0" smtClean="0"/>
              <a:t>JAD</a:t>
            </a:r>
            <a:r>
              <a:rPr lang="zh-CN" altLang="en-US" sz="2400" dirty="0" smtClean="0"/>
              <a:t>的最终产品是</a:t>
            </a:r>
            <a:r>
              <a:rPr lang="zh-CN" altLang="en-US" sz="2400" dirty="0" smtClean="0">
                <a:solidFill>
                  <a:srgbClr val="0000FF"/>
                </a:solidFill>
              </a:rPr>
              <a:t>需求模型</a:t>
            </a:r>
            <a:r>
              <a:rPr lang="zh-CN" altLang="en-US" sz="2400" dirty="0" smtClean="0"/>
              <a:t>，而</a:t>
            </a:r>
            <a:r>
              <a:rPr lang="en-US" altLang="zh-CN" sz="2400" dirty="0" smtClean="0"/>
              <a:t>RAD</a:t>
            </a:r>
            <a:r>
              <a:rPr lang="zh-CN" altLang="en-US" sz="2400" dirty="0" smtClean="0"/>
              <a:t>作为一个完整、拥有</a:t>
            </a:r>
            <a:r>
              <a:rPr lang="en-US" altLang="zh-CN" sz="2400" dirty="0" smtClean="0"/>
              <a:t>4</a:t>
            </a:r>
            <a:r>
              <a:rPr lang="zh-CN" altLang="en-US" sz="2400" dirty="0" smtClean="0"/>
              <a:t>个阶段的生命周期，其最终产品则是</a:t>
            </a:r>
            <a:r>
              <a:rPr lang="zh-CN" altLang="en-US" sz="2400" dirty="0" smtClean="0">
                <a:solidFill>
                  <a:srgbClr val="0000FF"/>
                </a:solidFill>
              </a:rPr>
              <a:t>新的信息系统</a:t>
            </a:r>
          </a:p>
        </p:txBody>
      </p:sp>
      <p:sp>
        <p:nvSpPr>
          <p:cNvPr id="5"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4</a:t>
            </a:r>
            <a:r>
              <a:rPr lang="en-US" altLang="zh-CN" dirty="0" smtClean="0"/>
              <a:t>) </a:t>
            </a:r>
            <a:r>
              <a:rPr lang="zh-CN" altLang="en-US" dirty="0" smtClean="0"/>
              <a:t>基于团队的方法</a:t>
            </a:r>
            <a:endParaRPr lang="zh-CN" altLang="en-US" dirty="0"/>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、系统分析阶段概述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855399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6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a:solidFill>
                  <a:srgbClr val="FFFF00"/>
                </a:solidFill>
              </a:rPr>
              <a:t>2</a:t>
            </a:r>
            <a:r>
              <a:rPr lang="zh-CN" altLang="en-US" dirty="0">
                <a:solidFill>
                  <a:srgbClr val="FFFF00"/>
                </a:solidFill>
              </a:rPr>
              <a:t>、需求获取</a:t>
            </a:r>
            <a:endParaRPr lang="zh-CN" altLang="en-US" dirty="0">
              <a:solidFill>
                <a:srgbClr val="FFFF00"/>
              </a:solidFill>
            </a:endParaRPr>
          </a:p>
        </p:txBody>
      </p:sp>
      <p:sp>
        <p:nvSpPr>
          <p:cNvPr id="1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5</a:t>
            </a:r>
            <a:r>
              <a:rPr lang="zh-CN" altLang="en-US" dirty="0"/>
              <a:t>、事件与事物</a:t>
            </a:r>
          </a:p>
        </p:txBody>
      </p:sp>
      <p:sp>
        <p:nvSpPr>
          <p:cNvPr id="1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smtClean="0"/>
              <a:t>6</a:t>
            </a:r>
            <a:r>
              <a:rPr lang="zh-CN" altLang="en-US" dirty="0" smtClean="0"/>
              <a:t>、</a:t>
            </a:r>
            <a:r>
              <a:rPr lang="zh-CN" altLang="en-US" dirty="0"/>
              <a:t>系统分析</a:t>
            </a:r>
            <a:r>
              <a:rPr lang="zh-CN" altLang="en-US" dirty="0" smtClean="0"/>
              <a:t>其他因素</a:t>
            </a:r>
            <a:endParaRPr lang="zh-CN" altLang="en-US" dirty="0"/>
          </a:p>
        </p:txBody>
      </p:sp>
      <p:sp>
        <p:nvSpPr>
          <p:cNvPr id="13"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1</a:t>
            </a:r>
            <a:r>
              <a:rPr lang="zh-CN" altLang="en-US" dirty="0" smtClean="0">
                <a:solidFill>
                  <a:srgbClr val="969696"/>
                </a:solidFill>
              </a:rPr>
              <a:t>、系统分析阶段概述</a:t>
            </a:r>
            <a:endParaRPr lang="zh-CN" altLang="en-US" dirty="0">
              <a:solidFill>
                <a:srgbClr val="969696"/>
              </a:solidFill>
            </a:endParaRPr>
          </a:p>
        </p:txBody>
      </p:sp>
      <p:sp>
        <p:nvSpPr>
          <p:cNvPr id="14"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a:t>3</a:t>
            </a:r>
            <a:r>
              <a:rPr lang="zh-CN" altLang="en-US" dirty="0"/>
              <a:t>、需求描述</a:t>
            </a:r>
          </a:p>
        </p:txBody>
      </p:sp>
      <p:sp>
        <p:nvSpPr>
          <p:cNvPr id="15"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a:t>4</a:t>
            </a:r>
            <a:r>
              <a:rPr lang="zh-CN" altLang="en-US" dirty="0"/>
              <a:t>、</a:t>
            </a:r>
            <a:r>
              <a:rPr lang="zh-CN" altLang="en-US" dirty="0"/>
              <a:t>典型</a:t>
            </a:r>
            <a:r>
              <a:rPr lang="zh-CN" altLang="en-US" dirty="0"/>
              <a:t>用户和场景</a:t>
            </a:r>
            <a:endParaRPr lang="zh-CN" altLang="en-US" dirty="0"/>
          </a:p>
        </p:txBody>
      </p:sp>
    </p:spTree>
    <p:custDataLst>
      <p:tags r:id="rId1"/>
    </p:custDataLst>
    <p:extLst>
      <p:ext uri="{BB962C8B-B14F-4D97-AF65-F5344CB8AC3E}">
        <p14:creationId xmlns:p14="http://schemas.microsoft.com/office/powerpoint/2010/main" val="179299401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60101"/>
          <a:stretch/>
        </p:blipFill>
        <p:spPr>
          <a:xfrm>
            <a:off x="2195736" y="980728"/>
            <a:ext cx="4536504" cy="5535049"/>
          </a:xfrm>
          <a:prstGeom prst="rect">
            <a:avLst/>
          </a:prstGeom>
        </p:spPr>
      </p:pic>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2897278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9" name="Text Box 3"/>
          <p:cNvSpPr txBox="1">
            <a:spLocks noChangeArrowheads="1"/>
          </p:cNvSpPr>
          <p:nvPr/>
        </p:nvSpPr>
        <p:spPr bwMode="auto">
          <a:xfrm>
            <a:off x="1115616" y="1988840"/>
            <a:ext cx="7200800" cy="326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获取需求：</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深入</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实际，在充分理解用户需求的基础上，获取系统需求。</a:t>
            </a:r>
          </a:p>
          <a:p>
            <a:pPr marL="449263" indent="-449263" algn="just" eaLnBrk="0" hangingPunct="0">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需求分析</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与</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建模：</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进行</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需求建模、对模型或原型进行分析。</a:t>
            </a:r>
          </a:p>
          <a:p>
            <a:pPr marL="449263" indent="-449263" algn="just" eaLnBrk="0" hangingPunct="0">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确认需求：</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确保</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需求说明准确、完整地表达系统的主要特性。</a:t>
            </a:r>
          </a:p>
          <a:p>
            <a:pPr marL="449263" indent="-449263" algn="just" eaLnBrk="0" hangingPunct="0">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进化需求：</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客户的需要总是不断（连续）增长的 ，进化需求是必要的。 </a:t>
            </a:r>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1) </a:t>
            </a:r>
            <a:r>
              <a:rPr lang="zh-CN" altLang="en-US" dirty="0" smtClean="0"/>
              <a:t>需求确定的过程</a:t>
            </a:r>
            <a:endParaRPr lang="zh-CN" altLang="en-US" dirty="0"/>
          </a:p>
        </p:txBody>
      </p:sp>
    </p:spTree>
    <p:extLst>
      <p:ext uri="{BB962C8B-B14F-4D97-AF65-F5344CB8AC3E}">
        <p14:creationId xmlns:p14="http://schemas.microsoft.com/office/powerpoint/2010/main" val="3536559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3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3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36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1" name="Text Box 3"/>
          <p:cNvSpPr txBox="1">
            <a:spLocks noChangeArrowheads="1"/>
          </p:cNvSpPr>
          <p:nvPr/>
        </p:nvSpPr>
        <p:spPr bwMode="auto">
          <a:xfrm>
            <a:off x="683766" y="2492896"/>
            <a:ext cx="7848674"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023938" lvl="1" indent="-395288" algn="just" eaLnBrk="0" hangingPunct="0">
              <a:lnSpc>
                <a:spcPct val="150000"/>
              </a:lnSpc>
              <a:spcBef>
                <a:spcPct val="20000"/>
              </a:spcBef>
              <a:buClr>
                <a:srgbClr val="CC0000"/>
              </a:buClr>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缺乏</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领域知识，应用领域的问题常常是模糊的、不精确的；</a:t>
            </a:r>
          </a:p>
          <a:p>
            <a:pPr marL="1023938" lvl="1" indent="-395288" algn="just" eaLnBrk="0" hangingPunct="0">
              <a:lnSpc>
                <a:spcPct val="150000"/>
              </a:lnSpc>
              <a:spcBef>
                <a:spcPct val="20000"/>
              </a:spcBef>
              <a:buClr>
                <a:srgbClr val="CC0000"/>
              </a:buClr>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存在默认的知识</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如难以描述的常识问题；</a:t>
            </a:r>
          </a:p>
          <a:p>
            <a:pPr marL="1023938" lvl="1" indent="-395288" algn="just" eaLnBrk="0" hangingPunct="0">
              <a:lnSpc>
                <a:spcPct val="150000"/>
              </a:lnSpc>
              <a:spcBef>
                <a:spcPct val="20000"/>
              </a:spcBef>
              <a:buClr>
                <a:srgbClr val="CC0000"/>
              </a:buClr>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存在多个知识源</a:t>
            </a:r>
            <a:r>
              <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且多知识源之间可能有冲突；</a:t>
            </a:r>
          </a:p>
          <a:p>
            <a:pPr marL="1023938" lvl="1" indent="-395288" algn="just" eaLnBrk="0" hangingPunct="0">
              <a:lnSpc>
                <a:spcPct val="150000"/>
              </a:lnSpc>
              <a:spcBef>
                <a:spcPct val="20000"/>
              </a:spcBef>
              <a:buClr>
                <a:srgbClr val="CC0000"/>
              </a:buClr>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客户可能的偏见，如不能提供或不想告知你所需要了解的事情。</a:t>
            </a:r>
          </a:p>
        </p:txBody>
      </p:sp>
      <p:sp>
        <p:nvSpPr>
          <p:cNvPr id="606215" name="Text Box 7"/>
          <p:cNvSpPr txBox="1">
            <a:spLocks noChangeArrowheads="1"/>
          </p:cNvSpPr>
          <p:nvPr/>
        </p:nvSpPr>
        <p:spPr bwMode="auto">
          <a:xfrm>
            <a:off x="684213" y="1700808"/>
            <a:ext cx="5186362"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2"/>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非常</a:t>
            </a:r>
            <a:r>
              <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困难，主要原因有：</a:t>
            </a:r>
          </a:p>
        </p:txBody>
      </p:sp>
      <p:sp>
        <p:nvSpPr>
          <p:cNvPr id="11"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2"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1) </a:t>
            </a:r>
            <a:r>
              <a:rPr lang="zh-CN" altLang="en-US" dirty="0" smtClean="0"/>
              <a:t>需求确定的过程</a:t>
            </a:r>
            <a:endParaRPr lang="zh-CN" altLang="en-US" dirty="0"/>
          </a:p>
        </p:txBody>
      </p:sp>
    </p:spTree>
    <p:extLst>
      <p:ext uri="{BB962C8B-B14F-4D97-AF65-F5344CB8AC3E}">
        <p14:creationId xmlns:p14="http://schemas.microsoft.com/office/powerpoint/2010/main" val="11814631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6215"/>
                                        </p:tgtEl>
                                        <p:attrNameLst>
                                          <p:attrName>style.visibility</p:attrName>
                                        </p:attrNameLst>
                                      </p:cBhvr>
                                      <p:to>
                                        <p:strVal val="visible"/>
                                      </p:to>
                                    </p:set>
                                    <p:animEffect transition="in" filter="wipe(left)">
                                      <p:cBhvr>
                                        <p:cTn id="7" dur="2000"/>
                                        <p:tgtEl>
                                          <p:spTgt spid="606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6211">
                                            <p:txEl>
                                              <p:pRg st="0" end="0"/>
                                            </p:txEl>
                                          </p:spTgt>
                                        </p:tgtEl>
                                        <p:attrNameLst>
                                          <p:attrName>style.visibility</p:attrName>
                                        </p:attrNameLst>
                                      </p:cBhvr>
                                      <p:to>
                                        <p:strVal val="visible"/>
                                      </p:to>
                                    </p:set>
                                    <p:animEffect transition="in" filter="wipe(left)">
                                      <p:cBhvr>
                                        <p:cTn id="12" dur="500"/>
                                        <p:tgtEl>
                                          <p:spTgt spid="6062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6211">
                                            <p:txEl>
                                              <p:pRg st="1" end="1"/>
                                            </p:txEl>
                                          </p:spTgt>
                                        </p:tgtEl>
                                        <p:attrNameLst>
                                          <p:attrName>style.visibility</p:attrName>
                                        </p:attrNameLst>
                                      </p:cBhvr>
                                      <p:to>
                                        <p:strVal val="visible"/>
                                      </p:to>
                                    </p:set>
                                    <p:animEffect transition="in" filter="wipe(left)">
                                      <p:cBhvr>
                                        <p:cTn id="17" dur="500"/>
                                        <p:tgtEl>
                                          <p:spTgt spid="6062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6211">
                                            <p:txEl>
                                              <p:pRg st="2" end="2"/>
                                            </p:txEl>
                                          </p:spTgt>
                                        </p:tgtEl>
                                        <p:attrNameLst>
                                          <p:attrName>style.visibility</p:attrName>
                                        </p:attrNameLst>
                                      </p:cBhvr>
                                      <p:to>
                                        <p:strVal val="visible"/>
                                      </p:to>
                                    </p:set>
                                    <p:animEffect transition="in" filter="wipe(left)">
                                      <p:cBhvr>
                                        <p:cTn id="22" dur="500"/>
                                        <p:tgtEl>
                                          <p:spTgt spid="6062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6211">
                                            <p:txEl>
                                              <p:pRg st="3" end="3"/>
                                            </p:txEl>
                                          </p:spTgt>
                                        </p:tgtEl>
                                        <p:attrNameLst>
                                          <p:attrName>style.visibility</p:attrName>
                                        </p:attrNameLst>
                                      </p:cBhvr>
                                      <p:to>
                                        <p:strVal val="visible"/>
                                      </p:to>
                                    </p:set>
                                    <p:animEffect transition="in" filter="wipe(left)">
                                      <p:cBhvr>
                                        <p:cTn id="27" dur="500"/>
                                        <p:tgtEl>
                                          <p:spTgt spid="6062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1" grpId="0" build="p" autoUpdateAnimBg="0"/>
      <p:bldP spid="6062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971600" y="2346176"/>
            <a:ext cx="7491041" cy="3243064"/>
          </a:xfrm>
        </p:spPr>
        <p:txBody>
          <a:bodyPr/>
          <a:lstStyle/>
          <a:p>
            <a:pPr lvl="1" algn="just">
              <a:lnSpc>
                <a:spcPct val="150000"/>
              </a:lnSpc>
              <a:buFont typeface="Wingdings" pitchFamily="2" charset="2"/>
              <a:buChar char="Ø"/>
            </a:pPr>
            <a:r>
              <a:rPr lang="zh-CN" altLang="en-US" sz="2400" kern="1200" dirty="0"/>
              <a:t>采用合适的事实发现技术收集项目系统需求相关的信息，为需求建模提供资料</a:t>
            </a:r>
          </a:p>
          <a:p>
            <a:pPr lvl="1" algn="just">
              <a:lnSpc>
                <a:spcPct val="150000"/>
              </a:lnSpc>
              <a:buFont typeface="Wingdings" pitchFamily="2" charset="2"/>
              <a:buChar char="Ø"/>
            </a:pPr>
            <a:r>
              <a:rPr lang="zh-CN" altLang="en-US" sz="2400" kern="1200" dirty="0" smtClean="0"/>
              <a:t>制定</a:t>
            </a:r>
            <a:r>
              <a:rPr lang="zh-CN" altLang="en-US" sz="2400" kern="1200" dirty="0"/>
              <a:t>策略，确定采用的事实发现技术，设计必要的方法、框架或表格，执行事实发现</a:t>
            </a:r>
            <a:r>
              <a:rPr lang="zh-CN" altLang="en-US" sz="2400" kern="1200" dirty="0" smtClean="0"/>
              <a:t>技术</a:t>
            </a:r>
            <a:endParaRPr lang="en-US" altLang="zh-CN" sz="2400" kern="1200" dirty="0" smtClean="0"/>
          </a:p>
          <a:p>
            <a:pPr lvl="1" algn="just">
              <a:lnSpc>
                <a:spcPct val="150000"/>
              </a:lnSpc>
              <a:buFont typeface="Wingdings" pitchFamily="2" charset="2"/>
              <a:buChar char="Ø"/>
            </a:pPr>
            <a:r>
              <a:rPr lang="zh-CN" altLang="en-US" sz="2400" kern="1200" dirty="0"/>
              <a:t>工具可以帮助分析员收集、整理和分析事实，但实际的事实发现过程还是需要分析员自己</a:t>
            </a:r>
            <a:r>
              <a:rPr lang="zh-CN" altLang="en-US" sz="2400" kern="1200" dirty="0" smtClean="0"/>
              <a:t>完成</a:t>
            </a:r>
            <a:endParaRPr lang="zh-CN" altLang="en-US" sz="2400" kern="1200" dirty="0"/>
          </a:p>
          <a:p>
            <a:pPr algn="just"/>
            <a:endParaRPr lang="en-US" altLang="zh-CN" sz="2400" dirty="0">
              <a:ea typeface="黑体" pitchFamily="49" charset="-122"/>
            </a:endParaRPr>
          </a:p>
        </p:txBody>
      </p:sp>
      <p:sp>
        <p:nvSpPr>
          <p:cNvPr id="4" name="Text Box 7"/>
          <p:cNvSpPr txBox="1">
            <a:spLocks noChangeArrowheads="1"/>
          </p:cNvSpPr>
          <p:nvPr/>
        </p:nvSpPr>
        <p:spPr bwMode="auto">
          <a:xfrm>
            <a:off x="684213" y="1700808"/>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概述：</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Tree>
    <p:extLst>
      <p:ext uri="{BB962C8B-B14F-4D97-AF65-F5344CB8AC3E}">
        <p14:creationId xmlns:p14="http://schemas.microsoft.com/office/powerpoint/2010/main" val="1624729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a:xfrm>
            <a:off x="760040" y="2204864"/>
            <a:ext cx="7772400" cy="4176464"/>
          </a:xfrm>
        </p:spPr>
        <p:txBody>
          <a:bodyPr/>
          <a:lstStyle/>
          <a:p>
            <a:pPr lvl="1" algn="just">
              <a:lnSpc>
                <a:spcPct val="100000"/>
              </a:lnSpc>
              <a:buFont typeface="Wingdings" pitchFamily="2" charset="2"/>
              <a:buChar char="Ø"/>
            </a:pPr>
            <a:r>
              <a:rPr lang="zh-CN" altLang="en-US" sz="2400" kern="1200" dirty="0" smtClean="0">
                <a:solidFill>
                  <a:srgbClr val="0000FF"/>
                </a:solidFill>
              </a:rPr>
              <a:t>提出</a:t>
            </a:r>
            <a:r>
              <a:rPr lang="zh-CN" altLang="en-US" sz="2400" kern="1200" dirty="0">
                <a:solidFill>
                  <a:srgbClr val="0000FF"/>
                </a:solidFill>
              </a:rPr>
              <a:t>类似以下的问题来确定所需要的信息：</a:t>
            </a:r>
          </a:p>
          <a:p>
            <a:pPr lvl="1" algn="just">
              <a:lnSpc>
                <a:spcPct val="100000"/>
              </a:lnSpc>
            </a:pPr>
            <a:r>
              <a:rPr lang="zh-CN" altLang="en-US" dirty="0">
                <a:ea typeface="黑体" pitchFamily="49" charset="-122"/>
              </a:rPr>
              <a:t>当前系统支持哪些业务功能？</a:t>
            </a:r>
          </a:p>
          <a:p>
            <a:pPr lvl="1" algn="just">
              <a:lnSpc>
                <a:spcPct val="100000"/>
              </a:lnSpc>
            </a:pPr>
            <a:r>
              <a:rPr lang="zh-CN" altLang="en-US" dirty="0">
                <a:ea typeface="黑体" pitchFamily="49" charset="-122"/>
              </a:rPr>
              <a:t>新系统必须支持什么战略目标和业务需求？</a:t>
            </a:r>
          </a:p>
          <a:p>
            <a:pPr lvl="1" algn="just">
              <a:lnSpc>
                <a:spcPct val="100000"/>
              </a:lnSpc>
            </a:pPr>
            <a:r>
              <a:rPr lang="zh-CN" altLang="en-US" dirty="0">
                <a:ea typeface="黑体" pitchFamily="49" charset="-122"/>
              </a:rPr>
              <a:t>目标系统的</a:t>
            </a:r>
            <a:r>
              <a:rPr lang="zh-CN" altLang="en-US" dirty="0" smtClean="0">
                <a:ea typeface="黑体" pitchFamily="49" charset="-122"/>
              </a:rPr>
              <a:t>收益怎么样</a:t>
            </a:r>
            <a:r>
              <a:rPr lang="zh-CN" altLang="en-US" dirty="0">
                <a:ea typeface="黑体" pitchFamily="49" charset="-122"/>
              </a:rPr>
              <a:t>？</a:t>
            </a:r>
          </a:p>
          <a:p>
            <a:pPr lvl="1" algn="just">
              <a:lnSpc>
                <a:spcPct val="100000"/>
              </a:lnSpc>
            </a:pPr>
            <a:r>
              <a:rPr lang="zh-CN" altLang="en-US" dirty="0">
                <a:ea typeface="黑体" pitchFamily="49" charset="-122"/>
              </a:rPr>
              <a:t>系统将处理什么样的交易？</a:t>
            </a:r>
          </a:p>
          <a:p>
            <a:pPr lvl="1" algn="just">
              <a:lnSpc>
                <a:spcPct val="100000"/>
              </a:lnSpc>
            </a:pPr>
            <a:r>
              <a:rPr lang="zh-CN" altLang="en-US" dirty="0">
                <a:ea typeface="黑体" pitchFamily="49" charset="-122"/>
              </a:rPr>
              <a:t>用户和经理需要从系统了解什么信息？</a:t>
            </a:r>
          </a:p>
          <a:p>
            <a:pPr lvl="1" algn="just">
              <a:lnSpc>
                <a:spcPct val="100000"/>
              </a:lnSpc>
            </a:pPr>
            <a:r>
              <a:rPr lang="zh-CN" altLang="en-US" dirty="0">
                <a:ea typeface="黑体" pitchFamily="49" charset="-122"/>
              </a:rPr>
              <a:t>新旧系统之间需要交互吗？</a:t>
            </a:r>
          </a:p>
          <a:p>
            <a:pPr lvl="1" algn="just">
              <a:lnSpc>
                <a:spcPct val="100000"/>
              </a:lnSpc>
            </a:pPr>
            <a:r>
              <a:rPr lang="zh-CN" altLang="en-US" dirty="0">
                <a:ea typeface="黑体" pitchFamily="49" charset="-122"/>
              </a:rPr>
              <a:t>业务过程再造工程可以减少哪些手续？</a:t>
            </a:r>
          </a:p>
          <a:p>
            <a:pPr lvl="1" algn="just">
              <a:lnSpc>
                <a:spcPct val="100000"/>
              </a:lnSpc>
            </a:pPr>
            <a:r>
              <a:rPr lang="zh-CN" altLang="en-US" dirty="0">
                <a:ea typeface="黑体" pitchFamily="49" charset="-122"/>
              </a:rPr>
              <a:t>存在哪些安全问题？</a:t>
            </a:r>
          </a:p>
          <a:p>
            <a:pPr lvl="1" algn="just">
              <a:lnSpc>
                <a:spcPct val="100000"/>
              </a:lnSpc>
            </a:pPr>
            <a:r>
              <a:rPr lang="zh-CN" altLang="en-US" dirty="0">
                <a:ea typeface="黑体" pitchFamily="49" charset="-122"/>
              </a:rPr>
              <a:t>哪些风险是可以接受的？</a:t>
            </a:r>
          </a:p>
          <a:p>
            <a:pPr lvl="1" algn="just">
              <a:lnSpc>
                <a:spcPct val="100000"/>
              </a:lnSpc>
            </a:pPr>
            <a:r>
              <a:rPr lang="zh-CN" altLang="en-US" dirty="0">
                <a:ea typeface="黑体" pitchFamily="49" charset="-122"/>
              </a:rPr>
              <a:t>什么样的资金预算和时间表约束会影响系统开发</a:t>
            </a:r>
            <a:r>
              <a:rPr lang="zh-CN" altLang="en-US" dirty="0" smtClean="0">
                <a:ea typeface="黑体" pitchFamily="49" charset="-122"/>
              </a:rPr>
              <a:t>？</a:t>
            </a:r>
            <a:endParaRPr lang="zh-CN" altLang="en-US" dirty="0">
              <a:ea typeface="黑体" pitchFamily="49" charset="-122"/>
            </a:endParaRPr>
          </a:p>
        </p:txBody>
      </p:sp>
      <p:sp>
        <p:nvSpPr>
          <p:cNvPr id="5" name="Text Box 7"/>
          <p:cNvSpPr txBox="1">
            <a:spLocks noChangeArrowheads="1"/>
          </p:cNvSpPr>
          <p:nvPr/>
        </p:nvSpPr>
        <p:spPr bwMode="auto">
          <a:xfrm>
            <a:off x="684213" y="1491703"/>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问题：</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Tree>
    <p:extLst>
      <p:ext uri="{BB962C8B-B14F-4D97-AF65-F5344CB8AC3E}">
        <p14:creationId xmlns:p14="http://schemas.microsoft.com/office/powerpoint/2010/main" val="4276598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3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3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3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30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30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30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30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30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30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3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1"/>
          </p:nvPr>
        </p:nvSpPr>
        <p:spPr>
          <a:xfrm>
            <a:off x="760040" y="2132856"/>
            <a:ext cx="7772400" cy="2448272"/>
          </a:xfrm>
        </p:spPr>
        <p:txBody>
          <a:bodyPr/>
          <a:lstStyle/>
          <a:p>
            <a:pPr lvl="1" algn="just">
              <a:lnSpc>
                <a:spcPct val="150000"/>
              </a:lnSpc>
              <a:buFont typeface="Wingdings" pitchFamily="2" charset="2"/>
              <a:buChar char="Ø"/>
            </a:pPr>
            <a:r>
              <a:rPr lang="zh-CN" altLang="en-US" sz="2400" dirty="0"/>
              <a:t>事实发现一般都会涉及到</a:t>
            </a:r>
            <a:r>
              <a:rPr lang="en-US" altLang="zh-CN" sz="2400" dirty="0"/>
              <a:t>5</a:t>
            </a:r>
            <a:r>
              <a:rPr lang="zh-CN" altLang="en-US" sz="2400" dirty="0"/>
              <a:t>个熟悉的</a:t>
            </a:r>
            <a:r>
              <a:rPr lang="zh-CN" altLang="en-US" sz="2400" dirty="0" smtClean="0"/>
              <a:t>问题</a:t>
            </a:r>
            <a:r>
              <a:rPr lang="zh-CN" altLang="en-US" sz="2400" kern="1200" dirty="0" smtClean="0"/>
              <a:t>：</a:t>
            </a:r>
            <a:r>
              <a:rPr lang="en-US" altLang="zh-CN" sz="2400" kern="1200" dirty="0">
                <a:solidFill>
                  <a:srgbClr val="0000FF"/>
                </a:solidFill>
              </a:rPr>
              <a:t>Who</a:t>
            </a:r>
            <a:r>
              <a:rPr lang="zh-CN" altLang="en-US" sz="2400" kern="1200" dirty="0">
                <a:solidFill>
                  <a:srgbClr val="0000FF"/>
                </a:solidFill>
              </a:rPr>
              <a:t>、</a:t>
            </a:r>
            <a:r>
              <a:rPr lang="en-US" altLang="zh-CN" sz="2400" kern="1200" dirty="0">
                <a:solidFill>
                  <a:srgbClr val="0000FF"/>
                </a:solidFill>
              </a:rPr>
              <a:t>what</a:t>
            </a:r>
            <a:r>
              <a:rPr lang="zh-CN" altLang="en-US" sz="2400" kern="1200" dirty="0">
                <a:solidFill>
                  <a:srgbClr val="0000FF"/>
                </a:solidFill>
              </a:rPr>
              <a:t>、</a:t>
            </a:r>
            <a:r>
              <a:rPr lang="en-US" altLang="zh-CN" sz="2400" kern="1200" dirty="0">
                <a:solidFill>
                  <a:srgbClr val="0000FF"/>
                </a:solidFill>
              </a:rPr>
              <a:t>where</a:t>
            </a:r>
            <a:r>
              <a:rPr lang="zh-CN" altLang="en-US" sz="2400" kern="1200" dirty="0">
                <a:solidFill>
                  <a:srgbClr val="0000FF"/>
                </a:solidFill>
              </a:rPr>
              <a:t>、</a:t>
            </a:r>
            <a:r>
              <a:rPr lang="en-US" altLang="zh-CN" sz="2400" kern="1200" dirty="0">
                <a:solidFill>
                  <a:srgbClr val="0000FF"/>
                </a:solidFill>
              </a:rPr>
              <a:t>when</a:t>
            </a:r>
            <a:r>
              <a:rPr lang="zh-CN" altLang="en-US" sz="2400" kern="1200" dirty="0">
                <a:solidFill>
                  <a:srgbClr val="0000FF"/>
                </a:solidFill>
              </a:rPr>
              <a:t>、</a:t>
            </a:r>
            <a:r>
              <a:rPr lang="en-US" altLang="zh-CN" sz="2400" kern="1200" dirty="0">
                <a:solidFill>
                  <a:srgbClr val="0000FF"/>
                </a:solidFill>
              </a:rPr>
              <a:t>how</a:t>
            </a:r>
            <a:r>
              <a:rPr lang="zh-CN" altLang="en-US" sz="2400" kern="1200" dirty="0">
                <a:solidFill>
                  <a:srgbClr val="0000FF"/>
                </a:solidFill>
              </a:rPr>
              <a:t>和</a:t>
            </a:r>
            <a:r>
              <a:rPr lang="en-US" altLang="zh-CN" sz="2400" kern="1200" dirty="0" smtClean="0">
                <a:solidFill>
                  <a:srgbClr val="0000FF"/>
                </a:solidFill>
              </a:rPr>
              <a:t>why</a:t>
            </a:r>
          </a:p>
          <a:p>
            <a:pPr lvl="1" algn="just">
              <a:lnSpc>
                <a:spcPct val="150000"/>
              </a:lnSpc>
              <a:buSzTx/>
              <a:buFont typeface="Wingdings" pitchFamily="2" charset="2"/>
              <a:buChar char="Ø"/>
              <a:defRPr/>
            </a:pPr>
            <a:r>
              <a:rPr lang="zh-CN" altLang="en-US" sz="2400" dirty="0"/>
              <a:t>对于每个问题，分析员还都必须追问一个很重要的问题：</a:t>
            </a:r>
            <a:r>
              <a:rPr lang="en-US" altLang="zh-CN" sz="2400" dirty="0">
                <a:solidFill>
                  <a:srgbClr val="FF0000"/>
                </a:solidFill>
              </a:rPr>
              <a:t>why</a:t>
            </a:r>
          </a:p>
          <a:p>
            <a:pPr algn="just"/>
            <a:endParaRPr lang="en-US" altLang="zh-CN" dirty="0">
              <a:latin typeface="楷体_GB2312" pitchFamily="49" charset="-122"/>
              <a:ea typeface="楷体_GB2312" pitchFamily="49" charset="-122"/>
            </a:endParaRPr>
          </a:p>
          <a:p>
            <a:pPr lvl="1" algn="just">
              <a:lnSpc>
                <a:spcPct val="150000"/>
              </a:lnSpc>
              <a:buFont typeface="Wingdings" pitchFamily="2" charset="2"/>
              <a:buChar char="Ø"/>
            </a:pPr>
            <a:endParaRPr lang="en-US" altLang="zh-CN" sz="2400" kern="1200" dirty="0" smtClean="0">
              <a:solidFill>
                <a:srgbClr val="0000FF"/>
              </a:solidFill>
            </a:endParaRPr>
          </a:p>
          <a:p>
            <a:pPr lvl="1" algn="just">
              <a:lnSpc>
                <a:spcPct val="150000"/>
              </a:lnSpc>
              <a:buFont typeface="Wingdings" pitchFamily="2" charset="2"/>
              <a:buChar char="Ø"/>
            </a:pPr>
            <a:endParaRPr lang="en-US" altLang="zh-CN" sz="2400" kern="1200" dirty="0" smtClean="0">
              <a:solidFill>
                <a:srgbClr val="0000FF"/>
              </a:solidFill>
            </a:endParaRPr>
          </a:p>
          <a:p>
            <a:pPr lvl="1" algn="just">
              <a:lnSpc>
                <a:spcPct val="150000"/>
              </a:lnSpc>
              <a:buFont typeface="Wingdings" pitchFamily="2" charset="2"/>
              <a:buChar char="Ø"/>
            </a:pPr>
            <a:endParaRPr lang="zh-CN" altLang="en-US" sz="2400" kern="1200" dirty="0">
              <a:solidFill>
                <a:srgbClr val="0000FF"/>
              </a:solidFill>
            </a:endParaRPr>
          </a:p>
        </p:txBody>
      </p:sp>
      <p:sp>
        <p:nvSpPr>
          <p:cNvPr id="5" name="Text Box 7"/>
          <p:cNvSpPr txBox="1">
            <a:spLocks noChangeArrowheads="1"/>
          </p:cNvSpPr>
          <p:nvPr/>
        </p:nvSpPr>
        <p:spPr bwMode="auto">
          <a:xfrm>
            <a:off x="684213" y="1491703"/>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问题：</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Tree>
    <p:extLst>
      <p:ext uri="{BB962C8B-B14F-4D97-AF65-F5344CB8AC3E}">
        <p14:creationId xmlns:p14="http://schemas.microsoft.com/office/powerpoint/2010/main" val="2069398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sz="half" idx="1"/>
          </p:nvPr>
        </p:nvSpPr>
        <p:spPr>
          <a:xfrm>
            <a:off x="107504" y="1516310"/>
            <a:ext cx="8640960" cy="2344738"/>
          </a:xfrm>
        </p:spPr>
        <p:txBody>
          <a:bodyPr/>
          <a:lstStyle/>
          <a:p>
            <a:pPr lvl="1" algn="just">
              <a:lnSpc>
                <a:spcPct val="150000"/>
              </a:lnSpc>
              <a:buFont typeface="Wingdings" pitchFamily="2" charset="2"/>
              <a:buChar char="Ø"/>
            </a:pPr>
            <a:r>
              <a:rPr lang="zh-CN" altLang="en-US" sz="2400" dirty="0" smtClean="0"/>
              <a:t>下</a:t>
            </a:r>
            <a:r>
              <a:rPr lang="zh-CN" altLang="en-US" sz="2400" dirty="0"/>
              <a:t>表列出了基本的问题以及应该在什么时候提出这些问题，它反映的是，在需求建模过程中，随着重点从当前系统转移到目标系统所需要提出并解答的问题的示例</a:t>
            </a:r>
          </a:p>
        </p:txBody>
      </p:sp>
      <p:graphicFrame>
        <p:nvGraphicFramePr>
          <p:cNvPr id="99441" name="Group 113"/>
          <p:cNvGraphicFramePr>
            <a:graphicFrameLocks noGrp="1"/>
          </p:cNvGraphicFramePr>
          <p:nvPr>
            <p:ph sz="half" idx="2"/>
            <p:extLst>
              <p:ext uri="{D42A27DB-BD31-4B8C-83A1-F6EECF244321}">
                <p14:modId xmlns:p14="http://schemas.microsoft.com/office/powerpoint/2010/main" val="197746709"/>
              </p:ext>
            </p:extLst>
          </p:nvPr>
        </p:nvGraphicFramePr>
        <p:xfrm>
          <a:off x="971600" y="3573016"/>
          <a:ext cx="7773987" cy="2377440"/>
        </p:xfrm>
        <a:graphic>
          <a:graphicData uri="http://schemas.openxmlformats.org/drawingml/2006/table">
            <a:tbl>
              <a:tblPr/>
              <a:tblGrid>
                <a:gridCol w="2212975">
                  <a:extLst>
                    <a:ext uri="{9D8B030D-6E8A-4147-A177-3AD203B41FA5}">
                      <a16:colId xmlns:a16="http://schemas.microsoft.com/office/drawing/2014/main" val="20000"/>
                    </a:ext>
                  </a:extLst>
                </a:gridCol>
                <a:gridCol w="2549525">
                  <a:extLst>
                    <a:ext uri="{9D8B030D-6E8A-4147-A177-3AD203B41FA5}">
                      <a16:colId xmlns:a16="http://schemas.microsoft.com/office/drawing/2014/main" val="20001"/>
                    </a:ext>
                  </a:extLst>
                </a:gridCol>
                <a:gridCol w="3011487">
                  <a:extLst>
                    <a:ext uri="{9D8B030D-6E8A-4147-A177-3AD203B41FA5}">
                      <a16:colId xmlns:a16="http://schemas.microsoft.com/office/drawing/2014/main" val="20002"/>
                    </a:ext>
                  </a:extLst>
                </a:gridCol>
              </a:tblGrid>
              <a:tr h="373063">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当前系统</a:t>
                      </a:r>
                      <a:endParaRPr kumimoji="0" lang="zh-CN" altLang="en-US" sz="2000" b="0"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目标系统</a:t>
                      </a:r>
                      <a:endParaRPr kumimoji="0" lang="zh-CN" altLang="en-US" sz="2000" b="0"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谁做的？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为什么这个人做？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应该什么人做？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30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做的什么？</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为什么做这个？</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应该做什么？</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在什么地方做的？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为什么在那里做？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应该在什么地方做？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什么时候做的？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为什么那个时候做？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应该什么时候做？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30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怎样做的？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为什么用这种方法做？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应该怎样做？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Tree>
    <p:extLst>
      <p:ext uri="{BB962C8B-B14F-4D97-AF65-F5344CB8AC3E}">
        <p14:creationId xmlns:p14="http://schemas.microsoft.com/office/powerpoint/2010/main" val="4165615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3" presetClass="entr" presetSubtype="5" fill="hold" nodeType="afterEffect">
                                  <p:stCondLst>
                                    <p:cond delay="0"/>
                                  </p:stCondLst>
                                  <p:childTnLst>
                                    <p:set>
                                      <p:cBhvr>
                                        <p:cTn id="9" dur="1" fill="hold">
                                          <p:stCondLst>
                                            <p:cond delay="0"/>
                                          </p:stCondLst>
                                        </p:cTn>
                                        <p:tgtEl>
                                          <p:spTgt spid="99441"/>
                                        </p:tgtEl>
                                        <p:attrNameLst>
                                          <p:attrName>style.visibility</p:attrName>
                                        </p:attrNameLst>
                                      </p:cBhvr>
                                      <p:to>
                                        <p:strVal val="visible"/>
                                      </p:to>
                                    </p:set>
                                    <p:animEffect transition="in" filter="blinds(vertical)">
                                      <p:cBhvr>
                                        <p:cTn id="10" dur="1000"/>
                                        <p:tgtEl>
                                          <p:spTgt spid="99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971600" y="2346176"/>
            <a:ext cx="7491041" cy="1370856"/>
          </a:xfrm>
        </p:spPr>
        <p:txBody>
          <a:bodyPr/>
          <a:lstStyle/>
          <a:p>
            <a:pPr lvl="1" algn="just">
              <a:lnSpc>
                <a:spcPct val="150000"/>
              </a:lnSpc>
              <a:buFont typeface="Wingdings" pitchFamily="2" charset="2"/>
              <a:buChar char="Ø"/>
            </a:pPr>
            <a:r>
              <a:rPr lang="zh-CN" altLang="en-US" sz="2400" kern="1200" dirty="0" smtClean="0">
                <a:solidFill>
                  <a:srgbClr val="0000FF"/>
                </a:solidFill>
              </a:rPr>
              <a:t>面谈</a:t>
            </a:r>
            <a:r>
              <a:rPr lang="zh-CN" altLang="en-US" sz="2400" kern="1200" dirty="0">
                <a:solidFill>
                  <a:srgbClr val="0000FF"/>
                </a:solidFill>
              </a:rPr>
              <a:t>、文档复查、观察、调查、问卷调查、抽样和研究</a:t>
            </a:r>
            <a:r>
              <a:rPr lang="zh-CN" altLang="en-US" sz="2400" kern="1200" dirty="0" smtClean="0"/>
              <a:t>等</a:t>
            </a:r>
            <a:endParaRPr lang="zh-CN" altLang="en-US" sz="2400" kern="1200" dirty="0"/>
          </a:p>
        </p:txBody>
      </p:sp>
      <p:sp>
        <p:nvSpPr>
          <p:cNvPr id="4" name="Text Box 7"/>
          <p:cNvSpPr txBox="1">
            <a:spLocks noChangeArrowheads="1"/>
          </p:cNvSpPr>
          <p:nvPr/>
        </p:nvSpPr>
        <p:spPr bwMode="auto">
          <a:xfrm>
            <a:off x="684213" y="1700808"/>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技术：</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
        <p:nvSpPr>
          <p:cNvPr id="7" name="Text Box 7"/>
          <p:cNvSpPr txBox="1">
            <a:spLocks noChangeArrowheads="1"/>
          </p:cNvSpPr>
          <p:nvPr/>
        </p:nvSpPr>
        <p:spPr bwMode="auto">
          <a:xfrm>
            <a:off x="683568" y="3717032"/>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面谈：</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8" name="Rectangle 3"/>
          <p:cNvSpPr txBox="1">
            <a:spLocks noChangeArrowheads="1"/>
          </p:cNvSpPr>
          <p:nvPr/>
        </p:nvSpPr>
        <p:spPr bwMode="auto">
          <a:xfrm>
            <a:off x="971600" y="4365104"/>
            <a:ext cx="7491041" cy="165888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lvl="1" algn="just">
              <a:lnSpc>
                <a:spcPct val="150000"/>
              </a:lnSpc>
              <a:buFont typeface="Wingdings" pitchFamily="2" charset="2"/>
              <a:buChar char="Ø"/>
            </a:pPr>
            <a:r>
              <a:rPr lang="zh-CN" altLang="en-US" sz="2400" dirty="0" smtClean="0"/>
              <a:t>一</a:t>
            </a:r>
            <a:r>
              <a:rPr lang="zh-CN" altLang="en-US" sz="2400" dirty="0"/>
              <a:t>个有计划的会面过程，使得分析员可以有目的地从面谈对象那里获取有意义的信息</a:t>
            </a:r>
          </a:p>
          <a:p>
            <a:pPr marL="0" indent="0" algn="just">
              <a:buNone/>
            </a:pPr>
            <a:endParaRPr lang="en-US" altLang="zh-CN" dirty="0">
              <a:ea typeface="黑体" pitchFamily="49" charset="-122"/>
            </a:endParaRPr>
          </a:p>
        </p:txBody>
      </p:sp>
    </p:spTree>
    <p:extLst>
      <p:ext uri="{BB962C8B-B14F-4D97-AF65-F5344CB8AC3E}">
        <p14:creationId xmlns:p14="http://schemas.microsoft.com/office/powerpoint/2010/main" val="1815979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7"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5" name="Rectangle 7"/>
          <p:cNvSpPr>
            <a:spLocks noChangeArrowheads="1"/>
          </p:cNvSpPr>
          <p:nvPr/>
        </p:nvSpPr>
        <p:spPr bwMode="auto">
          <a:xfrm>
            <a:off x="126409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4" name="TextBox 3"/>
          <p:cNvSpPr txBox="1"/>
          <p:nvPr/>
        </p:nvSpPr>
        <p:spPr bwMode="auto">
          <a:xfrm>
            <a:off x="713408" y="1731994"/>
            <a:ext cx="1143008" cy="553998"/>
          </a:xfrm>
          <a:prstGeom prst="rect">
            <a:avLst/>
          </a:prstGeom>
          <a:solidFill>
            <a:schemeClr val="bg1"/>
          </a:solidFill>
          <a:ln w="12700">
            <a:noFill/>
            <a:miter lim="800000"/>
            <a:headEnd/>
            <a:tailEnd/>
          </a:ln>
          <a:effectLst/>
        </p:spPr>
        <p:txBody>
          <a:bodyPr wrap="square" lIns="0" tIns="0" rIns="0" bIns="0" rtlCol="0">
            <a:spAutoFit/>
          </a:bodyPr>
          <a:lstStyle/>
          <a:p>
            <a:r>
              <a:rPr lang="zh-CN" altLang="en-US" b="1" dirty="0" smtClean="0">
                <a:solidFill>
                  <a:srgbClr val="0000FF"/>
                </a:solidFill>
                <a:effectLst>
                  <a:outerShdw blurRad="38100" dist="38100" dir="2700000" algn="tl">
                    <a:srgbClr val="000000">
                      <a:alpha val="43137"/>
                    </a:srgbClr>
                  </a:outerShdw>
                </a:effectLst>
                <a:latin typeface="+mn-ea"/>
                <a:ea typeface="+mn-ea"/>
              </a:rPr>
              <a:t>系统战略规划阶段</a:t>
            </a:r>
            <a:endParaRPr lang="zh-CN" altLang="en-US" b="1" dirty="0">
              <a:solidFill>
                <a:srgbClr val="0000FF"/>
              </a:solidFill>
              <a:effectLst>
                <a:outerShdw blurRad="38100" dist="38100" dir="2700000" algn="tl">
                  <a:srgbClr val="000000">
                    <a:alpha val="43137"/>
                  </a:srgbClr>
                </a:outerShdw>
              </a:effectLst>
              <a:latin typeface="+mn-ea"/>
              <a:ea typeface="+mn-ea"/>
            </a:endParaRPr>
          </a:p>
        </p:txBody>
      </p:sp>
      <p:sp>
        <p:nvSpPr>
          <p:cNvPr id="5" name="TextBox 4"/>
          <p:cNvSpPr txBox="1"/>
          <p:nvPr/>
        </p:nvSpPr>
        <p:spPr bwMode="auto">
          <a:xfrm>
            <a:off x="2785110" y="1731994"/>
            <a:ext cx="1071570" cy="553998"/>
          </a:xfrm>
          <a:prstGeom prst="rect">
            <a:avLst/>
          </a:prstGeom>
          <a:solidFill>
            <a:schemeClr val="bg1"/>
          </a:solidFill>
          <a:ln w="12700">
            <a:noFill/>
            <a:miter lim="800000"/>
            <a:headEnd/>
            <a:tailEnd/>
          </a:ln>
          <a:effectLst/>
        </p:spPr>
        <p:txBody>
          <a:bodyPr wrap="square" lIns="0" tIns="0" rIns="0" bIns="0" rtlCol="0">
            <a:spAutoFit/>
          </a:bodyPr>
          <a:lstStyle/>
          <a:p>
            <a:r>
              <a:rPr lang="zh-CN" altLang="en-US" b="1" dirty="0" smtClean="0">
                <a:solidFill>
                  <a:srgbClr val="0000FF"/>
                </a:solidFill>
                <a:effectLst>
                  <a:outerShdw blurRad="38100" dist="38100" dir="2700000" algn="tl">
                    <a:srgbClr val="000000">
                      <a:alpha val="43137"/>
                    </a:srgbClr>
                  </a:outerShdw>
                </a:effectLst>
                <a:latin typeface="+mn-ea"/>
                <a:ea typeface="+mn-ea"/>
              </a:rPr>
              <a:t>系统流程规划阶段</a:t>
            </a:r>
          </a:p>
        </p:txBody>
      </p:sp>
      <p:sp>
        <p:nvSpPr>
          <p:cNvPr id="6" name="TextBox 5"/>
          <p:cNvSpPr txBox="1"/>
          <p:nvPr/>
        </p:nvSpPr>
        <p:spPr bwMode="auto">
          <a:xfrm>
            <a:off x="4822498" y="1714488"/>
            <a:ext cx="1071570" cy="553998"/>
          </a:xfrm>
          <a:prstGeom prst="rect">
            <a:avLst/>
          </a:prstGeom>
          <a:solidFill>
            <a:schemeClr val="bg1"/>
          </a:solidFill>
          <a:ln w="12700">
            <a:noFill/>
            <a:miter lim="800000"/>
            <a:headEnd/>
            <a:tailEnd/>
          </a:ln>
          <a:effectLst/>
        </p:spPr>
        <p:txBody>
          <a:bodyPr wrap="square" lIns="0" tIns="0" rIns="0" bIns="0" rtlCol="0">
            <a:spAutoFit/>
          </a:bodyPr>
          <a:lstStyle/>
          <a:p>
            <a:r>
              <a:rPr lang="zh-CN" altLang="en-US" b="1" dirty="0" smtClean="0">
                <a:solidFill>
                  <a:srgbClr val="0000FF"/>
                </a:solidFill>
                <a:effectLst>
                  <a:outerShdw blurRad="38100" dist="38100" dir="2700000" algn="tl">
                    <a:srgbClr val="000000">
                      <a:alpha val="43137"/>
                    </a:srgbClr>
                  </a:outerShdw>
                </a:effectLst>
                <a:latin typeface="+mn-ea"/>
                <a:ea typeface="+mn-ea"/>
              </a:rPr>
              <a:t>系统数据规划阶段</a:t>
            </a:r>
            <a:endParaRPr lang="zh-CN" altLang="en-US" b="1" dirty="0">
              <a:solidFill>
                <a:srgbClr val="0000FF"/>
              </a:solidFill>
              <a:effectLst>
                <a:outerShdw blurRad="38100" dist="38100" dir="2700000" algn="tl">
                  <a:srgbClr val="000000">
                    <a:alpha val="43137"/>
                  </a:srgbClr>
                </a:outerShdw>
              </a:effectLst>
              <a:latin typeface="+mn-ea"/>
              <a:ea typeface="+mn-ea"/>
            </a:endParaRPr>
          </a:p>
        </p:txBody>
      </p:sp>
      <p:sp>
        <p:nvSpPr>
          <p:cNvPr id="7" name="TextBox 6"/>
          <p:cNvSpPr txBox="1"/>
          <p:nvPr/>
        </p:nvSpPr>
        <p:spPr bwMode="auto">
          <a:xfrm>
            <a:off x="6071258" y="1714488"/>
            <a:ext cx="1071570" cy="553998"/>
          </a:xfrm>
          <a:prstGeom prst="rect">
            <a:avLst/>
          </a:prstGeom>
          <a:solidFill>
            <a:schemeClr val="bg1"/>
          </a:solidFill>
          <a:ln w="12700">
            <a:noFill/>
            <a:miter lim="800000"/>
            <a:headEnd/>
            <a:tailEnd/>
          </a:ln>
          <a:effectLst/>
        </p:spPr>
        <p:txBody>
          <a:bodyPr wrap="square" lIns="0" tIns="0" rIns="0" bIns="0" rtlCol="0">
            <a:spAutoFit/>
          </a:bodyPr>
          <a:lstStyle/>
          <a:p>
            <a:r>
              <a:rPr lang="zh-CN" altLang="en-US" b="1" dirty="0" smtClean="0">
                <a:solidFill>
                  <a:srgbClr val="0000FF"/>
                </a:solidFill>
                <a:effectLst>
                  <a:outerShdw blurRad="38100" dist="38100" dir="2700000" algn="tl">
                    <a:srgbClr val="000000">
                      <a:alpha val="43137"/>
                    </a:srgbClr>
                  </a:outerShdw>
                </a:effectLst>
                <a:latin typeface="+mn-ea"/>
                <a:ea typeface="+mn-ea"/>
              </a:rPr>
              <a:t>系统功能规划阶段</a:t>
            </a:r>
          </a:p>
        </p:txBody>
      </p:sp>
      <p:sp>
        <p:nvSpPr>
          <p:cNvPr id="8" name="TextBox 7"/>
          <p:cNvSpPr txBox="1"/>
          <p:nvPr/>
        </p:nvSpPr>
        <p:spPr bwMode="auto">
          <a:xfrm>
            <a:off x="7357142" y="1714488"/>
            <a:ext cx="1143008" cy="553998"/>
          </a:xfrm>
          <a:prstGeom prst="rect">
            <a:avLst/>
          </a:prstGeom>
          <a:solidFill>
            <a:schemeClr val="bg1"/>
          </a:solidFill>
          <a:ln w="12700">
            <a:noFill/>
            <a:miter lim="800000"/>
            <a:headEnd/>
            <a:tailEnd/>
          </a:ln>
          <a:effectLst/>
        </p:spPr>
        <p:txBody>
          <a:bodyPr wrap="square" lIns="0" tIns="0" rIns="0" bIns="0" rtlCol="0">
            <a:spAutoFit/>
          </a:bodyPr>
          <a:lstStyle/>
          <a:p>
            <a:r>
              <a:rPr lang="zh-CN" altLang="en-US" b="1" dirty="0" smtClean="0">
                <a:solidFill>
                  <a:srgbClr val="0000FF"/>
                </a:solidFill>
                <a:effectLst>
                  <a:outerShdw blurRad="38100" dist="38100" dir="2700000" algn="tl">
                    <a:srgbClr val="000000">
                      <a:alpha val="43137"/>
                    </a:srgbClr>
                  </a:outerShdw>
                </a:effectLst>
                <a:latin typeface="+mn-ea"/>
                <a:ea typeface="+mn-ea"/>
              </a:rPr>
              <a:t>系统资源分配阶段</a:t>
            </a:r>
            <a:endParaRPr lang="zh-CN" altLang="en-US" b="1" dirty="0">
              <a:solidFill>
                <a:srgbClr val="0000FF"/>
              </a:solidFill>
              <a:effectLst>
                <a:outerShdw blurRad="38100" dist="38100" dir="2700000" algn="tl">
                  <a:srgbClr val="000000">
                    <a:alpha val="43137"/>
                  </a:srgbClr>
                </a:outerShdw>
              </a:effectLst>
              <a:latin typeface="+mn-ea"/>
              <a:ea typeface="+mn-ea"/>
            </a:endParaRPr>
          </a:p>
        </p:txBody>
      </p:sp>
      <p:sp>
        <p:nvSpPr>
          <p:cNvPr id="9" name="TextBox 8"/>
          <p:cNvSpPr txBox="1"/>
          <p:nvPr/>
        </p:nvSpPr>
        <p:spPr bwMode="auto">
          <a:xfrm>
            <a:off x="856284" y="3648110"/>
            <a:ext cx="214314" cy="1107996"/>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定义企业目标</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0" name="TextBox 9"/>
          <p:cNvSpPr txBox="1"/>
          <p:nvPr/>
        </p:nvSpPr>
        <p:spPr bwMode="auto">
          <a:xfrm>
            <a:off x="1213474" y="3648110"/>
            <a:ext cx="214314" cy="1107996"/>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业务流程调查</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1" name="TextBox 10"/>
          <p:cNvSpPr txBox="1"/>
          <p:nvPr/>
        </p:nvSpPr>
        <p:spPr bwMode="auto">
          <a:xfrm>
            <a:off x="1570664" y="3000372"/>
            <a:ext cx="214314" cy="1107996"/>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定义流程远景</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2" name="TextBox 11"/>
          <p:cNvSpPr txBox="1"/>
          <p:nvPr/>
        </p:nvSpPr>
        <p:spPr bwMode="auto">
          <a:xfrm>
            <a:off x="1570664" y="4237688"/>
            <a:ext cx="214314" cy="1477328"/>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信息系统战略规划</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3" name="TextBox 12"/>
          <p:cNvSpPr txBox="1"/>
          <p:nvPr/>
        </p:nvSpPr>
        <p:spPr bwMode="auto">
          <a:xfrm>
            <a:off x="1927854" y="3451870"/>
            <a:ext cx="214314" cy="1477328"/>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选择核心业务流程</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4" name="TextBox 13"/>
          <p:cNvSpPr txBox="1"/>
          <p:nvPr/>
        </p:nvSpPr>
        <p:spPr bwMode="auto">
          <a:xfrm>
            <a:off x="2285044" y="3609993"/>
            <a:ext cx="214314" cy="1107996"/>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业务流程分析</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5" name="流程图: 决策 14"/>
          <p:cNvSpPr/>
          <p:nvPr/>
        </p:nvSpPr>
        <p:spPr bwMode="auto">
          <a:xfrm>
            <a:off x="2639424" y="3643314"/>
            <a:ext cx="431438" cy="1143008"/>
          </a:xfrm>
          <a:prstGeom prst="flowChartDecision">
            <a:avLst/>
          </a:prstGeom>
          <a:solidFill>
            <a:schemeClr val="bg1"/>
          </a:solidFill>
          <a:ln w="12700">
            <a:solidFill>
              <a:schemeClr val="tx1"/>
            </a:solidFill>
            <a:miter lim="800000"/>
            <a:headEnd/>
            <a:tailEnd/>
          </a:ln>
          <a:effectLst/>
        </p:spPr>
        <p:txBody>
          <a:bodyPr wrap="square" lIns="0" tIns="0" rIns="0" bIns="0" rtlCol="0">
            <a:noAutofit/>
          </a:bodyPr>
          <a:lstStyle/>
          <a:p>
            <a:pPr marL="0" marR="0" indent="0" defTabSz="914400" eaLnBrk="1" latinLnBrk="0" hangingPunct="1">
              <a:lnSpc>
                <a:spcPct val="100000"/>
              </a:lnSpc>
              <a:buClrTx/>
              <a:buSzTx/>
              <a:buFontTx/>
              <a:buNone/>
              <a:tabLst/>
            </a:pPr>
            <a:endParaRPr lang="zh-CN" altLang="en-US" sz="1200" b="1" dirty="0" smtClean="0">
              <a:effectLst>
                <a:outerShdw blurRad="38100" dist="38100" dir="2700000" algn="tl">
                  <a:srgbClr val="000000">
                    <a:alpha val="43137"/>
                  </a:srgbClr>
                </a:outerShdw>
              </a:effectLst>
              <a:latin typeface="宋体" pitchFamily="2" charset="-122"/>
            </a:endParaRPr>
          </a:p>
        </p:txBody>
      </p:sp>
      <p:sp>
        <p:nvSpPr>
          <p:cNvPr id="16" name="矩形 15"/>
          <p:cNvSpPr/>
          <p:nvPr/>
        </p:nvSpPr>
        <p:spPr>
          <a:xfrm>
            <a:off x="2694564" y="3812449"/>
            <a:ext cx="361686" cy="830997"/>
          </a:xfrm>
          <a:prstGeom prst="rect">
            <a:avLst/>
          </a:prstGeom>
        </p:spPr>
        <p:txBody>
          <a:bodyPr wrap="square">
            <a:spAutoFit/>
          </a:bodyPr>
          <a:lstStyle/>
          <a:p>
            <a:r>
              <a:rPr lang="zh-CN" altLang="en-US" sz="1200" b="1" dirty="0" smtClean="0">
                <a:effectLst>
                  <a:outerShdw blurRad="38100" dist="38100" dir="2700000" algn="tl">
                    <a:srgbClr val="000000">
                      <a:alpha val="43137"/>
                    </a:srgbClr>
                  </a:outerShdw>
                </a:effectLst>
                <a:latin typeface="宋体" pitchFamily="2" charset="-122"/>
              </a:rPr>
              <a:t>是否可行</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7" name="TextBox 16"/>
          <p:cNvSpPr txBox="1"/>
          <p:nvPr/>
        </p:nvSpPr>
        <p:spPr bwMode="auto">
          <a:xfrm>
            <a:off x="3213738" y="3678326"/>
            <a:ext cx="214314" cy="1107996"/>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业务流程重组</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8" name="TextBox 17"/>
          <p:cNvSpPr txBox="1"/>
          <p:nvPr/>
        </p:nvSpPr>
        <p:spPr bwMode="auto">
          <a:xfrm>
            <a:off x="3570928" y="3565098"/>
            <a:ext cx="214314" cy="1292662"/>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画出业务流程图</a:t>
            </a:r>
            <a:endParaRPr lang="zh-CN" altLang="en-US" sz="1200" b="1" dirty="0">
              <a:effectLst>
                <a:outerShdw blurRad="38100" dist="38100" dir="2700000" algn="tl">
                  <a:srgbClr val="000000">
                    <a:alpha val="43137"/>
                  </a:srgbClr>
                </a:outerShdw>
              </a:effectLst>
              <a:latin typeface="宋体" pitchFamily="2" charset="-122"/>
            </a:endParaRPr>
          </a:p>
        </p:txBody>
      </p:sp>
      <p:sp>
        <p:nvSpPr>
          <p:cNvPr id="19" name="流程图: 决策 18"/>
          <p:cNvSpPr/>
          <p:nvPr/>
        </p:nvSpPr>
        <p:spPr bwMode="auto">
          <a:xfrm>
            <a:off x="3928118" y="3429000"/>
            <a:ext cx="642942" cy="1571636"/>
          </a:xfrm>
          <a:prstGeom prst="flowChartDecision">
            <a:avLst/>
          </a:prstGeom>
          <a:solidFill>
            <a:schemeClr val="bg1"/>
          </a:solidFill>
          <a:ln w="12700">
            <a:solidFill>
              <a:schemeClr val="tx1"/>
            </a:solidFill>
            <a:miter lim="800000"/>
            <a:headEnd/>
            <a:tailEnd/>
          </a:ln>
          <a:effectLst/>
        </p:spPr>
        <p:txBody>
          <a:bodyPr wrap="square" lIns="0" tIns="0" rIns="0" bIns="0" rtlCol="0">
            <a:noAutofit/>
          </a:bodyPr>
          <a:lstStyle/>
          <a:p>
            <a:pPr marL="0" marR="0" indent="0" defTabSz="914400" eaLnBrk="1" latinLnBrk="0" hangingPunct="1">
              <a:lnSpc>
                <a:spcPct val="100000"/>
              </a:lnSpc>
              <a:buClrTx/>
              <a:buSzTx/>
              <a:buFontTx/>
              <a:buNone/>
              <a:tabLst/>
            </a:pPr>
            <a:endParaRPr lang="zh-CN" altLang="en-US" sz="1200" b="1" dirty="0" smtClean="0">
              <a:effectLst>
                <a:outerShdw blurRad="38100" dist="38100" dir="2700000" algn="tl">
                  <a:srgbClr val="000000">
                    <a:alpha val="43137"/>
                  </a:srgbClr>
                </a:outerShdw>
              </a:effectLst>
              <a:latin typeface="宋体" pitchFamily="2" charset="-122"/>
            </a:endParaRPr>
          </a:p>
        </p:txBody>
      </p:sp>
      <p:sp>
        <p:nvSpPr>
          <p:cNvPr id="20" name="矩形 19"/>
          <p:cNvSpPr/>
          <p:nvPr/>
        </p:nvSpPr>
        <p:spPr>
          <a:xfrm>
            <a:off x="3999556" y="3699221"/>
            <a:ext cx="500066" cy="1015663"/>
          </a:xfrm>
          <a:prstGeom prst="rect">
            <a:avLst/>
          </a:prstGeom>
        </p:spPr>
        <p:txBody>
          <a:bodyPr wrap="square">
            <a:spAutoFit/>
          </a:bodyPr>
          <a:lstStyle/>
          <a:p>
            <a:r>
              <a:rPr lang="zh-CN" altLang="en-US" sz="1200" b="1" dirty="0" smtClean="0">
                <a:effectLst>
                  <a:outerShdw blurRad="38100" dist="38100" dir="2700000" algn="tl">
                    <a:srgbClr val="000000">
                      <a:alpha val="43137"/>
                    </a:srgbClr>
                  </a:outerShdw>
                </a:effectLst>
                <a:latin typeface="宋体" pitchFamily="2" charset="-122"/>
              </a:rPr>
              <a:t>主要流程是否分析完毕</a:t>
            </a:r>
            <a:endParaRPr lang="zh-CN" altLang="en-US" sz="1200" b="1" dirty="0">
              <a:effectLst>
                <a:outerShdw blurRad="38100" dist="38100" dir="2700000" algn="tl">
                  <a:srgbClr val="000000">
                    <a:alpha val="43137"/>
                  </a:srgbClr>
                </a:outerShdw>
              </a:effectLst>
              <a:latin typeface="宋体" pitchFamily="2" charset="-122"/>
            </a:endParaRPr>
          </a:p>
        </p:txBody>
      </p:sp>
      <p:sp>
        <p:nvSpPr>
          <p:cNvPr id="21" name="TextBox 20"/>
          <p:cNvSpPr txBox="1"/>
          <p:nvPr/>
        </p:nvSpPr>
        <p:spPr bwMode="auto">
          <a:xfrm>
            <a:off x="4713936" y="3296853"/>
            <a:ext cx="214314" cy="1846659"/>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形成企业流程规划方案</a:t>
            </a:r>
            <a:endParaRPr lang="zh-CN" altLang="en-US" sz="1200" b="1" dirty="0">
              <a:effectLst>
                <a:outerShdw blurRad="38100" dist="38100" dir="2700000" algn="tl">
                  <a:srgbClr val="000000">
                    <a:alpha val="43137"/>
                  </a:srgbClr>
                </a:outerShdw>
              </a:effectLst>
              <a:latin typeface="宋体" pitchFamily="2" charset="-122"/>
            </a:endParaRPr>
          </a:p>
        </p:txBody>
      </p:sp>
      <p:cxnSp>
        <p:nvCxnSpPr>
          <p:cNvPr id="23" name="直接箭头连接符 22"/>
          <p:cNvCxnSpPr>
            <a:stCxn id="9" idx="3"/>
            <a:endCxn id="10" idx="1"/>
          </p:cNvCxnSpPr>
          <p:nvPr/>
        </p:nvCxnSpPr>
        <p:spPr bwMode="auto">
          <a:xfrm>
            <a:off x="1070598" y="420210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矩形 42"/>
          <p:cNvSpPr/>
          <p:nvPr/>
        </p:nvSpPr>
        <p:spPr>
          <a:xfrm>
            <a:off x="2946622" y="3857628"/>
            <a:ext cx="338554" cy="276999"/>
          </a:xfrm>
          <a:prstGeom prst="rect">
            <a:avLst/>
          </a:prstGeom>
        </p:spPr>
        <p:txBody>
          <a:bodyPr wrap="none">
            <a:spAutoFit/>
          </a:bodyPr>
          <a:lstStyle/>
          <a:p>
            <a:r>
              <a:rPr lang="zh-CN" altLang="en-US" sz="1200" b="1" dirty="0" smtClean="0">
                <a:effectLst>
                  <a:outerShdw blurRad="38100" dist="38100" dir="2700000" algn="tl">
                    <a:srgbClr val="000000">
                      <a:alpha val="43137"/>
                    </a:srgbClr>
                  </a:outerShdw>
                </a:effectLst>
                <a:latin typeface="宋体" pitchFamily="2" charset="-122"/>
              </a:rPr>
              <a:t>否</a:t>
            </a:r>
            <a:endParaRPr lang="zh-CN" altLang="en-US" sz="1200" b="1" dirty="0">
              <a:effectLst>
                <a:outerShdw blurRad="38100" dist="38100" dir="2700000" algn="tl">
                  <a:srgbClr val="000000">
                    <a:alpha val="43137"/>
                  </a:srgbClr>
                </a:outerShdw>
              </a:effectLst>
              <a:latin typeface="宋体" pitchFamily="2" charset="-122"/>
            </a:endParaRPr>
          </a:p>
        </p:txBody>
      </p:sp>
      <p:cxnSp>
        <p:nvCxnSpPr>
          <p:cNvPr id="45" name="肘形连接符 44"/>
          <p:cNvCxnSpPr>
            <a:stCxn id="15" idx="0"/>
            <a:endCxn id="18" idx="0"/>
          </p:cNvCxnSpPr>
          <p:nvPr/>
        </p:nvCxnSpPr>
        <p:spPr bwMode="auto">
          <a:xfrm rot="5400000" flipH="1" flipV="1">
            <a:off x="3227506" y="3192735"/>
            <a:ext cx="78216" cy="822942"/>
          </a:xfrm>
          <a:prstGeom prst="bentConnector3">
            <a:avLst>
              <a:gd name="adj1" fmla="val 392268"/>
            </a:avLst>
          </a:prstGeom>
          <a:solidFill>
            <a:schemeClr val="accent1"/>
          </a:solidFill>
          <a:ln w="9525" cap="flat" cmpd="sng" algn="ctr">
            <a:solidFill>
              <a:schemeClr val="tx1"/>
            </a:solidFill>
            <a:prstDash val="solid"/>
            <a:round/>
            <a:headEnd type="none" w="med" len="med"/>
            <a:tailEnd type="triangle"/>
          </a:ln>
          <a:effectLst/>
        </p:spPr>
      </p:cxnSp>
      <p:sp>
        <p:nvSpPr>
          <p:cNvPr id="46" name="矩形 45"/>
          <p:cNvSpPr/>
          <p:nvPr/>
        </p:nvSpPr>
        <p:spPr>
          <a:xfrm>
            <a:off x="3070862" y="3071810"/>
            <a:ext cx="338554" cy="276999"/>
          </a:xfrm>
          <a:prstGeom prst="rect">
            <a:avLst/>
          </a:prstGeom>
        </p:spPr>
        <p:txBody>
          <a:bodyPr wrap="none">
            <a:spAutoFit/>
          </a:bodyPr>
          <a:lstStyle/>
          <a:p>
            <a:r>
              <a:rPr lang="zh-CN" altLang="en-US" sz="1200" b="1" dirty="0" smtClean="0">
                <a:effectLst>
                  <a:outerShdw blurRad="38100" dist="38100" dir="2700000" algn="tl">
                    <a:srgbClr val="000000">
                      <a:alpha val="43137"/>
                    </a:srgbClr>
                  </a:outerShdw>
                </a:effectLst>
                <a:latin typeface="宋体" pitchFamily="2" charset="-122"/>
              </a:rPr>
              <a:t>是</a:t>
            </a:r>
            <a:endParaRPr lang="zh-CN" altLang="en-US" sz="1200" b="1" dirty="0">
              <a:effectLst>
                <a:outerShdw blurRad="38100" dist="38100" dir="2700000" algn="tl">
                  <a:srgbClr val="000000">
                    <a:alpha val="43137"/>
                  </a:srgbClr>
                </a:outerShdw>
              </a:effectLst>
              <a:latin typeface="宋体" pitchFamily="2" charset="-122"/>
            </a:endParaRPr>
          </a:p>
        </p:txBody>
      </p:sp>
      <p:sp>
        <p:nvSpPr>
          <p:cNvPr id="47" name="矩形 46"/>
          <p:cNvSpPr/>
          <p:nvPr/>
        </p:nvSpPr>
        <p:spPr>
          <a:xfrm>
            <a:off x="4446820" y="3857628"/>
            <a:ext cx="338554" cy="276999"/>
          </a:xfrm>
          <a:prstGeom prst="rect">
            <a:avLst/>
          </a:prstGeom>
        </p:spPr>
        <p:txBody>
          <a:bodyPr wrap="none">
            <a:spAutoFit/>
          </a:bodyPr>
          <a:lstStyle/>
          <a:p>
            <a:r>
              <a:rPr lang="zh-CN" altLang="en-US" sz="1200" b="1" dirty="0" smtClean="0">
                <a:effectLst>
                  <a:outerShdw blurRad="38100" dist="38100" dir="2700000" algn="tl">
                    <a:srgbClr val="000000">
                      <a:alpha val="43137"/>
                    </a:srgbClr>
                  </a:outerShdw>
                </a:effectLst>
                <a:latin typeface="宋体" pitchFamily="2" charset="-122"/>
              </a:rPr>
              <a:t>是</a:t>
            </a:r>
            <a:endParaRPr lang="zh-CN" altLang="en-US" sz="1200" b="1" dirty="0">
              <a:effectLst>
                <a:outerShdw blurRad="38100" dist="38100" dir="2700000" algn="tl">
                  <a:srgbClr val="000000">
                    <a:alpha val="43137"/>
                  </a:srgbClr>
                </a:outerShdw>
              </a:effectLst>
              <a:latin typeface="宋体" pitchFamily="2" charset="-122"/>
            </a:endParaRPr>
          </a:p>
        </p:txBody>
      </p:sp>
      <p:cxnSp>
        <p:nvCxnSpPr>
          <p:cNvPr id="48" name="肘形连接符 47"/>
          <p:cNvCxnSpPr>
            <a:stCxn id="19" idx="2"/>
            <a:endCxn id="13" idx="2"/>
          </p:cNvCxnSpPr>
          <p:nvPr/>
        </p:nvCxnSpPr>
        <p:spPr bwMode="auto">
          <a:xfrm rot="5400000" flipH="1">
            <a:off x="3106581" y="3857628"/>
            <a:ext cx="71438" cy="2214578"/>
          </a:xfrm>
          <a:prstGeom prst="bentConnector3">
            <a:avLst>
              <a:gd name="adj1" fmla="val -319998"/>
            </a:avLst>
          </a:prstGeom>
          <a:solidFill>
            <a:schemeClr val="accent1"/>
          </a:solidFill>
          <a:ln w="9525" cap="flat" cmpd="sng" algn="ctr">
            <a:solidFill>
              <a:schemeClr val="tx1"/>
            </a:solidFill>
            <a:prstDash val="solid"/>
            <a:round/>
            <a:headEnd type="none" w="med" len="med"/>
            <a:tailEnd type="triangle"/>
          </a:ln>
          <a:effectLst/>
        </p:spPr>
      </p:cxnSp>
      <p:sp>
        <p:nvSpPr>
          <p:cNvPr id="55" name="矩形 54"/>
          <p:cNvSpPr/>
          <p:nvPr/>
        </p:nvSpPr>
        <p:spPr>
          <a:xfrm>
            <a:off x="3070862" y="4929198"/>
            <a:ext cx="338554" cy="276999"/>
          </a:xfrm>
          <a:prstGeom prst="rect">
            <a:avLst/>
          </a:prstGeom>
        </p:spPr>
        <p:txBody>
          <a:bodyPr wrap="none">
            <a:spAutoFit/>
          </a:bodyPr>
          <a:lstStyle/>
          <a:p>
            <a:r>
              <a:rPr lang="zh-CN" altLang="en-US" sz="1200" b="1" dirty="0" smtClean="0">
                <a:effectLst>
                  <a:outerShdw blurRad="38100" dist="38100" dir="2700000" algn="tl">
                    <a:srgbClr val="000000">
                      <a:alpha val="43137"/>
                    </a:srgbClr>
                  </a:outerShdw>
                </a:effectLst>
                <a:latin typeface="宋体" pitchFamily="2" charset="-122"/>
              </a:rPr>
              <a:t>否</a:t>
            </a:r>
            <a:endParaRPr lang="zh-CN" altLang="en-US" sz="1200" b="1" dirty="0">
              <a:effectLst>
                <a:outerShdw blurRad="38100" dist="38100" dir="2700000" algn="tl">
                  <a:srgbClr val="000000">
                    <a:alpha val="43137"/>
                  </a:srgbClr>
                </a:outerShdw>
              </a:effectLst>
              <a:latin typeface="宋体" pitchFamily="2" charset="-122"/>
            </a:endParaRPr>
          </a:p>
        </p:txBody>
      </p:sp>
      <p:sp>
        <p:nvSpPr>
          <p:cNvPr id="56" name="TextBox 55"/>
          <p:cNvSpPr txBox="1"/>
          <p:nvPr/>
        </p:nvSpPr>
        <p:spPr bwMode="auto">
          <a:xfrm>
            <a:off x="5071126" y="4357694"/>
            <a:ext cx="214314" cy="1107996"/>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组织机构重构</a:t>
            </a:r>
            <a:endParaRPr lang="zh-CN" altLang="en-US" sz="1200" b="1" dirty="0">
              <a:effectLst>
                <a:outerShdw blurRad="38100" dist="38100" dir="2700000" algn="tl">
                  <a:srgbClr val="000000">
                    <a:alpha val="43137"/>
                  </a:srgbClr>
                </a:outerShdw>
              </a:effectLst>
              <a:latin typeface="宋体" pitchFamily="2" charset="-122"/>
            </a:endParaRPr>
          </a:p>
        </p:txBody>
      </p:sp>
      <p:sp>
        <p:nvSpPr>
          <p:cNvPr id="57" name="TextBox 56"/>
          <p:cNvSpPr txBox="1"/>
          <p:nvPr/>
        </p:nvSpPr>
        <p:spPr bwMode="auto">
          <a:xfrm>
            <a:off x="5071126" y="3220050"/>
            <a:ext cx="214314" cy="923330"/>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定义数据类</a:t>
            </a:r>
            <a:endParaRPr lang="zh-CN" altLang="en-US" sz="1200" b="1" dirty="0">
              <a:effectLst>
                <a:outerShdw blurRad="38100" dist="38100" dir="2700000" algn="tl">
                  <a:srgbClr val="000000">
                    <a:alpha val="43137"/>
                  </a:srgbClr>
                </a:outerShdw>
              </a:effectLst>
              <a:latin typeface="宋体" pitchFamily="2" charset="-122"/>
            </a:endParaRPr>
          </a:p>
        </p:txBody>
      </p:sp>
      <p:sp>
        <p:nvSpPr>
          <p:cNvPr id="58" name="TextBox 57"/>
          <p:cNvSpPr txBox="1"/>
          <p:nvPr/>
        </p:nvSpPr>
        <p:spPr bwMode="auto">
          <a:xfrm>
            <a:off x="5428316" y="4279478"/>
            <a:ext cx="216000" cy="1292662"/>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画出组织机构图</a:t>
            </a:r>
            <a:endParaRPr lang="zh-CN" altLang="en-US" sz="1200" b="1" dirty="0">
              <a:effectLst>
                <a:outerShdw blurRad="38100" dist="38100" dir="2700000" algn="tl">
                  <a:srgbClr val="000000">
                    <a:alpha val="43137"/>
                  </a:srgbClr>
                </a:outerShdw>
              </a:effectLst>
              <a:latin typeface="宋体" pitchFamily="2" charset="-122"/>
            </a:endParaRPr>
          </a:p>
        </p:txBody>
      </p:sp>
      <p:sp>
        <p:nvSpPr>
          <p:cNvPr id="59" name="TextBox 58"/>
          <p:cNvSpPr txBox="1"/>
          <p:nvPr/>
        </p:nvSpPr>
        <p:spPr bwMode="auto">
          <a:xfrm>
            <a:off x="5428316" y="3333278"/>
            <a:ext cx="214314" cy="738664"/>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数据规划</a:t>
            </a:r>
            <a:endParaRPr lang="zh-CN" altLang="en-US" sz="1200" b="1" dirty="0">
              <a:effectLst>
                <a:outerShdw blurRad="38100" dist="38100" dir="2700000" algn="tl">
                  <a:srgbClr val="000000">
                    <a:alpha val="43137"/>
                  </a:srgbClr>
                </a:outerShdw>
              </a:effectLst>
              <a:latin typeface="宋体" pitchFamily="2" charset="-122"/>
            </a:endParaRPr>
          </a:p>
        </p:txBody>
      </p:sp>
      <p:sp>
        <p:nvSpPr>
          <p:cNvPr id="67" name="TextBox 66"/>
          <p:cNvSpPr txBox="1"/>
          <p:nvPr/>
        </p:nvSpPr>
        <p:spPr bwMode="auto">
          <a:xfrm>
            <a:off x="5785506" y="3071810"/>
            <a:ext cx="428628" cy="1292662"/>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建立流程与数据的关系</a:t>
            </a:r>
            <a:endParaRPr lang="en-US" altLang="zh-CN" sz="1200" b="1" dirty="0" smtClean="0">
              <a:effectLst>
                <a:outerShdw blurRad="38100" dist="38100" dir="2700000" algn="tl">
                  <a:srgbClr val="000000">
                    <a:alpha val="43137"/>
                  </a:srgbClr>
                </a:outerShdw>
              </a:effectLst>
              <a:latin typeface="宋体" pitchFamily="2" charset="-122"/>
            </a:endParaRPr>
          </a:p>
          <a:p>
            <a:r>
              <a:rPr lang="en-US" altLang="zh-CN" sz="1200" b="1" dirty="0" smtClean="0">
                <a:solidFill>
                  <a:srgbClr val="0070C0"/>
                </a:solidFill>
                <a:effectLst>
                  <a:outerShdw blurRad="38100" dist="38100" dir="2700000" algn="tl">
                    <a:srgbClr val="000000">
                      <a:alpha val="43137"/>
                    </a:srgbClr>
                  </a:outerShdw>
                </a:effectLst>
                <a:latin typeface="宋体" pitchFamily="2" charset="-122"/>
              </a:rPr>
              <a:t>U/C</a:t>
            </a:r>
          </a:p>
          <a:p>
            <a:r>
              <a:rPr lang="zh-CN" altLang="en-US" sz="1200" b="1" dirty="0" smtClean="0">
                <a:solidFill>
                  <a:srgbClr val="0070C0"/>
                </a:solidFill>
                <a:effectLst>
                  <a:outerShdw blurRad="38100" dist="38100" dir="2700000" algn="tl">
                    <a:srgbClr val="000000">
                      <a:alpha val="43137"/>
                    </a:srgbClr>
                  </a:outerShdw>
                </a:effectLst>
                <a:latin typeface="宋体" pitchFamily="2" charset="-122"/>
              </a:rPr>
              <a:t>矩阵</a:t>
            </a:r>
            <a:endParaRPr lang="zh-CN" altLang="en-US" sz="1200" b="1" dirty="0">
              <a:solidFill>
                <a:srgbClr val="0070C0"/>
              </a:solidFill>
              <a:effectLst>
                <a:outerShdw blurRad="38100" dist="38100" dir="2700000" algn="tl">
                  <a:srgbClr val="000000">
                    <a:alpha val="43137"/>
                  </a:srgbClr>
                </a:outerShdw>
              </a:effectLst>
              <a:latin typeface="宋体" pitchFamily="2" charset="-122"/>
            </a:endParaRPr>
          </a:p>
        </p:txBody>
      </p:sp>
      <p:sp>
        <p:nvSpPr>
          <p:cNvPr id="68" name="TextBox 67"/>
          <p:cNvSpPr txBox="1"/>
          <p:nvPr/>
        </p:nvSpPr>
        <p:spPr bwMode="auto">
          <a:xfrm>
            <a:off x="5785506" y="4429132"/>
            <a:ext cx="428628" cy="923330"/>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建立流程与组织的关系</a:t>
            </a:r>
            <a:endParaRPr lang="en-US" altLang="zh-CN" sz="1200" b="1" dirty="0" smtClean="0">
              <a:effectLst>
                <a:outerShdw blurRad="38100" dist="38100" dir="2700000" algn="tl">
                  <a:srgbClr val="000000">
                    <a:alpha val="43137"/>
                  </a:srgbClr>
                </a:outerShdw>
              </a:effectLst>
              <a:latin typeface="宋体" pitchFamily="2" charset="-122"/>
            </a:endParaRPr>
          </a:p>
        </p:txBody>
      </p:sp>
      <p:sp>
        <p:nvSpPr>
          <p:cNvPr id="69" name="TextBox 68"/>
          <p:cNvSpPr txBox="1"/>
          <p:nvPr/>
        </p:nvSpPr>
        <p:spPr bwMode="auto">
          <a:xfrm>
            <a:off x="6357010" y="3214686"/>
            <a:ext cx="428628" cy="923330"/>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识别子系统：</a:t>
            </a:r>
            <a:endParaRPr lang="en-US" altLang="zh-CN" sz="1200" b="1" dirty="0" smtClean="0">
              <a:effectLst>
                <a:outerShdw blurRad="38100" dist="38100" dir="2700000" algn="tl">
                  <a:srgbClr val="000000">
                    <a:alpha val="43137"/>
                  </a:srgbClr>
                </a:outerShdw>
              </a:effectLst>
              <a:latin typeface="宋体" pitchFamily="2" charset="-122"/>
            </a:endParaRPr>
          </a:p>
          <a:p>
            <a:r>
              <a:rPr lang="zh-CN" altLang="en-US" sz="1200" b="1" dirty="0" smtClean="0">
                <a:solidFill>
                  <a:srgbClr val="0070C0"/>
                </a:solidFill>
                <a:effectLst>
                  <a:outerShdw blurRad="38100" dist="38100" dir="2700000" algn="tl">
                    <a:srgbClr val="000000">
                      <a:alpha val="43137"/>
                    </a:srgbClr>
                  </a:outerShdw>
                </a:effectLst>
                <a:latin typeface="宋体" pitchFamily="2" charset="-122"/>
              </a:rPr>
              <a:t>功能规划</a:t>
            </a:r>
            <a:endParaRPr lang="zh-CN" altLang="en-US" sz="1200" b="1" dirty="0">
              <a:solidFill>
                <a:srgbClr val="0070C0"/>
              </a:solidFill>
              <a:effectLst>
                <a:outerShdw blurRad="38100" dist="38100" dir="2700000" algn="tl">
                  <a:srgbClr val="000000">
                    <a:alpha val="43137"/>
                  </a:srgbClr>
                </a:outerShdw>
              </a:effectLst>
              <a:latin typeface="宋体" pitchFamily="2" charset="-122"/>
            </a:endParaRPr>
          </a:p>
        </p:txBody>
      </p:sp>
      <p:sp>
        <p:nvSpPr>
          <p:cNvPr id="72" name="TextBox 71"/>
          <p:cNvSpPr txBox="1"/>
          <p:nvPr/>
        </p:nvSpPr>
        <p:spPr bwMode="auto">
          <a:xfrm>
            <a:off x="6357010" y="4286256"/>
            <a:ext cx="428628" cy="1292662"/>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提出组织改革与流程重组方案</a:t>
            </a:r>
            <a:endParaRPr lang="en-US" altLang="zh-CN" sz="1200" b="1" dirty="0" smtClean="0">
              <a:effectLst>
                <a:outerShdw blurRad="38100" dist="38100" dir="2700000" algn="tl">
                  <a:srgbClr val="000000">
                    <a:alpha val="43137"/>
                  </a:srgbClr>
                </a:outerShdw>
              </a:effectLst>
              <a:latin typeface="宋体" pitchFamily="2" charset="-122"/>
            </a:endParaRPr>
          </a:p>
        </p:txBody>
      </p:sp>
      <p:sp>
        <p:nvSpPr>
          <p:cNvPr id="75" name="TextBox 74"/>
          <p:cNvSpPr txBox="1"/>
          <p:nvPr/>
        </p:nvSpPr>
        <p:spPr bwMode="auto">
          <a:xfrm>
            <a:off x="6928514" y="3357562"/>
            <a:ext cx="428628" cy="738664"/>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系统总体逻辑规划</a:t>
            </a:r>
            <a:endParaRPr lang="en-US" altLang="zh-CN" sz="1200" b="1" dirty="0" smtClean="0">
              <a:effectLst>
                <a:outerShdw blurRad="38100" dist="38100" dir="2700000" algn="tl">
                  <a:srgbClr val="000000">
                    <a:alpha val="43137"/>
                  </a:srgbClr>
                </a:outerShdw>
              </a:effectLst>
              <a:latin typeface="宋体" pitchFamily="2" charset="-122"/>
            </a:endParaRPr>
          </a:p>
        </p:txBody>
      </p:sp>
      <p:sp>
        <p:nvSpPr>
          <p:cNvPr id="77" name="TextBox 76"/>
          <p:cNvSpPr txBox="1"/>
          <p:nvPr/>
        </p:nvSpPr>
        <p:spPr bwMode="auto">
          <a:xfrm>
            <a:off x="7500018" y="3357562"/>
            <a:ext cx="428628" cy="738664"/>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系统总体布局规划</a:t>
            </a:r>
            <a:endParaRPr lang="en-US" altLang="zh-CN" sz="1200" b="1" dirty="0" smtClean="0">
              <a:effectLst>
                <a:outerShdw blurRad="38100" dist="38100" dir="2700000" algn="tl">
                  <a:srgbClr val="000000">
                    <a:alpha val="43137"/>
                  </a:srgbClr>
                </a:outerShdw>
              </a:effectLst>
              <a:latin typeface="宋体" pitchFamily="2" charset="-122"/>
            </a:endParaRPr>
          </a:p>
        </p:txBody>
      </p:sp>
      <p:sp>
        <p:nvSpPr>
          <p:cNvPr id="78" name="TextBox 77"/>
          <p:cNvSpPr txBox="1"/>
          <p:nvPr/>
        </p:nvSpPr>
        <p:spPr bwMode="auto">
          <a:xfrm>
            <a:off x="8071522" y="3446506"/>
            <a:ext cx="428628" cy="553998"/>
          </a:xfrm>
          <a:prstGeom prst="rect">
            <a:avLst/>
          </a:prstGeom>
          <a:solidFill>
            <a:schemeClr val="bg1"/>
          </a:solidFill>
          <a:ln w="12700">
            <a:solidFill>
              <a:schemeClr val="tx1"/>
            </a:solidFill>
            <a:miter lim="800000"/>
            <a:headEnd/>
            <a:tailEnd/>
          </a:ln>
          <a:effectLst/>
        </p:spPr>
        <p:txBody>
          <a:bodyPr wrap="square" lIns="0" tIns="0" rIns="0" bIns="0" rtlCol="0">
            <a:spAutoFit/>
          </a:bodyPr>
          <a:lstStyle/>
          <a:p>
            <a:r>
              <a:rPr lang="zh-CN" altLang="en-US" sz="1200" b="1" dirty="0" smtClean="0">
                <a:effectLst>
                  <a:outerShdw blurRad="38100" dist="38100" dir="2700000" algn="tl">
                    <a:srgbClr val="000000">
                      <a:alpha val="43137"/>
                    </a:srgbClr>
                  </a:outerShdw>
                </a:effectLst>
                <a:latin typeface="宋体" pitchFamily="2" charset="-122"/>
              </a:rPr>
              <a:t>系统建设规划</a:t>
            </a:r>
            <a:endParaRPr lang="en-US" altLang="zh-CN" sz="1200" b="1" dirty="0" smtClean="0">
              <a:effectLst>
                <a:outerShdw blurRad="38100" dist="38100" dir="2700000" algn="tl">
                  <a:srgbClr val="000000">
                    <a:alpha val="43137"/>
                  </a:srgbClr>
                </a:outerShdw>
              </a:effectLst>
              <a:latin typeface="宋体" pitchFamily="2" charset="-122"/>
            </a:endParaRPr>
          </a:p>
        </p:txBody>
      </p:sp>
      <p:cxnSp>
        <p:nvCxnSpPr>
          <p:cNvPr id="83" name="直接箭头连接符 82"/>
          <p:cNvCxnSpPr/>
          <p:nvPr/>
        </p:nvCxnSpPr>
        <p:spPr bwMode="auto">
          <a:xfrm>
            <a:off x="1427788" y="3786190"/>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4" name="直接箭头连接符 83"/>
          <p:cNvCxnSpPr/>
          <p:nvPr/>
        </p:nvCxnSpPr>
        <p:spPr bwMode="auto">
          <a:xfrm>
            <a:off x="1427788" y="4643446"/>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8" name="直接箭头连接符 87"/>
          <p:cNvCxnSpPr/>
          <p:nvPr/>
        </p:nvCxnSpPr>
        <p:spPr bwMode="auto">
          <a:xfrm>
            <a:off x="1784978" y="3786190"/>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9" name="直接箭头连接符 88"/>
          <p:cNvCxnSpPr/>
          <p:nvPr/>
        </p:nvCxnSpPr>
        <p:spPr bwMode="auto">
          <a:xfrm>
            <a:off x="1784978" y="4643446"/>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0" name="直接箭头连接符 89"/>
          <p:cNvCxnSpPr/>
          <p:nvPr/>
        </p:nvCxnSpPr>
        <p:spPr bwMode="auto">
          <a:xfrm>
            <a:off x="2142168" y="421481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4" name="直接箭头连接符 93"/>
          <p:cNvCxnSpPr/>
          <p:nvPr/>
        </p:nvCxnSpPr>
        <p:spPr bwMode="auto">
          <a:xfrm>
            <a:off x="2499358" y="421481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6" name="直接箭头连接符 95"/>
          <p:cNvCxnSpPr/>
          <p:nvPr/>
        </p:nvCxnSpPr>
        <p:spPr bwMode="auto">
          <a:xfrm>
            <a:off x="3070862" y="421481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8" name="直接箭头连接符 97"/>
          <p:cNvCxnSpPr/>
          <p:nvPr/>
        </p:nvCxnSpPr>
        <p:spPr bwMode="auto">
          <a:xfrm>
            <a:off x="3428052" y="421481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2" name="直接箭头连接符 111"/>
          <p:cNvCxnSpPr/>
          <p:nvPr/>
        </p:nvCxnSpPr>
        <p:spPr bwMode="auto">
          <a:xfrm>
            <a:off x="3785242" y="421481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3" name="直接箭头连接符 112"/>
          <p:cNvCxnSpPr/>
          <p:nvPr/>
        </p:nvCxnSpPr>
        <p:spPr bwMode="auto">
          <a:xfrm>
            <a:off x="4571060" y="4214818"/>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4" name="直接箭头连接符 113"/>
          <p:cNvCxnSpPr/>
          <p:nvPr/>
        </p:nvCxnSpPr>
        <p:spPr bwMode="auto">
          <a:xfrm>
            <a:off x="4928250"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5" name="直接箭头连接符 114"/>
          <p:cNvCxnSpPr/>
          <p:nvPr/>
        </p:nvCxnSpPr>
        <p:spPr bwMode="auto">
          <a:xfrm>
            <a:off x="4928250" y="4857760"/>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6" name="直接箭头连接符 115"/>
          <p:cNvCxnSpPr/>
          <p:nvPr/>
        </p:nvCxnSpPr>
        <p:spPr bwMode="auto">
          <a:xfrm>
            <a:off x="5285440"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7" name="直接箭头连接符 116"/>
          <p:cNvCxnSpPr/>
          <p:nvPr/>
        </p:nvCxnSpPr>
        <p:spPr bwMode="auto">
          <a:xfrm>
            <a:off x="5285440" y="4857760"/>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9" name="直接箭头连接符 118"/>
          <p:cNvCxnSpPr/>
          <p:nvPr/>
        </p:nvCxnSpPr>
        <p:spPr bwMode="auto">
          <a:xfrm>
            <a:off x="5642630"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0" name="直接箭头连接符 119"/>
          <p:cNvCxnSpPr/>
          <p:nvPr/>
        </p:nvCxnSpPr>
        <p:spPr bwMode="auto">
          <a:xfrm>
            <a:off x="5642630" y="4857760"/>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1" name="直接箭头连接符 120"/>
          <p:cNvCxnSpPr/>
          <p:nvPr/>
        </p:nvCxnSpPr>
        <p:spPr bwMode="auto">
          <a:xfrm>
            <a:off x="6214134"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2" name="直接箭头连接符 121"/>
          <p:cNvCxnSpPr/>
          <p:nvPr/>
        </p:nvCxnSpPr>
        <p:spPr bwMode="auto">
          <a:xfrm>
            <a:off x="6214134" y="4857760"/>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3" name="直接箭头连接符 122"/>
          <p:cNvCxnSpPr/>
          <p:nvPr/>
        </p:nvCxnSpPr>
        <p:spPr bwMode="auto">
          <a:xfrm>
            <a:off x="6785638"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4" name="直接箭头连接符 123"/>
          <p:cNvCxnSpPr/>
          <p:nvPr/>
        </p:nvCxnSpPr>
        <p:spPr bwMode="auto">
          <a:xfrm>
            <a:off x="7357142"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5" name="直接箭头连接符 124"/>
          <p:cNvCxnSpPr/>
          <p:nvPr/>
        </p:nvCxnSpPr>
        <p:spPr bwMode="auto">
          <a:xfrm>
            <a:off x="7928646" y="3714752"/>
            <a:ext cx="142876"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直接连接符 60"/>
          <p:cNvCxnSpPr/>
          <p:nvPr/>
        </p:nvCxnSpPr>
        <p:spPr bwMode="auto">
          <a:xfrm rot="5400000">
            <a:off x="285178" y="2928538"/>
            <a:ext cx="1143009" cy="7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直接连接符 63"/>
          <p:cNvCxnSpPr/>
          <p:nvPr/>
        </p:nvCxnSpPr>
        <p:spPr bwMode="auto">
          <a:xfrm rot="5400000">
            <a:off x="1535415" y="2606995"/>
            <a:ext cx="500066" cy="94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1" name="直接连接符 70"/>
          <p:cNvCxnSpPr/>
          <p:nvPr/>
        </p:nvCxnSpPr>
        <p:spPr bwMode="auto">
          <a:xfrm rot="5400000">
            <a:off x="4535543" y="2749601"/>
            <a:ext cx="785819" cy="1478"/>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76" name="直接连接符 75"/>
          <p:cNvCxnSpPr/>
          <p:nvPr/>
        </p:nvCxnSpPr>
        <p:spPr bwMode="auto">
          <a:xfrm rot="5400000">
            <a:off x="5500492" y="2642444"/>
            <a:ext cx="571506" cy="1478"/>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0" name="直接连接符 79"/>
          <p:cNvCxnSpPr/>
          <p:nvPr/>
        </p:nvCxnSpPr>
        <p:spPr bwMode="auto">
          <a:xfrm rot="5400000">
            <a:off x="6928514" y="2786058"/>
            <a:ext cx="857256" cy="1588"/>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85" name="直接连接符 84"/>
          <p:cNvCxnSpPr/>
          <p:nvPr/>
        </p:nvCxnSpPr>
        <p:spPr bwMode="auto">
          <a:xfrm rot="5400000">
            <a:off x="8036670" y="2820911"/>
            <a:ext cx="927900" cy="9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直接连接符 86"/>
          <p:cNvCxnSpPr/>
          <p:nvPr/>
        </p:nvCxnSpPr>
        <p:spPr bwMode="auto">
          <a:xfrm>
            <a:off x="856284" y="2500306"/>
            <a:ext cx="928694" cy="1588"/>
          </a:xfrm>
          <a:prstGeom prst="line">
            <a:avLst/>
          </a:prstGeom>
          <a:solidFill>
            <a:schemeClr val="accent1"/>
          </a:solidFill>
          <a:ln w="9525" cap="flat" cmpd="sng" algn="ctr">
            <a:solidFill>
              <a:schemeClr val="tx1"/>
            </a:solidFill>
            <a:prstDash val="dash"/>
            <a:round/>
            <a:headEnd type="triangle" w="med" len="med"/>
            <a:tailEnd type="triangle" w="med" len="med"/>
          </a:ln>
          <a:effectLst/>
        </p:spPr>
      </p:cxnSp>
      <p:cxnSp>
        <p:nvCxnSpPr>
          <p:cNvPr id="95" name="直接连接符 94"/>
          <p:cNvCxnSpPr/>
          <p:nvPr/>
        </p:nvCxnSpPr>
        <p:spPr bwMode="auto">
          <a:xfrm>
            <a:off x="1784978" y="2500306"/>
            <a:ext cx="3143272" cy="5375"/>
          </a:xfrm>
          <a:prstGeom prst="line">
            <a:avLst/>
          </a:prstGeom>
          <a:solidFill>
            <a:schemeClr val="accent1"/>
          </a:solidFill>
          <a:ln w="9525" cap="flat" cmpd="sng" algn="ctr">
            <a:solidFill>
              <a:schemeClr val="tx1"/>
            </a:solidFill>
            <a:prstDash val="dash"/>
            <a:round/>
            <a:headEnd type="triangle" w="med" len="med"/>
            <a:tailEnd type="triangle" w="med" len="med"/>
          </a:ln>
          <a:effectLst/>
        </p:spPr>
      </p:cxnSp>
      <p:cxnSp>
        <p:nvCxnSpPr>
          <p:cNvPr id="99" name="直接连接符 98"/>
          <p:cNvCxnSpPr/>
          <p:nvPr/>
        </p:nvCxnSpPr>
        <p:spPr bwMode="auto">
          <a:xfrm>
            <a:off x="4928250" y="2500306"/>
            <a:ext cx="857256" cy="1588"/>
          </a:xfrm>
          <a:prstGeom prst="line">
            <a:avLst/>
          </a:prstGeom>
          <a:solidFill>
            <a:schemeClr val="accent1"/>
          </a:solidFill>
          <a:ln w="9525" cap="flat" cmpd="sng" algn="ctr">
            <a:solidFill>
              <a:schemeClr val="tx1"/>
            </a:solidFill>
            <a:prstDash val="dash"/>
            <a:round/>
            <a:headEnd type="triangle" w="med" len="med"/>
            <a:tailEnd type="triangle" w="med" len="med"/>
          </a:ln>
          <a:effectLst/>
        </p:spPr>
      </p:cxnSp>
      <p:cxnSp>
        <p:nvCxnSpPr>
          <p:cNvPr id="102" name="直接连接符 101"/>
          <p:cNvCxnSpPr/>
          <p:nvPr/>
        </p:nvCxnSpPr>
        <p:spPr bwMode="auto">
          <a:xfrm>
            <a:off x="5785506" y="2500306"/>
            <a:ext cx="1571636" cy="1588"/>
          </a:xfrm>
          <a:prstGeom prst="line">
            <a:avLst/>
          </a:prstGeom>
          <a:solidFill>
            <a:schemeClr val="accent1"/>
          </a:solidFill>
          <a:ln w="9525" cap="flat" cmpd="sng" algn="ctr">
            <a:solidFill>
              <a:schemeClr val="tx1"/>
            </a:solidFill>
            <a:prstDash val="dash"/>
            <a:round/>
            <a:headEnd type="triangle" w="med" len="med"/>
            <a:tailEnd type="triangle" w="med" len="med"/>
          </a:ln>
          <a:effectLst/>
        </p:spPr>
      </p:cxnSp>
      <p:cxnSp>
        <p:nvCxnSpPr>
          <p:cNvPr id="104" name="直接连接符 103"/>
          <p:cNvCxnSpPr/>
          <p:nvPr/>
        </p:nvCxnSpPr>
        <p:spPr bwMode="auto">
          <a:xfrm>
            <a:off x="7357142" y="2500306"/>
            <a:ext cx="1143008" cy="1588"/>
          </a:xfrm>
          <a:prstGeom prst="line">
            <a:avLst/>
          </a:prstGeom>
          <a:solidFill>
            <a:schemeClr val="accent1"/>
          </a:solidFill>
          <a:ln w="9525" cap="flat" cmpd="sng" algn="ctr">
            <a:solidFill>
              <a:schemeClr val="tx1"/>
            </a:solidFill>
            <a:prstDash val="dash"/>
            <a:round/>
            <a:headEnd type="triangle" w="med" len="med"/>
            <a:tailEnd type="triangle" w="med" len="med"/>
          </a:ln>
          <a:effectLst/>
        </p:spPr>
      </p:cxnSp>
      <p:sp>
        <p:nvSpPr>
          <p:cNvPr id="73" name="Rectangle 3"/>
          <p:cNvSpPr txBox="1">
            <a:spLocks noChangeArrowheads="1"/>
          </p:cNvSpPr>
          <p:nvPr/>
        </p:nvSpPr>
        <p:spPr bwMode="auto">
          <a:xfrm>
            <a:off x="174625" y="935038"/>
            <a:ext cx="4860925" cy="519906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marL="449263" marR="0" lvl="0" indent="-449263" algn="l" defTabSz="914400" rtl="0" eaLnBrk="0" fontAlgn="base" latinLnBrk="0" hangingPunct="0">
              <a:lnSpc>
                <a:spcPct val="120000"/>
              </a:lnSpc>
              <a:spcBef>
                <a:spcPct val="20000"/>
              </a:spcBef>
              <a:spcAft>
                <a:spcPct val="0"/>
              </a:spcAft>
              <a:buClrTx/>
              <a:buSzPct val="120000"/>
              <a:buFontTx/>
              <a:buBlip>
                <a:blip r:embed="rId2"/>
              </a:buBlip>
              <a:tabLst/>
              <a:defRPr/>
            </a:pPr>
            <a:r>
              <a:rPr kumimoji="0" lang="zh-CN" altLang="en-US" sz="2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Times New Roman" pitchFamily="18" charset="0"/>
                <a:ea typeface="+mn-ea"/>
                <a:cs typeface="Times New Roman" pitchFamily="18" charset="0"/>
              </a:rPr>
              <a:t>面向流程的信息系统规划模型</a:t>
            </a:r>
          </a:p>
        </p:txBody>
      </p:sp>
      <p:sp>
        <p:nvSpPr>
          <p:cNvPr id="74" name="Rectangle 106"/>
          <p:cNvSpPr>
            <a:spLocks noGrp="1" noChangeArrowheads="1"/>
          </p:cNvSpPr>
          <p:nvPr>
            <p:ph type="title"/>
          </p:nvPr>
        </p:nvSpPr>
        <p:spPr>
          <a:xfrm>
            <a:off x="0" y="77317"/>
            <a:ext cx="9144000" cy="687387"/>
          </a:xfrm>
        </p:spPr>
        <p:txBody>
          <a:bodyPr/>
          <a:lstStyle/>
          <a:p>
            <a:pPr algn="ctr"/>
            <a:r>
              <a:rPr lang="zh-CN" altLang="en-US" sz="2800" dirty="0" smtClean="0">
                <a:effectLst>
                  <a:outerShdw blurRad="38100" dist="38100" dir="2700000" algn="tl">
                    <a:srgbClr val="000000"/>
                  </a:outerShdw>
                </a:effectLst>
              </a:rPr>
              <a:t>规划方法</a:t>
            </a:r>
            <a:endParaRPr lang="en-US" altLang="zh-CN" sz="2800" dirty="0">
              <a:effectLst>
                <a:outerShdw blurRad="38100" dist="38100" dir="2700000" algn="tl">
                  <a:srgbClr val="000000"/>
                </a:outerShdw>
              </a:effectLst>
            </a:endParaRPr>
          </a:p>
        </p:txBody>
      </p:sp>
    </p:spTree>
    <p:extLst>
      <p:ext uri="{BB962C8B-B14F-4D97-AF65-F5344CB8AC3E}">
        <p14:creationId xmlns:p14="http://schemas.microsoft.com/office/powerpoint/2010/main" val="233441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976064" y="2132856"/>
            <a:ext cx="7772400" cy="4391670"/>
          </a:xfrm>
        </p:spPr>
        <p:txBody>
          <a:bodyPr/>
          <a:lstStyle/>
          <a:p>
            <a:pPr algn="just">
              <a:lnSpc>
                <a:spcPct val="150000"/>
              </a:lnSpc>
              <a:buClr>
                <a:srgbClr val="FF0000"/>
              </a:buClr>
              <a:buFont typeface="Wingdings" pitchFamily="2" charset="2"/>
              <a:buChar char="Ø"/>
            </a:pPr>
            <a:r>
              <a:rPr lang="zh-CN" altLang="en-US" kern="1200" dirty="0" smtClean="0">
                <a:solidFill>
                  <a:srgbClr val="0000FF"/>
                </a:solidFill>
              </a:rPr>
              <a:t>技能：</a:t>
            </a:r>
            <a:r>
              <a:rPr lang="zh-CN" altLang="en-US" kern="1200" dirty="0" smtClean="0"/>
              <a:t>事先</a:t>
            </a:r>
            <a:r>
              <a:rPr lang="zh-CN" altLang="en-US" kern="1200" dirty="0"/>
              <a:t>进行计划，并执行面谈计划，最后将面谈结果整理成</a:t>
            </a:r>
            <a:r>
              <a:rPr lang="zh-CN" altLang="en-US" kern="1200" dirty="0" smtClean="0"/>
              <a:t>文档；</a:t>
            </a:r>
            <a:endParaRPr lang="en-US" altLang="zh-CN" kern="1200" dirty="0" smtClean="0"/>
          </a:p>
          <a:p>
            <a:pPr algn="just">
              <a:lnSpc>
                <a:spcPct val="100000"/>
              </a:lnSpc>
              <a:buClr>
                <a:srgbClr val="FF0000"/>
              </a:buClr>
              <a:buFont typeface="Wingdings" pitchFamily="2" charset="2"/>
              <a:buChar char="Ø"/>
            </a:pPr>
            <a:r>
              <a:rPr lang="zh-CN" altLang="en-US" sz="2400" kern="1200" dirty="0" smtClean="0">
                <a:solidFill>
                  <a:srgbClr val="0000FF"/>
                </a:solidFill>
              </a:rPr>
              <a:t>步骤：</a:t>
            </a:r>
            <a:endParaRPr lang="zh-CN" altLang="en-US" sz="2400" kern="1200" dirty="0"/>
          </a:p>
          <a:p>
            <a:pPr lvl="1" algn="just"/>
            <a:r>
              <a:rPr lang="zh-CN" altLang="en-US" dirty="0">
                <a:ea typeface="黑体" pitchFamily="49" charset="-122"/>
              </a:rPr>
              <a:t>确定面谈对象</a:t>
            </a:r>
          </a:p>
          <a:p>
            <a:pPr lvl="1" algn="just"/>
            <a:r>
              <a:rPr lang="zh-CN" altLang="en-US" dirty="0">
                <a:ea typeface="黑体" pitchFamily="49" charset="-122"/>
              </a:rPr>
              <a:t>确立面谈目标</a:t>
            </a:r>
          </a:p>
          <a:p>
            <a:pPr lvl="1" algn="just"/>
            <a:r>
              <a:rPr lang="zh-CN" altLang="en-US" dirty="0">
                <a:ea typeface="黑体" pitchFamily="49" charset="-122"/>
              </a:rPr>
              <a:t>准备面谈内容和确定面谈方法</a:t>
            </a:r>
          </a:p>
          <a:p>
            <a:pPr lvl="1" algn="just"/>
            <a:r>
              <a:rPr lang="zh-CN" altLang="en-US" dirty="0">
                <a:ea typeface="黑体" pitchFamily="49" charset="-122"/>
              </a:rPr>
              <a:t>准备面谈</a:t>
            </a:r>
          </a:p>
          <a:p>
            <a:pPr lvl="1" algn="just"/>
            <a:r>
              <a:rPr lang="zh-CN" altLang="en-US" dirty="0">
                <a:ea typeface="黑体" pitchFamily="49" charset="-122"/>
              </a:rPr>
              <a:t>进行面谈</a:t>
            </a:r>
          </a:p>
          <a:p>
            <a:pPr lvl="1" algn="just"/>
            <a:r>
              <a:rPr lang="zh-CN" altLang="en-US" dirty="0">
                <a:ea typeface="黑体" pitchFamily="49" charset="-122"/>
              </a:rPr>
              <a:t>将面谈结果整理成文档</a:t>
            </a:r>
          </a:p>
          <a:p>
            <a:pPr lvl="1" algn="just"/>
            <a:r>
              <a:rPr lang="zh-CN" altLang="en-US" dirty="0">
                <a:ea typeface="黑体" pitchFamily="49" charset="-122"/>
              </a:rPr>
              <a:t>对面谈进行评价</a:t>
            </a: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
        <p:nvSpPr>
          <p:cNvPr id="7" name="Text Box 7"/>
          <p:cNvSpPr txBox="1">
            <a:spLocks noChangeArrowheads="1"/>
          </p:cNvSpPr>
          <p:nvPr/>
        </p:nvSpPr>
        <p:spPr bwMode="auto">
          <a:xfrm>
            <a:off x="467544" y="1468635"/>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面谈：</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937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35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3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35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35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35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3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976064" y="2132856"/>
            <a:ext cx="7772400" cy="4391670"/>
          </a:xfrm>
        </p:spPr>
        <p:txBody>
          <a:bodyPr/>
          <a:lstStyle/>
          <a:p>
            <a:pPr algn="just">
              <a:lnSpc>
                <a:spcPct val="150000"/>
              </a:lnSpc>
              <a:buClr>
                <a:srgbClr val="FF0000"/>
              </a:buClr>
              <a:buFont typeface="Wingdings" pitchFamily="2" charset="2"/>
              <a:buChar char="Ø"/>
            </a:pPr>
            <a:r>
              <a:rPr lang="zh-CN" altLang="en-US" kern="1200" dirty="0" smtClean="0">
                <a:solidFill>
                  <a:srgbClr val="0000FF"/>
                </a:solidFill>
              </a:rPr>
              <a:t>注意：</a:t>
            </a:r>
            <a:endParaRPr lang="zh-CN" altLang="en-US" sz="2400" kern="1200" dirty="0"/>
          </a:p>
          <a:p>
            <a:pPr lvl="1" algn="just"/>
            <a:r>
              <a:rPr lang="zh-CN" altLang="en-US" sz="2400" dirty="0" smtClean="0"/>
              <a:t>对象：</a:t>
            </a:r>
            <a:r>
              <a:rPr lang="zh-CN" altLang="en-US" sz="2400" dirty="0"/>
              <a:t>有影响力或在目标业务领域更有地位、学识更高</a:t>
            </a:r>
          </a:p>
          <a:p>
            <a:pPr lvl="1" algn="just"/>
            <a:r>
              <a:rPr lang="zh-CN" altLang="en-US" sz="2400" dirty="0" smtClean="0"/>
              <a:t>目标：与对象</a:t>
            </a:r>
            <a:r>
              <a:rPr lang="zh-CN" altLang="en-US" sz="2400" dirty="0"/>
              <a:t>的角色相关</a:t>
            </a:r>
          </a:p>
          <a:p>
            <a:pPr lvl="1" algn="just"/>
            <a:r>
              <a:rPr lang="zh-CN" altLang="en-US" sz="2400" dirty="0" smtClean="0"/>
              <a:t>提问：</a:t>
            </a:r>
            <a:r>
              <a:rPr lang="zh-CN" altLang="en-US" sz="2400" dirty="0"/>
              <a:t>应</a:t>
            </a:r>
            <a:r>
              <a:rPr lang="zh-CN" altLang="en-US" sz="2400" dirty="0" smtClean="0"/>
              <a:t>避免诱导性</a:t>
            </a:r>
          </a:p>
          <a:p>
            <a:pPr lvl="1" algn="just"/>
            <a:r>
              <a:rPr lang="zh-CN" altLang="en-US" sz="2400" dirty="0" smtClean="0"/>
              <a:t>时间：</a:t>
            </a:r>
            <a:r>
              <a:rPr lang="en-US" altLang="zh-CN" sz="2400" dirty="0" smtClean="0"/>
              <a:t>1h</a:t>
            </a:r>
            <a:r>
              <a:rPr lang="zh-CN" altLang="en-US" sz="2400" dirty="0" smtClean="0"/>
              <a:t>内容</a:t>
            </a:r>
            <a:endParaRPr lang="en-US" altLang="zh-CN" sz="2400" dirty="0" smtClean="0"/>
          </a:p>
          <a:p>
            <a:pPr lvl="1" algn="just"/>
            <a:r>
              <a:rPr lang="zh-CN" altLang="en-US" sz="2400" dirty="0" smtClean="0"/>
              <a:t>地点：</a:t>
            </a:r>
            <a:r>
              <a:rPr lang="zh-CN" altLang="en-US" sz="2400" dirty="0"/>
              <a:t>被访者办公室或中立的第三</a:t>
            </a:r>
            <a:r>
              <a:rPr lang="zh-CN" altLang="en-US" sz="2400" dirty="0" smtClean="0"/>
              <a:t>地</a:t>
            </a:r>
            <a:endParaRPr lang="zh-CN" altLang="en-US" sz="2400" dirty="0"/>
          </a:p>
          <a:p>
            <a:pPr lvl="1" algn="just"/>
            <a:r>
              <a:rPr lang="zh-CN" altLang="en-US" sz="2400" dirty="0" smtClean="0"/>
              <a:t>安排：</a:t>
            </a:r>
            <a:r>
              <a:rPr lang="zh-CN" altLang="en-US" sz="2400" dirty="0"/>
              <a:t>尽可能不要安排连续面谈，因为分析员需要时间尽快记录面谈获取的</a:t>
            </a:r>
            <a:r>
              <a:rPr lang="zh-CN" altLang="en-US" sz="2400" dirty="0" smtClean="0"/>
              <a:t>信息</a:t>
            </a:r>
            <a:endParaRPr lang="zh-CN" altLang="en-US" sz="2400" dirty="0"/>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
        <p:nvSpPr>
          <p:cNvPr id="7" name="Text Box 7"/>
          <p:cNvSpPr txBox="1">
            <a:spLocks noChangeArrowheads="1"/>
          </p:cNvSpPr>
          <p:nvPr/>
        </p:nvSpPr>
        <p:spPr bwMode="auto">
          <a:xfrm>
            <a:off x="467544" y="1468635"/>
            <a:ext cx="5186362" cy="5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面谈：</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794928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35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35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35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35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976064" y="2132856"/>
            <a:ext cx="7772400" cy="4391670"/>
          </a:xfrm>
        </p:spPr>
        <p:txBody>
          <a:bodyPr/>
          <a:lstStyle/>
          <a:p>
            <a:pPr algn="just">
              <a:buClr>
                <a:srgbClr val="FF0000"/>
              </a:buClr>
              <a:buFont typeface="Wingdings" pitchFamily="2" charset="2"/>
              <a:buChar char="Ø"/>
            </a:pPr>
            <a:r>
              <a:rPr lang="zh-CN" altLang="en-US" kern="1200" dirty="0" smtClean="0">
                <a:solidFill>
                  <a:srgbClr val="0000FF"/>
                </a:solidFill>
              </a:rPr>
              <a:t>文档</a:t>
            </a:r>
            <a:r>
              <a:rPr lang="zh-CN" altLang="en-US" kern="1200" dirty="0">
                <a:solidFill>
                  <a:srgbClr val="0000FF"/>
                </a:solidFill>
              </a:rPr>
              <a:t>复查：</a:t>
            </a:r>
            <a:r>
              <a:rPr lang="zh-CN" altLang="en-US" dirty="0"/>
              <a:t>有助于对当前系统如何运作有更好的理解。需要注意的是，复查的文档版本必须和当前运行的系统版本</a:t>
            </a:r>
            <a:r>
              <a:rPr lang="zh-CN" altLang="en-US" dirty="0" smtClean="0"/>
              <a:t>一致</a:t>
            </a:r>
            <a:endParaRPr lang="en-US" altLang="zh-CN" dirty="0" smtClean="0"/>
          </a:p>
          <a:p>
            <a:pPr algn="just">
              <a:buClr>
                <a:srgbClr val="FF0000"/>
              </a:buClr>
              <a:buFont typeface="Wingdings" pitchFamily="2" charset="2"/>
              <a:buChar char="Ø"/>
            </a:pPr>
            <a:r>
              <a:rPr lang="zh-CN" altLang="en-US" dirty="0">
                <a:solidFill>
                  <a:srgbClr val="0000FF"/>
                </a:solidFill>
              </a:rPr>
              <a:t>观察：</a:t>
            </a:r>
            <a:r>
              <a:rPr lang="zh-CN" altLang="en-US" dirty="0"/>
              <a:t>对当前操作程序的观察，不仅可以更好地理解系统，还能帮助确认面谈</a:t>
            </a:r>
            <a:r>
              <a:rPr lang="zh-CN" altLang="en-US" dirty="0" smtClean="0"/>
              <a:t>陈述</a:t>
            </a:r>
            <a:endParaRPr lang="en-US" altLang="zh-CN" dirty="0" smtClean="0"/>
          </a:p>
          <a:p>
            <a:r>
              <a:rPr lang="zh-CN" altLang="en-US" dirty="0">
                <a:solidFill>
                  <a:srgbClr val="0000FF"/>
                </a:solidFill>
              </a:rPr>
              <a:t>问卷调查：</a:t>
            </a:r>
            <a:r>
              <a:rPr lang="zh-CN" altLang="en-US" dirty="0"/>
              <a:t>可以在短时间内从众多人中获取需要的信息。问卷通常是事先设计好、含有很多标准化问题的</a:t>
            </a:r>
            <a:r>
              <a:rPr lang="zh-CN" altLang="en-US" dirty="0" smtClean="0"/>
              <a:t>文档：</a:t>
            </a:r>
            <a:r>
              <a:rPr lang="zh-CN" altLang="en-US" dirty="0" smtClean="0">
                <a:solidFill>
                  <a:srgbClr val="FF0000"/>
                </a:solidFill>
              </a:rPr>
              <a:t>多项</a:t>
            </a:r>
            <a:r>
              <a:rPr lang="zh-CN" altLang="en-US" dirty="0">
                <a:solidFill>
                  <a:srgbClr val="FF0000"/>
                </a:solidFill>
              </a:rPr>
              <a:t>选择</a:t>
            </a:r>
            <a:r>
              <a:rPr lang="zh-CN" altLang="en-US" dirty="0"/>
              <a:t>问题 </a:t>
            </a:r>
            <a:r>
              <a:rPr lang="zh-CN" altLang="en-US" dirty="0" smtClean="0"/>
              <a:t>、</a:t>
            </a:r>
            <a:r>
              <a:rPr lang="zh-CN" altLang="en-US" dirty="0" smtClean="0">
                <a:solidFill>
                  <a:srgbClr val="FF0000"/>
                </a:solidFill>
              </a:rPr>
              <a:t>评分</a:t>
            </a:r>
            <a:r>
              <a:rPr lang="zh-CN" altLang="en-US" dirty="0"/>
              <a:t>问题、</a:t>
            </a:r>
            <a:r>
              <a:rPr lang="zh-CN" altLang="en-US" dirty="0">
                <a:solidFill>
                  <a:srgbClr val="FF0000"/>
                </a:solidFill>
              </a:rPr>
              <a:t>排序</a:t>
            </a:r>
            <a:r>
              <a:rPr lang="zh-CN" altLang="en-US" dirty="0"/>
              <a:t>问题 。</a:t>
            </a:r>
          </a:p>
          <a:p>
            <a:pPr algn="just">
              <a:buClr>
                <a:srgbClr val="FF0000"/>
              </a:buClr>
              <a:buFont typeface="Wingdings" pitchFamily="2" charset="2"/>
              <a:buChar char="Ø"/>
            </a:pPr>
            <a:endParaRPr lang="zh-CN" altLang="en-US" dirty="0"/>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
        <p:nvSpPr>
          <p:cNvPr id="7" name="Text Box 7"/>
          <p:cNvSpPr txBox="1">
            <a:spLocks noChangeArrowheads="1"/>
          </p:cNvSpPr>
          <p:nvPr/>
        </p:nvSpPr>
        <p:spPr bwMode="auto">
          <a:xfrm>
            <a:off x="467544" y="1468635"/>
            <a:ext cx="5186362"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其他事实发现技术：</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43924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976064" y="2132856"/>
            <a:ext cx="7772400" cy="4391670"/>
          </a:xfrm>
        </p:spPr>
        <p:txBody>
          <a:bodyPr/>
          <a:lstStyle/>
          <a:p>
            <a:pPr algn="just">
              <a:buClr>
                <a:srgbClr val="FF0000"/>
              </a:buClr>
              <a:buFont typeface="Wingdings" pitchFamily="2" charset="2"/>
              <a:buChar char="Ø"/>
            </a:pPr>
            <a:r>
              <a:rPr lang="zh-CN" altLang="en-US" kern="1200" dirty="0">
                <a:solidFill>
                  <a:srgbClr val="0000FF"/>
                </a:solidFill>
              </a:rPr>
              <a:t>抽样：</a:t>
            </a:r>
            <a:r>
              <a:rPr lang="zh-CN" altLang="en-US" kern="1200" dirty="0"/>
              <a:t>当获取需求或必要信息的对象群体较大时，可以采用抽样方法选取信息获取对象。抽样目标是确保样本能够准确地代表全部总体</a:t>
            </a:r>
          </a:p>
          <a:p>
            <a:pPr algn="just">
              <a:buClr>
                <a:srgbClr val="FF0000"/>
              </a:buClr>
              <a:buFont typeface="Wingdings" pitchFamily="2" charset="2"/>
              <a:buChar char="Ø"/>
            </a:pPr>
            <a:r>
              <a:rPr lang="zh-CN" altLang="en-US" kern="1200" dirty="0">
                <a:solidFill>
                  <a:srgbClr val="0000FF"/>
                </a:solidFill>
              </a:rPr>
              <a:t>调查研究：</a:t>
            </a:r>
            <a:r>
              <a:rPr lang="zh-CN" altLang="en-US" kern="1200" dirty="0"/>
              <a:t>通过各种信息来源渠道了解项目系统相关的各种信息，包括现场访问、</a:t>
            </a:r>
            <a:r>
              <a:rPr lang="zh-CN" altLang="en-US" kern="1200" dirty="0">
                <a:solidFill>
                  <a:srgbClr val="FF0000"/>
                </a:solidFill>
              </a:rPr>
              <a:t>会议</a:t>
            </a:r>
            <a:r>
              <a:rPr lang="zh-CN" altLang="en-US" kern="1200" dirty="0"/>
              <a:t>、网络</a:t>
            </a:r>
            <a:r>
              <a:rPr lang="en-US" altLang="zh-CN" kern="1200" dirty="0"/>
              <a:t>……</a:t>
            </a:r>
          </a:p>
          <a:p>
            <a:pPr algn="just">
              <a:buClr>
                <a:srgbClr val="FF0000"/>
              </a:buClr>
              <a:buFont typeface="Wingdings" pitchFamily="2" charset="2"/>
              <a:buChar char="Ø"/>
            </a:pPr>
            <a:r>
              <a:rPr lang="zh-CN" altLang="en-US" kern="1200" dirty="0">
                <a:solidFill>
                  <a:srgbClr val="0000FF"/>
                </a:solidFill>
              </a:rPr>
              <a:t>面谈和问卷调查的比较：</a:t>
            </a:r>
            <a:r>
              <a:rPr lang="zh-CN" altLang="en-US" kern="1200" dirty="0"/>
              <a:t>各有适应性、利弊，需要根据项目系统的现场需要，合理选择</a:t>
            </a:r>
          </a:p>
          <a:p>
            <a:pPr algn="just">
              <a:buClr>
                <a:srgbClr val="FF0000"/>
              </a:buClr>
              <a:buFont typeface="Wingdings" pitchFamily="2" charset="2"/>
              <a:buChar char="Ø"/>
            </a:pPr>
            <a:endParaRPr lang="zh-CN" altLang="en-US" dirty="0"/>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事实发现技术</a:t>
            </a:r>
            <a:endParaRPr lang="zh-CN" altLang="en-US" dirty="0"/>
          </a:p>
        </p:txBody>
      </p:sp>
      <p:sp>
        <p:nvSpPr>
          <p:cNvPr id="7" name="Text Box 7"/>
          <p:cNvSpPr txBox="1">
            <a:spLocks noChangeArrowheads="1"/>
          </p:cNvSpPr>
          <p:nvPr/>
        </p:nvSpPr>
        <p:spPr bwMode="auto">
          <a:xfrm>
            <a:off x="467544" y="1468635"/>
            <a:ext cx="5186362"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49263" indent="-449263" algn="just" eaLnBrk="0" hangingPunct="0">
              <a:lnSpc>
                <a:spcPct val="130000"/>
              </a:lnSpc>
              <a:spcBef>
                <a:spcPct val="20000"/>
              </a:spcBef>
              <a:buSzPct val="120000"/>
              <a:buBlip>
                <a:blip r:embed="rId3"/>
              </a:buBlip>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其他事实发现技术：</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420850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395288" y="1587772"/>
            <a:ext cx="8353425" cy="5081588"/>
          </a:xfrm>
        </p:spPr>
        <p:txBody>
          <a:bodyPr/>
          <a:lstStyle/>
          <a:p>
            <a:pPr algn="just"/>
            <a:r>
              <a:rPr lang="zh-CN" altLang="en-US" dirty="0">
                <a:ea typeface="黑体" pitchFamily="49" charset="-122"/>
              </a:rPr>
              <a:t>对通过事实发现技术获取的信息进行准确记录，是系统开发走上准确的道路并最终取得成功的根本</a:t>
            </a:r>
          </a:p>
          <a:p>
            <a:pPr algn="just"/>
            <a:r>
              <a:rPr lang="zh-CN" altLang="en-US" dirty="0">
                <a:ea typeface="黑体" pitchFamily="49" charset="-122"/>
              </a:rPr>
              <a:t>合理、有效地管理信息，是一名有较高专业素养的分析员所必须具备的基本能力</a:t>
            </a:r>
          </a:p>
          <a:p>
            <a:pPr algn="just"/>
            <a:r>
              <a:rPr lang="zh-CN" altLang="en-US" dirty="0">
                <a:ea typeface="黑体" pitchFamily="49" charset="-122"/>
              </a:rPr>
              <a:t>分析员在收集信息时，应该及时将将所获取的信息按照以下规则分类记录并整理成文档：</a:t>
            </a:r>
          </a:p>
          <a:p>
            <a:pPr lvl="1" algn="just"/>
            <a:r>
              <a:rPr lang="zh-CN" altLang="en-US" dirty="0">
                <a:solidFill>
                  <a:srgbClr val="0000FF"/>
                </a:solidFill>
                <a:ea typeface="黑体" pitchFamily="49" charset="-122"/>
              </a:rPr>
              <a:t>一旦获得信息，马上记录下来</a:t>
            </a:r>
          </a:p>
          <a:p>
            <a:pPr lvl="1" algn="just"/>
            <a:r>
              <a:rPr lang="zh-CN" altLang="en-US" dirty="0">
                <a:solidFill>
                  <a:srgbClr val="0000FF"/>
                </a:solidFill>
                <a:ea typeface="黑体" pitchFamily="49" charset="-122"/>
              </a:rPr>
              <a:t>尽可能用最简单的记录方法</a:t>
            </a:r>
          </a:p>
          <a:p>
            <a:pPr lvl="1" algn="just"/>
            <a:r>
              <a:rPr lang="zh-CN" altLang="en-US" dirty="0">
                <a:solidFill>
                  <a:srgbClr val="0000FF"/>
                </a:solidFill>
                <a:ea typeface="黑体" pitchFamily="49" charset="-122"/>
              </a:rPr>
              <a:t>将你的发现用别人可以理解的方式记录</a:t>
            </a:r>
          </a:p>
          <a:p>
            <a:pPr lvl="1" algn="just"/>
            <a:r>
              <a:rPr lang="zh-CN" altLang="en-US" dirty="0">
                <a:solidFill>
                  <a:srgbClr val="0000FF"/>
                </a:solidFill>
                <a:ea typeface="黑体" pitchFamily="49" charset="-122"/>
              </a:rPr>
              <a:t>将你的文档组织起来，以便可以容易地检索</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、需求获取</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文档编制</a:t>
            </a:r>
            <a:endParaRPr lang="zh-CN" altLang="en-US" dirty="0"/>
          </a:p>
        </p:txBody>
      </p:sp>
    </p:spTree>
    <p:extLst>
      <p:ext uri="{BB962C8B-B14F-4D97-AF65-F5344CB8AC3E}">
        <p14:creationId xmlns:p14="http://schemas.microsoft.com/office/powerpoint/2010/main" val="675490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0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40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4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2</a:t>
            </a:r>
            <a:r>
              <a:rPr lang="zh-CN" altLang="en-US" dirty="0" smtClean="0">
                <a:solidFill>
                  <a:srgbClr val="969696"/>
                </a:solidFill>
              </a:rPr>
              <a:t>、需求获取</a:t>
            </a:r>
            <a:endParaRPr lang="zh-CN" altLang="en-US" dirty="0">
              <a:solidFill>
                <a:srgbClr val="969696"/>
              </a:solidFill>
            </a:endParaRPr>
          </a:p>
        </p:txBody>
      </p:sp>
      <p:sp>
        <p:nvSpPr>
          <p:cNvPr id="1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5</a:t>
            </a:r>
            <a:r>
              <a:rPr lang="zh-CN" altLang="en-US" dirty="0"/>
              <a:t>、事件与事物</a:t>
            </a:r>
          </a:p>
        </p:txBody>
      </p:sp>
      <p:sp>
        <p:nvSpPr>
          <p:cNvPr id="1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smtClean="0"/>
              <a:t>6</a:t>
            </a:r>
            <a:r>
              <a:rPr lang="zh-CN" altLang="en-US" dirty="0" smtClean="0"/>
              <a:t>、</a:t>
            </a:r>
            <a:r>
              <a:rPr lang="zh-CN" altLang="en-US" dirty="0"/>
              <a:t>系统分析</a:t>
            </a:r>
            <a:r>
              <a:rPr lang="zh-CN" altLang="en-US" dirty="0" smtClean="0"/>
              <a:t>其他因素</a:t>
            </a:r>
            <a:endParaRPr lang="zh-CN" altLang="en-US" dirty="0"/>
          </a:p>
        </p:txBody>
      </p:sp>
      <p:sp>
        <p:nvSpPr>
          <p:cNvPr id="13"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1</a:t>
            </a:r>
            <a:r>
              <a:rPr lang="zh-CN" altLang="en-US" dirty="0" smtClean="0">
                <a:solidFill>
                  <a:srgbClr val="969696"/>
                </a:solidFill>
              </a:rPr>
              <a:t>、系统分析阶段概述</a:t>
            </a:r>
            <a:endParaRPr lang="zh-CN" altLang="en-US" dirty="0">
              <a:solidFill>
                <a:srgbClr val="969696"/>
              </a:solidFill>
            </a:endParaRPr>
          </a:p>
        </p:txBody>
      </p:sp>
      <p:sp>
        <p:nvSpPr>
          <p:cNvPr id="14"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a:solidFill>
                  <a:srgbClr val="FFFF00"/>
                </a:solidFill>
              </a:rPr>
              <a:t>3</a:t>
            </a:r>
            <a:r>
              <a:rPr lang="zh-CN" altLang="en-US" dirty="0">
                <a:solidFill>
                  <a:srgbClr val="FFFF00"/>
                </a:solidFill>
              </a:rPr>
              <a:t>、需求描述</a:t>
            </a:r>
            <a:endParaRPr lang="zh-CN" altLang="en-US" dirty="0">
              <a:solidFill>
                <a:srgbClr val="FFFF00"/>
              </a:solidFill>
            </a:endParaRPr>
          </a:p>
        </p:txBody>
      </p:sp>
      <p:sp>
        <p:nvSpPr>
          <p:cNvPr id="15"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a:t>4</a:t>
            </a:r>
            <a:r>
              <a:rPr lang="zh-CN" altLang="en-US" dirty="0"/>
              <a:t>、</a:t>
            </a:r>
            <a:r>
              <a:rPr lang="zh-CN" altLang="en-US" dirty="0"/>
              <a:t>典型</a:t>
            </a:r>
            <a:r>
              <a:rPr lang="zh-CN" altLang="en-US" dirty="0"/>
              <a:t>用户和场景</a:t>
            </a:r>
            <a:endParaRPr lang="zh-CN" altLang="en-US" dirty="0"/>
          </a:p>
        </p:txBody>
      </p:sp>
    </p:spTree>
    <p:custDataLst>
      <p:tags r:id="rId1"/>
    </p:custDataLst>
    <p:extLst>
      <p:ext uri="{BB962C8B-B14F-4D97-AF65-F5344CB8AC3E}">
        <p14:creationId xmlns:p14="http://schemas.microsoft.com/office/powerpoint/2010/main" val="179299401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1" name="Rectangle 3"/>
          <p:cNvSpPr>
            <a:spLocks noGrp="1" noChangeArrowheads="1"/>
          </p:cNvSpPr>
          <p:nvPr>
            <p:ph type="body" idx="1"/>
          </p:nvPr>
        </p:nvSpPr>
        <p:spPr>
          <a:xfrm>
            <a:off x="1060658" y="1916832"/>
            <a:ext cx="7255758" cy="193899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ea typeface="黑体" pitchFamily="49" charset="-122"/>
              </a:rPr>
              <a:t>在需求建模过程中，分析员必须确定并清晰描述所有的系统需求</a:t>
            </a:r>
          </a:p>
          <a:p>
            <a:r>
              <a:rPr lang="zh-CN" altLang="en-US" dirty="0">
                <a:ea typeface="黑体" pitchFamily="49" charset="-122"/>
              </a:rPr>
              <a:t>作为信息系统包含的特征的</a:t>
            </a:r>
            <a:r>
              <a:rPr lang="zh-CN" altLang="en-US" dirty="0">
                <a:solidFill>
                  <a:srgbClr val="FF0000"/>
                </a:solidFill>
                <a:ea typeface="黑体" pitchFamily="49" charset="-122"/>
              </a:rPr>
              <a:t>系统需求</a:t>
            </a:r>
            <a:r>
              <a:rPr lang="zh-CN" altLang="en-US" dirty="0">
                <a:ea typeface="楷体_GB2312" pitchFamily="49" charset="-122"/>
              </a:rPr>
              <a:t>，</a:t>
            </a:r>
            <a:r>
              <a:rPr lang="zh-CN" altLang="en-US" dirty="0">
                <a:ea typeface="黑体" pitchFamily="49" charset="-122"/>
              </a:rPr>
              <a:t>必须既能满足系统业务需求，又能为用户所</a:t>
            </a:r>
            <a:r>
              <a:rPr lang="zh-CN" altLang="en-US" dirty="0" smtClean="0">
                <a:ea typeface="黑体" pitchFamily="49" charset="-122"/>
              </a:rPr>
              <a:t>接受。</a:t>
            </a:r>
            <a:endParaRPr lang="en-US" altLang="zh-CN" dirty="0" smtClean="0">
              <a:ea typeface="黑体" pitchFamily="49" charset="-122"/>
            </a:endParaRPr>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11823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1" name="Rectangle 3"/>
          <p:cNvSpPr>
            <a:spLocks noGrp="1" noChangeArrowheads="1"/>
          </p:cNvSpPr>
          <p:nvPr>
            <p:ph type="body" idx="1"/>
          </p:nvPr>
        </p:nvSpPr>
        <p:spPr>
          <a:xfrm>
            <a:off x="683568" y="1696271"/>
            <a:ext cx="8352928" cy="489980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0000"/>
              </a:buClr>
            </a:pPr>
            <a:r>
              <a:rPr kumimoji="1" lang="zh-CN" altLang="en-US" sz="2800" kern="1200" dirty="0" smtClean="0">
                <a:solidFill>
                  <a:srgbClr val="FF0000"/>
                </a:solidFill>
                <a:effectLst>
                  <a:outerShdw blurRad="38100" dist="38100" dir="2700000" algn="tl">
                    <a:srgbClr val="C0C0C0"/>
                  </a:outerShdw>
                </a:effectLst>
              </a:rPr>
              <a:t>功能：</a:t>
            </a:r>
            <a:r>
              <a:rPr lang="zh-CN" altLang="en-US" kern="1200" dirty="0" smtClean="0"/>
              <a:t>所</a:t>
            </a:r>
            <a:r>
              <a:rPr lang="zh-CN" altLang="en-US" kern="1200" dirty="0"/>
              <a:t>设计的</a:t>
            </a:r>
            <a:r>
              <a:rPr lang="zh-CN" altLang="en-US" kern="1200" dirty="0" smtClean="0"/>
              <a:t>软件系统要</a:t>
            </a:r>
            <a:r>
              <a:rPr lang="zh-CN" altLang="en-US" kern="1200" dirty="0"/>
              <a:t>做</a:t>
            </a:r>
            <a:r>
              <a:rPr lang="zh-CN" altLang="en-US" kern="1200" dirty="0" smtClean="0"/>
              <a:t>什么 </a:t>
            </a:r>
            <a:endParaRPr lang="zh-CN" altLang="en-US" kern="1200" dirty="0"/>
          </a:p>
          <a:p>
            <a:pPr lvl="2" algn="just">
              <a:lnSpc>
                <a:spcPct val="150000"/>
              </a:lnSpc>
              <a:buClr>
                <a:srgbClr val="FF0000"/>
              </a:buClr>
              <a:buFont typeface="Wingdings" pitchFamily="2" charset="2"/>
              <a:buChar char="Ø"/>
            </a:pPr>
            <a:r>
              <a:rPr lang="zh-CN" altLang="en-US" sz="2000" kern="1200" dirty="0"/>
              <a:t>输入</a:t>
            </a:r>
          </a:p>
          <a:p>
            <a:pPr lvl="2" algn="just">
              <a:lnSpc>
                <a:spcPct val="150000"/>
              </a:lnSpc>
              <a:buClr>
                <a:srgbClr val="FF0000"/>
              </a:buClr>
              <a:buFont typeface="Wingdings" pitchFamily="2" charset="2"/>
              <a:buChar char="Ø"/>
            </a:pPr>
            <a:r>
              <a:rPr lang="zh-CN" altLang="en-US" sz="2000" kern="1200" dirty="0"/>
              <a:t>输出</a:t>
            </a:r>
          </a:p>
          <a:p>
            <a:pPr lvl="2" algn="just">
              <a:lnSpc>
                <a:spcPct val="150000"/>
              </a:lnSpc>
              <a:buClr>
                <a:srgbClr val="FF0000"/>
              </a:buClr>
              <a:buFont typeface="Wingdings" pitchFamily="2" charset="2"/>
              <a:buChar char="Ø"/>
            </a:pPr>
            <a:r>
              <a:rPr lang="zh-CN" altLang="en-US" sz="2000" kern="1200" dirty="0"/>
              <a:t>过程</a:t>
            </a:r>
            <a:endParaRPr lang="en-US" altLang="zh-CN" sz="2000" kern="1200" dirty="0"/>
          </a:p>
          <a:p>
            <a:pPr lvl="2" algn="just">
              <a:lnSpc>
                <a:spcPct val="150000"/>
              </a:lnSpc>
              <a:buClr>
                <a:srgbClr val="FF0000"/>
              </a:buClr>
              <a:buFont typeface="Wingdings" pitchFamily="2" charset="2"/>
              <a:buChar char="Ø"/>
            </a:pPr>
            <a:r>
              <a:rPr lang="zh-CN" altLang="en-US" sz="2000" kern="1200" dirty="0"/>
              <a:t>控制</a:t>
            </a:r>
            <a:endParaRPr lang="en-US" altLang="zh-CN" sz="2000" kern="1200" dirty="0"/>
          </a:p>
          <a:p>
            <a:pPr>
              <a:lnSpc>
                <a:spcPct val="130000"/>
              </a:lnSpc>
              <a:buClr>
                <a:srgbClr val="FF0000"/>
              </a:buClr>
            </a:pPr>
            <a:r>
              <a:rPr kumimoji="1" lang="zh-CN" altLang="en-US" sz="2800" kern="1200" dirty="0">
                <a:solidFill>
                  <a:srgbClr val="FF0000"/>
                </a:solidFill>
                <a:effectLst>
                  <a:outerShdw blurRad="38100" dist="38100" dir="2700000" algn="tl">
                    <a:srgbClr val="C0C0C0"/>
                  </a:outerShdw>
                </a:effectLst>
              </a:rPr>
              <a:t>性能：</a:t>
            </a:r>
            <a:r>
              <a:rPr lang="zh-CN" altLang="en-US" kern="1200" dirty="0"/>
              <a:t>所设计的软件系统性能</a:t>
            </a:r>
            <a:endParaRPr lang="en-US" altLang="zh-CN" kern="1200" dirty="0"/>
          </a:p>
          <a:p>
            <a:pPr lvl="2" algn="just">
              <a:lnSpc>
                <a:spcPct val="150000"/>
              </a:lnSpc>
              <a:buClr>
                <a:srgbClr val="FF0000"/>
              </a:buClr>
              <a:buFont typeface="Wingdings" pitchFamily="2" charset="2"/>
              <a:buChar char="Ø"/>
            </a:pPr>
            <a:r>
              <a:rPr lang="zh-CN" altLang="en-US" sz="2000" kern="1200" dirty="0"/>
              <a:t>软件功能在执行过程中的速度、可使用性、响应时间、各种软件功能的恢复时间、吞吐能力、精度、频率等等</a:t>
            </a:r>
            <a:r>
              <a:rPr lang="zh-CN" altLang="en-US" sz="2000" kern="1200" dirty="0" smtClean="0"/>
              <a:t>；</a:t>
            </a:r>
            <a:endParaRPr lang="en-US" altLang="zh-CN" sz="2000" kern="1200" dirty="0" smtClean="0"/>
          </a:p>
          <a:p>
            <a:pPr lvl="2" algn="just">
              <a:lnSpc>
                <a:spcPct val="150000"/>
              </a:lnSpc>
              <a:buClr>
                <a:srgbClr val="FF0000"/>
              </a:buClr>
              <a:buFont typeface="Wingdings" pitchFamily="2" charset="2"/>
              <a:buChar char="Ø"/>
            </a:pPr>
            <a:r>
              <a:rPr lang="zh-CN" altLang="en-US" sz="2000" kern="1200" dirty="0"/>
              <a:t>可移植性、正确性、可维护性及安全性等方面的考虑因素； </a:t>
            </a:r>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1) </a:t>
            </a:r>
            <a:r>
              <a:rPr lang="zh-CN" altLang="en-US" dirty="0" smtClean="0"/>
              <a:t>系统需求</a:t>
            </a:r>
            <a:endParaRPr lang="zh-CN" altLang="en-US" dirty="0"/>
          </a:p>
        </p:txBody>
      </p:sp>
    </p:spTree>
    <p:extLst>
      <p:ext uri="{BB962C8B-B14F-4D97-AF65-F5344CB8AC3E}">
        <p14:creationId xmlns:p14="http://schemas.microsoft.com/office/powerpoint/2010/main" val="94449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74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74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74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74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74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74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74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1" name="Rectangle 3"/>
          <p:cNvSpPr>
            <a:spLocks noGrp="1" noChangeArrowheads="1"/>
          </p:cNvSpPr>
          <p:nvPr>
            <p:ph type="body" idx="1"/>
          </p:nvPr>
        </p:nvSpPr>
        <p:spPr>
          <a:xfrm>
            <a:off x="683568" y="1696271"/>
            <a:ext cx="8352928" cy="385336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buClr>
                <a:srgbClr val="FF0000"/>
              </a:buClr>
            </a:pPr>
            <a:r>
              <a:rPr kumimoji="1" lang="zh-CN" altLang="en-US" sz="2800" kern="1200" dirty="0" smtClean="0">
                <a:solidFill>
                  <a:srgbClr val="FF0000"/>
                </a:solidFill>
                <a:effectLst>
                  <a:outerShdw blurRad="38100" dist="38100" dir="2700000" algn="tl">
                    <a:srgbClr val="C0C0C0"/>
                  </a:outerShdw>
                </a:effectLst>
              </a:rPr>
              <a:t>约束：</a:t>
            </a:r>
            <a:r>
              <a:rPr lang="zh-CN" altLang="en-US" kern="1200" dirty="0"/>
              <a:t>强加给实现的设计限制</a:t>
            </a:r>
            <a:endParaRPr lang="en-US" altLang="zh-CN" kern="1200" dirty="0"/>
          </a:p>
          <a:p>
            <a:pPr lvl="2" algn="just">
              <a:lnSpc>
                <a:spcPct val="150000"/>
              </a:lnSpc>
              <a:buClr>
                <a:srgbClr val="FF0000"/>
              </a:buClr>
              <a:buFont typeface="Wingdings" pitchFamily="2" charset="2"/>
              <a:buChar char="Ø"/>
            </a:pPr>
            <a:r>
              <a:rPr lang="zh-CN" altLang="en-US" sz="2000" kern="1200" dirty="0" smtClean="0"/>
              <a:t>在</a:t>
            </a:r>
            <a:r>
              <a:rPr lang="zh-CN" altLang="en-US" sz="2000" kern="1200" dirty="0"/>
              <a:t>效果、实现的语言、数据库完整性、资源限制、操作环境等等方面所要求的标准； </a:t>
            </a:r>
          </a:p>
          <a:p>
            <a:pPr>
              <a:lnSpc>
                <a:spcPct val="130000"/>
              </a:lnSpc>
              <a:buClr>
                <a:srgbClr val="FF0000"/>
              </a:buClr>
            </a:pPr>
            <a:r>
              <a:rPr kumimoji="1" lang="zh-CN" altLang="en-US" sz="2800" kern="1200" dirty="0" smtClean="0">
                <a:solidFill>
                  <a:srgbClr val="FF0000"/>
                </a:solidFill>
                <a:effectLst>
                  <a:outerShdw blurRad="38100" dist="38100" dir="2700000" algn="tl">
                    <a:srgbClr val="C0C0C0"/>
                  </a:outerShdw>
                </a:effectLst>
              </a:rPr>
              <a:t>接口：</a:t>
            </a:r>
            <a:r>
              <a:rPr kumimoji="1" lang="zh-CN" altLang="en-US" kern="1200" dirty="0" smtClean="0">
                <a:effectLst>
                  <a:outerShdw blurRad="38100" dist="38100" dir="2700000" algn="tl">
                    <a:srgbClr val="C0C0C0"/>
                  </a:outerShdw>
                </a:effectLst>
              </a:rPr>
              <a:t>系统与</a:t>
            </a:r>
            <a:r>
              <a:rPr lang="zh-CN" altLang="en-US" kern="1200" dirty="0" smtClean="0">
                <a:latin typeface="黑体" pitchFamily="49" charset="-122"/>
                <a:ea typeface="黑体" pitchFamily="49" charset="-122"/>
              </a:rPr>
              <a:t>外部</a:t>
            </a:r>
            <a:r>
              <a:rPr lang="zh-CN" altLang="en-US" kern="1200" dirty="0"/>
              <a:t>相互</a:t>
            </a:r>
            <a:r>
              <a:rPr lang="zh-CN" altLang="en-US" kern="1200" dirty="0" smtClean="0"/>
              <a:t>关系</a:t>
            </a:r>
            <a:endParaRPr kumimoji="1" lang="en-US" altLang="zh-CN" kern="1200" dirty="0">
              <a:solidFill>
                <a:srgbClr val="FF0000"/>
              </a:solidFill>
              <a:effectLst>
                <a:outerShdw blurRad="38100" dist="38100" dir="2700000" algn="tl">
                  <a:srgbClr val="C0C0C0"/>
                </a:outerShdw>
              </a:effectLst>
              <a:latin typeface="黑体" pitchFamily="49" charset="-122"/>
              <a:ea typeface="黑体" pitchFamily="49" charset="-122"/>
            </a:endParaRPr>
          </a:p>
          <a:p>
            <a:pPr lvl="2" algn="just">
              <a:lnSpc>
                <a:spcPct val="150000"/>
              </a:lnSpc>
              <a:buClr>
                <a:srgbClr val="FF0000"/>
              </a:buClr>
              <a:buFont typeface="Wingdings" pitchFamily="2" charset="2"/>
              <a:buChar char="Ø"/>
            </a:pPr>
            <a:r>
              <a:rPr lang="zh-CN" altLang="en-US" sz="2000" kern="1200" dirty="0" smtClean="0"/>
              <a:t>人</a:t>
            </a:r>
            <a:endParaRPr lang="en-US" altLang="zh-CN" sz="2000" kern="1200" dirty="0" smtClean="0"/>
          </a:p>
          <a:p>
            <a:pPr lvl="2" algn="just">
              <a:lnSpc>
                <a:spcPct val="150000"/>
              </a:lnSpc>
              <a:buClr>
                <a:srgbClr val="FF0000"/>
              </a:buClr>
              <a:buFont typeface="Wingdings" pitchFamily="2" charset="2"/>
              <a:buChar char="Ø"/>
            </a:pPr>
            <a:r>
              <a:rPr lang="zh-CN" altLang="en-US" sz="2000" kern="1200" dirty="0" smtClean="0"/>
              <a:t>硬件</a:t>
            </a:r>
            <a:endParaRPr lang="en-US" altLang="zh-CN" sz="2000" kern="1200" dirty="0" smtClean="0"/>
          </a:p>
          <a:p>
            <a:pPr lvl="2" algn="just">
              <a:lnSpc>
                <a:spcPct val="150000"/>
              </a:lnSpc>
              <a:buClr>
                <a:srgbClr val="FF0000"/>
              </a:buClr>
              <a:buFont typeface="Wingdings" pitchFamily="2" charset="2"/>
              <a:buChar char="Ø"/>
            </a:pPr>
            <a:r>
              <a:rPr lang="zh-CN" altLang="en-US" sz="2000" kern="1200" dirty="0" smtClean="0"/>
              <a:t>软件 </a:t>
            </a:r>
            <a:endParaRPr lang="zh-CN" altLang="en-US" sz="2000" kern="1200" dirty="0"/>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1) </a:t>
            </a:r>
            <a:r>
              <a:rPr lang="zh-CN" altLang="en-US" dirty="0" smtClean="0"/>
              <a:t>系统需求</a:t>
            </a:r>
            <a:endParaRPr lang="zh-CN" altLang="en-US" dirty="0"/>
          </a:p>
        </p:txBody>
      </p:sp>
      <p:sp>
        <p:nvSpPr>
          <p:cNvPr id="5"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48</a:t>
            </a:fld>
            <a:endParaRPr lang="en-US" altLang="zh-CN" dirty="0"/>
          </a:p>
        </p:txBody>
      </p:sp>
    </p:spTree>
    <p:extLst>
      <p:ext uri="{BB962C8B-B14F-4D97-AF65-F5344CB8AC3E}">
        <p14:creationId xmlns:p14="http://schemas.microsoft.com/office/powerpoint/2010/main" val="26343463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ext Box 2"/>
          <p:cNvSpPr txBox="1">
            <a:spLocks noChangeArrowheads="1"/>
          </p:cNvSpPr>
          <p:nvPr/>
        </p:nvSpPr>
        <p:spPr bwMode="auto">
          <a:xfrm>
            <a:off x="565150" y="1500689"/>
            <a:ext cx="8388350" cy="419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eaLnBrk="0" hangingPunct="0">
              <a:lnSpc>
                <a:spcPct val="130000"/>
              </a:lnSpc>
              <a:spcBef>
                <a:spcPct val="20000"/>
              </a:spcBef>
              <a:defRPr kumimoji="1" sz="2400" b="1">
                <a:solidFill>
                  <a:srgbClr val="002060"/>
                </a:solidFill>
                <a:effectLst>
                  <a:outerShdw blurRad="38100" dist="38100" dir="2700000" algn="tl">
                    <a:srgbClr val="C0C0C0"/>
                  </a:outerShdw>
                </a:effectLst>
                <a:latin typeface="Times New Roman" pitchFamily="18" charset="0"/>
                <a:ea typeface="+mn-ea"/>
                <a:cs typeface="Times New Roman" pitchFamily="18" charset="0"/>
              </a:defRPr>
            </a:lvl1pPr>
          </a:lstStyle>
          <a:p>
            <a:pPr marL="449263" indent="-449263">
              <a:buClr>
                <a:srgbClr val="FF0000"/>
              </a:buClr>
              <a:buSzPct val="120000"/>
              <a:buBlip>
                <a:blip r:embed="rId2"/>
              </a:buBlip>
            </a:pPr>
            <a:r>
              <a:rPr lang="zh-CN" altLang="en-US" sz="2800" dirty="0" smtClean="0">
                <a:solidFill>
                  <a:srgbClr val="FF0000"/>
                </a:solidFill>
              </a:rPr>
              <a:t>重要性</a:t>
            </a:r>
            <a:endParaRPr lang="zh-CN" altLang="en-US" sz="2800" dirty="0">
              <a:solidFill>
                <a:srgbClr val="FF0000"/>
              </a:solidFill>
            </a:endParaRPr>
          </a:p>
          <a:p>
            <a:pPr marL="906463" lvl="1" indent="-449263" algn="just">
              <a:lnSpc>
                <a:spcPct val="120000"/>
              </a:lnSpc>
              <a:buClr>
                <a:srgbClr val="FF0000"/>
              </a:buClr>
              <a:buSzPct val="120000"/>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由于</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需求是软件开发的第一阶段，直接影响后面各阶段的开发。</a:t>
            </a:r>
          </a:p>
          <a:p>
            <a:endParaRPr lang="zh-CN" altLang="en-US" dirty="0"/>
          </a:p>
          <a:p>
            <a:endParaRPr lang="zh-CN" altLang="en-US" dirty="0"/>
          </a:p>
          <a:p>
            <a:r>
              <a:rPr lang="zh-CN" altLang="en-US" dirty="0"/>
              <a:t>　</a:t>
            </a:r>
          </a:p>
          <a:p>
            <a:endParaRPr lang="zh-CN" altLang="en-US" dirty="0"/>
          </a:p>
          <a:p>
            <a:pPr marL="906463" lvl="1" indent="-449263" algn="just">
              <a:lnSpc>
                <a:spcPct val="120000"/>
              </a:lnSpc>
              <a:buClr>
                <a:srgbClr val="FF0000"/>
              </a:buClr>
              <a:buSzPct val="120000"/>
              <a:buFont typeface="Wingdings" pitchFamily="2" charset="2"/>
              <a:buChar char="Ø"/>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的可变性必须进行验证。</a:t>
            </a:r>
          </a:p>
        </p:txBody>
      </p:sp>
      <p:grpSp>
        <p:nvGrpSpPr>
          <p:cNvPr id="660483" name="Group 3"/>
          <p:cNvGrpSpPr>
            <a:grpSpLocks/>
          </p:cNvGrpSpPr>
          <p:nvPr/>
        </p:nvGrpSpPr>
        <p:grpSpPr bwMode="auto">
          <a:xfrm>
            <a:off x="715963" y="3148016"/>
            <a:ext cx="1160462" cy="735013"/>
            <a:chOff x="923" y="2633"/>
            <a:chExt cx="813" cy="463"/>
          </a:xfrm>
        </p:grpSpPr>
        <p:sp>
          <p:nvSpPr>
            <p:cNvPr id="660484" name="Oval 4"/>
            <p:cNvSpPr>
              <a:spLocks noChangeArrowheads="1"/>
            </p:cNvSpPr>
            <p:nvPr/>
          </p:nvSpPr>
          <p:spPr bwMode="auto">
            <a:xfrm>
              <a:off x="923" y="2642"/>
              <a:ext cx="813" cy="448"/>
            </a:xfrm>
            <a:prstGeom prst="ellipse">
              <a:avLst/>
            </a:prstGeom>
            <a:solidFill>
              <a:srgbClr val="002060"/>
            </a:solidFill>
            <a:ln w="28575">
              <a:solidFill>
                <a:srgbClr val="990033"/>
              </a:solidFill>
              <a:round/>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660485" name="Text Box 5"/>
            <p:cNvSpPr txBox="1">
              <a:spLocks noChangeArrowheads="1"/>
            </p:cNvSpPr>
            <p:nvPr/>
          </p:nvSpPr>
          <p:spPr bwMode="auto">
            <a:xfrm>
              <a:off x="1061" y="2633"/>
              <a:ext cx="576" cy="4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8575">
                  <a:solidFill>
                    <a:srgbClr val="990033"/>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5000"/>
                </a:lnSpc>
              </a:pPr>
              <a:r>
                <a:rPr kumimoji="1" lang="zh-CN" altLang="en-US" sz="2200" b="1" dirty="0">
                  <a:solidFill>
                    <a:schemeClr val="bg1"/>
                  </a:solidFill>
                  <a:effectLst>
                    <a:outerShdw blurRad="38100" dist="38100" dir="2700000" algn="tl">
                      <a:srgbClr val="C0C0C0"/>
                    </a:outerShdw>
                  </a:effectLst>
                  <a:latin typeface="Times New Roman" pitchFamily="18" charset="0"/>
                  <a:ea typeface="楷体_GB2312" pitchFamily="49" charset="-122"/>
                </a:rPr>
                <a:t>软件需求</a:t>
              </a:r>
            </a:p>
          </p:txBody>
        </p:sp>
      </p:grpSp>
      <p:grpSp>
        <p:nvGrpSpPr>
          <p:cNvPr id="660486" name="Group 6"/>
          <p:cNvGrpSpPr>
            <a:grpSpLocks/>
          </p:cNvGrpSpPr>
          <p:nvPr/>
        </p:nvGrpSpPr>
        <p:grpSpPr bwMode="auto">
          <a:xfrm>
            <a:off x="1922463" y="3144838"/>
            <a:ext cx="6765925" cy="822325"/>
            <a:chOff x="1112" y="2494"/>
            <a:chExt cx="4262" cy="518"/>
          </a:xfrm>
        </p:grpSpPr>
        <p:sp>
          <p:nvSpPr>
            <p:cNvPr id="660487" name="AutoShape 7"/>
            <p:cNvSpPr>
              <a:spLocks noChangeArrowheads="1"/>
            </p:cNvSpPr>
            <p:nvPr/>
          </p:nvSpPr>
          <p:spPr bwMode="auto">
            <a:xfrm>
              <a:off x="1112" y="2643"/>
              <a:ext cx="312" cy="181"/>
            </a:xfrm>
            <a:prstGeom prst="rightArrow">
              <a:avLst>
                <a:gd name="adj1" fmla="val 50000"/>
                <a:gd name="adj2" fmla="val 43094"/>
              </a:avLst>
            </a:prstGeom>
            <a:solidFill>
              <a:schemeClr val="tx2"/>
            </a:solidFill>
            <a:ln w="28575">
              <a:solidFill>
                <a:schemeClr val="tx1"/>
              </a:solidFill>
              <a:miter lim="800000"/>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0488" name="Group 8"/>
            <p:cNvGrpSpPr>
              <a:grpSpLocks/>
            </p:cNvGrpSpPr>
            <p:nvPr/>
          </p:nvGrpSpPr>
          <p:grpSpPr bwMode="auto">
            <a:xfrm>
              <a:off x="1429" y="2504"/>
              <a:ext cx="731" cy="458"/>
              <a:chOff x="923" y="2633"/>
              <a:chExt cx="813" cy="458"/>
            </a:xfrm>
          </p:grpSpPr>
          <p:sp>
            <p:nvSpPr>
              <p:cNvPr id="660489" name="Oval 9"/>
              <p:cNvSpPr>
                <a:spLocks noChangeArrowheads="1"/>
              </p:cNvSpPr>
              <p:nvPr/>
            </p:nvSpPr>
            <p:spPr bwMode="auto">
              <a:xfrm>
                <a:off x="923" y="2642"/>
                <a:ext cx="813" cy="448"/>
              </a:xfrm>
              <a:prstGeom prst="ellipse">
                <a:avLst/>
              </a:prstGeom>
              <a:solidFill>
                <a:srgbClr val="FFFF99"/>
              </a:solidFill>
              <a:ln w="28575">
                <a:solidFill>
                  <a:srgbClr val="1C1C1C"/>
                </a:solidFill>
                <a:round/>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0490" name="Text Box 10"/>
              <p:cNvSpPr txBox="1">
                <a:spLocks noChangeArrowheads="1"/>
              </p:cNvSpPr>
              <p:nvPr/>
            </p:nvSpPr>
            <p:spPr bwMode="auto">
              <a:xfrm>
                <a:off x="1061" y="2633"/>
                <a:ext cx="576"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1C1C1C"/>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5000"/>
                  </a:lnSpc>
                </a:pPr>
                <a:r>
                  <a:rPr kumimoji="1" lang="zh-CN" altLang="en-US" sz="2200" b="1">
                    <a:solidFill>
                      <a:schemeClr val="bg2"/>
                    </a:solidFill>
                    <a:effectLst>
                      <a:outerShdw blurRad="38100" dist="38100" dir="2700000" algn="tl">
                        <a:srgbClr val="C0C0C0"/>
                      </a:outerShdw>
                    </a:effectLst>
                    <a:latin typeface="Times New Roman" pitchFamily="18" charset="0"/>
                    <a:ea typeface="楷体_GB2312" pitchFamily="49" charset="-122"/>
                  </a:rPr>
                  <a:t>软件设计</a:t>
                </a:r>
              </a:p>
            </p:txBody>
          </p:sp>
        </p:grpSp>
        <p:sp>
          <p:nvSpPr>
            <p:cNvPr id="660491" name="AutoShape 11"/>
            <p:cNvSpPr>
              <a:spLocks noChangeArrowheads="1"/>
            </p:cNvSpPr>
            <p:nvPr/>
          </p:nvSpPr>
          <p:spPr bwMode="auto">
            <a:xfrm flipV="1">
              <a:off x="2162" y="2658"/>
              <a:ext cx="302" cy="175"/>
            </a:xfrm>
            <a:prstGeom prst="rightArrow">
              <a:avLst>
                <a:gd name="adj1" fmla="val 50000"/>
                <a:gd name="adj2" fmla="val 43143"/>
              </a:avLst>
            </a:prstGeom>
            <a:solidFill>
              <a:schemeClr val="tx2"/>
            </a:solidFill>
            <a:ln w="28575">
              <a:solidFill>
                <a:schemeClr val="tx1"/>
              </a:solidFill>
              <a:miter lim="800000"/>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0492" name="Group 12"/>
            <p:cNvGrpSpPr>
              <a:grpSpLocks/>
            </p:cNvGrpSpPr>
            <p:nvPr/>
          </p:nvGrpSpPr>
          <p:grpSpPr bwMode="auto">
            <a:xfrm>
              <a:off x="2479" y="2494"/>
              <a:ext cx="731" cy="458"/>
              <a:chOff x="923" y="2633"/>
              <a:chExt cx="813" cy="458"/>
            </a:xfrm>
          </p:grpSpPr>
          <p:sp>
            <p:nvSpPr>
              <p:cNvPr id="660493" name="Oval 13"/>
              <p:cNvSpPr>
                <a:spLocks noChangeArrowheads="1"/>
              </p:cNvSpPr>
              <p:nvPr/>
            </p:nvSpPr>
            <p:spPr bwMode="auto">
              <a:xfrm>
                <a:off x="923" y="2642"/>
                <a:ext cx="813" cy="448"/>
              </a:xfrm>
              <a:prstGeom prst="ellipse">
                <a:avLst/>
              </a:prstGeom>
              <a:solidFill>
                <a:srgbClr val="FFFF99"/>
              </a:solidFill>
              <a:ln w="28575">
                <a:solidFill>
                  <a:srgbClr val="1C1C1C"/>
                </a:solidFill>
                <a:round/>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0494" name="Text Box 14"/>
              <p:cNvSpPr txBox="1">
                <a:spLocks noChangeArrowheads="1"/>
              </p:cNvSpPr>
              <p:nvPr/>
            </p:nvSpPr>
            <p:spPr bwMode="auto">
              <a:xfrm>
                <a:off x="1061" y="2633"/>
                <a:ext cx="576"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1C1C1C"/>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5000"/>
                  </a:lnSpc>
                </a:pPr>
                <a:r>
                  <a:rPr kumimoji="1" lang="zh-CN" altLang="en-US" sz="2200" b="1">
                    <a:solidFill>
                      <a:schemeClr val="bg2"/>
                    </a:solidFill>
                    <a:effectLst>
                      <a:outerShdw blurRad="38100" dist="38100" dir="2700000" algn="tl">
                        <a:srgbClr val="C0C0C0"/>
                      </a:outerShdw>
                    </a:effectLst>
                    <a:latin typeface="Times New Roman" pitchFamily="18" charset="0"/>
                    <a:ea typeface="楷体_GB2312" pitchFamily="49" charset="-122"/>
                  </a:rPr>
                  <a:t>软件编码</a:t>
                </a:r>
              </a:p>
            </p:txBody>
          </p:sp>
        </p:grpSp>
        <p:sp>
          <p:nvSpPr>
            <p:cNvPr id="660495" name="AutoShape 15"/>
            <p:cNvSpPr>
              <a:spLocks noChangeArrowheads="1"/>
            </p:cNvSpPr>
            <p:nvPr/>
          </p:nvSpPr>
          <p:spPr bwMode="auto">
            <a:xfrm flipV="1">
              <a:off x="3223" y="2666"/>
              <a:ext cx="293" cy="166"/>
            </a:xfrm>
            <a:prstGeom prst="rightArrow">
              <a:avLst>
                <a:gd name="adj1" fmla="val 50000"/>
                <a:gd name="adj2" fmla="val 44127"/>
              </a:avLst>
            </a:prstGeom>
            <a:solidFill>
              <a:schemeClr val="tx2"/>
            </a:solidFill>
            <a:ln w="28575">
              <a:solidFill>
                <a:schemeClr val="tx1"/>
              </a:solidFill>
              <a:miter lim="800000"/>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0496" name="Group 16"/>
            <p:cNvGrpSpPr>
              <a:grpSpLocks/>
            </p:cNvGrpSpPr>
            <p:nvPr/>
          </p:nvGrpSpPr>
          <p:grpSpPr bwMode="auto">
            <a:xfrm>
              <a:off x="3557" y="2528"/>
              <a:ext cx="731" cy="458"/>
              <a:chOff x="923" y="2633"/>
              <a:chExt cx="813" cy="458"/>
            </a:xfrm>
          </p:grpSpPr>
          <p:sp>
            <p:nvSpPr>
              <p:cNvPr id="660497" name="Oval 17"/>
              <p:cNvSpPr>
                <a:spLocks noChangeArrowheads="1"/>
              </p:cNvSpPr>
              <p:nvPr/>
            </p:nvSpPr>
            <p:spPr bwMode="auto">
              <a:xfrm>
                <a:off x="923" y="2642"/>
                <a:ext cx="813" cy="448"/>
              </a:xfrm>
              <a:prstGeom prst="ellipse">
                <a:avLst/>
              </a:prstGeom>
              <a:solidFill>
                <a:srgbClr val="FFFF99"/>
              </a:solidFill>
              <a:ln w="28575">
                <a:solidFill>
                  <a:srgbClr val="1C1C1C"/>
                </a:solidFill>
                <a:round/>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0498" name="Text Box 18"/>
              <p:cNvSpPr txBox="1">
                <a:spLocks noChangeArrowheads="1"/>
              </p:cNvSpPr>
              <p:nvPr/>
            </p:nvSpPr>
            <p:spPr bwMode="auto">
              <a:xfrm>
                <a:off x="1061" y="2633"/>
                <a:ext cx="576"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1C1C1C"/>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5000"/>
                  </a:lnSpc>
                </a:pPr>
                <a:r>
                  <a:rPr kumimoji="1" lang="zh-CN" altLang="en-US" sz="2200" b="1">
                    <a:solidFill>
                      <a:schemeClr val="bg2"/>
                    </a:solidFill>
                    <a:effectLst>
                      <a:outerShdw blurRad="38100" dist="38100" dir="2700000" algn="tl">
                        <a:srgbClr val="C0C0C0"/>
                      </a:outerShdw>
                    </a:effectLst>
                    <a:latin typeface="Times New Roman" pitchFamily="18" charset="0"/>
                    <a:ea typeface="楷体_GB2312" pitchFamily="49" charset="-122"/>
                  </a:rPr>
                  <a:t>软件测试</a:t>
                </a:r>
              </a:p>
            </p:txBody>
          </p:sp>
        </p:grpSp>
        <p:sp>
          <p:nvSpPr>
            <p:cNvPr id="660499" name="AutoShape 19"/>
            <p:cNvSpPr>
              <a:spLocks noChangeArrowheads="1"/>
            </p:cNvSpPr>
            <p:nvPr/>
          </p:nvSpPr>
          <p:spPr bwMode="auto">
            <a:xfrm flipV="1">
              <a:off x="4300" y="2673"/>
              <a:ext cx="330" cy="184"/>
            </a:xfrm>
            <a:prstGeom prst="rightArrow">
              <a:avLst>
                <a:gd name="adj1" fmla="val 50000"/>
                <a:gd name="adj2" fmla="val 44837"/>
              </a:avLst>
            </a:prstGeom>
            <a:solidFill>
              <a:schemeClr val="tx2"/>
            </a:solidFill>
            <a:ln w="28575">
              <a:solidFill>
                <a:schemeClr val="tx1"/>
              </a:solidFill>
              <a:miter lim="800000"/>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0500" name="Group 20"/>
            <p:cNvGrpSpPr>
              <a:grpSpLocks/>
            </p:cNvGrpSpPr>
            <p:nvPr/>
          </p:nvGrpSpPr>
          <p:grpSpPr bwMode="auto">
            <a:xfrm>
              <a:off x="4643" y="2554"/>
              <a:ext cx="731" cy="458"/>
              <a:chOff x="923" y="2633"/>
              <a:chExt cx="813" cy="458"/>
            </a:xfrm>
          </p:grpSpPr>
          <p:sp>
            <p:nvSpPr>
              <p:cNvPr id="660501" name="Oval 21"/>
              <p:cNvSpPr>
                <a:spLocks noChangeArrowheads="1"/>
              </p:cNvSpPr>
              <p:nvPr/>
            </p:nvSpPr>
            <p:spPr bwMode="auto">
              <a:xfrm>
                <a:off x="923" y="2642"/>
                <a:ext cx="813" cy="448"/>
              </a:xfrm>
              <a:prstGeom prst="ellipse">
                <a:avLst/>
              </a:prstGeom>
              <a:solidFill>
                <a:srgbClr val="FFFF99"/>
              </a:solidFill>
              <a:ln w="28575">
                <a:solidFill>
                  <a:srgbClr val="1C1C1C"/>
                </a:solidFill>
                <a:round/>
                <a:headEnd/>
                <a:tailEnd type="non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0502" name="Text Box 22"/>
              <p:cNvSpPr txBox="1">
                <a:spLocks noChangeArrowheads="1"/>
              </p:cNvSpPr>
              <p:nvPr/>
            </p:nvSpPr>
            <p:spPr bwMode="auto">
              <a:xfrm>
                <a:off x="1061" y="2633"/>
                <a:ext cx="576"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1C1C1C"/>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5000"/>
                  </a:lnSpc>
                </a:pPr>
                <a:r>
                  <a:rPr kumimoji="1" lang="zh-CN" altLang="en-US" sz="2200" b="1">
                    <a:solidFill>
                      <a:schemeClr val="bg2"/>
                    </a:solidFill>
                    <a:effectLst>
                      <a:outerShdw blurRad="38100" dist="38100" dir="2700000" algn="tl">
                        <a:srgbClr val="C0C0C0"/>
                      </a:outerShdw>
                    </a:effectLst>
                    <a:latin typeface="Times New Roman" pitchFamily="18" charset="0"/>
                    <a:ea typeface="楷体_GB2312" pitchFamily="49" charset="-122"/>
                  </a:rPr>
                  <a:t>运行维护</a:t>
                </a:r>
              </a:p>
            </p:txBody>
          </p:sp>
        </p:grpSp>
      </p:grpSp>
      <p:sp>
        <p:nvSpPr>
          <p:cNvPr id="660503" name="AutoShape 23"/>
          <p:cNvSpPr>
            <a:spLocks noChangeArrowheads="1"/>
          </p:cNvSpPr>
          <p:nvPr/>
        </p:nvSpPr>
        <p:spPr bwMode="auto">
          <a:xfrm>
            <a:off x="987425" y="4181475"/>
            <a:ext cx="1233488" cy="696913"/>
          </a:xfrm>
          <a:prstGeom prst="wedgeRoundRectCallout">
            <a:avLst>
              <a:gd name="adj1" fmla="val -14222"/>
              <a:gd name="adj2" fmla="val -90319"/>
              <a:gd name="adj3" fmla="val 16667"/>
            </a:avLst>
          </a:prstGeom>
          <a:solidFill>
            <a:srgbClr val="002060"/>
          </a:solidFill>
          <a:ln w="28575">
            <a:solidFill>
              <a:srgbClr val="990033"/>
            </a:solidFill>
            <a:miter lim="800000"/>
            <a:headEnd/>
            <a:tailEnd type="none" w="sm" len="med"/>
          </a:ln>
          <a:effectLst/>
          <a:extLst/>
        </p:spPr>
        <p:txBody>
          <a:bodyPr anchor="ctr"/>
          <a:lstStyle/>
          <a:p>
            <a:pPr algn="ctr" eaLnBrk="0" hangingPunct="0">
              <a:lnSpc>
                <a:spcPct val="130000"/>
              </a:lnSpc>
              <a:spcBef>
                <a:spcPct val="20000"/>
              </a:spcBef>
            </a:pPr>
            <a:r>
              <a:rPr kumimoji="1" lang="zh-CN" altLang="en-US" sz="2400" b="1" dirty="0">
                <a:solidFill>
                  <a:schemeClr val="bg1"/>
                </a:solidFill>
                <a:effectLst>
                  <a:outerShdw blurRad="38100" dist="38100" dir="2700000" algn="tl">
                    <a:srgbClr val="FFFFFF"/>
                  </a:outerShdw>
                </a:effectLst>
                <a:latin typeface="Times New Roman" pitchFamily="18" charset="0"/>
                <a:ea typeface="楷体_GB2312" pitchFamily="49" charset="-122"/>
              </a:rPr>
              <a:t>做什么</a:t>
            </a:r>
          </a:p>
        </p:txBody>
      </p:sp>
      <p:sp>
        <p:nvSpPr>
          <p:cNvPr id="660504" name="AutoShape 24"/>
          <p:cNvSpPr>
            <a:spLocks noChangeArrowheads="1"/>
          </p:cNvSpPr>
          <p:nvPr/>
        </p:nvSpPr>
        <p:spPr bwMode="auto">
          <a:xfrm>
            <a:off x="2668588" y="4160838"/>
            <a:ext cx="1233487" cy="696912"/>
          </a:xfrm>
          <a:prstGeom prst="wedgeRoundRectCallout">
            <a:avLst>
              <a:gd name="adj1" fmla="val -14222"/>
              <a:gd name="adj2" fmla="val -90319"/>
              <a:gd name="adj3" fmla="val 16667"/>
            </a:avLst>
          </a:prstGeom>
          <a:solidFill>
            <a:srgbClr val="002060"/>
          </a:solidFill>
          <a:ln w="28575">
            <a:solidFill>
              <a:srgbClr val="990033"/>
            </a:solidFill>
            <a:miter lim="800000"/>
            <a:headEnd/>
            <a:tailEnd type="none" w="sm" len="med"/>
          </a:ln>
          <a:effectLst/>
          <a:extLst/>
        </p:spPr>
        <p:txBody>
          <a:bodyPr anchor="ctr"/>
          <a:lstStyle/>
          <a:p>
            <a:pPr algn="ctr" eaLnBrk="0" hangingPunct="0">
              <a:lnSpc>
                <a:spcPct val="130000"/>
              </a:lnSpc>
              <a:spcBef>
                <a:spcPct val="20000"/>
              </a:spcBef>
            </a:pPr>
            <a:r>
              <a:rPr kumimoji="1" lang="zh-CN" altLang="en-US" sz="2400" b="1" dirty="0">
                <a:solidFill>
                  <a:schemeClr val="bg1"/>
                </a:solidFill>
                <a:effectLst>
                  <a:outerShdw blurRad="38100" dist="38100" dir="2700000" algn="tl">
                    <a:srgbClr val="FFFFFF"/>
                  </a:outerShdw>
                </a:effectLst>
                <a:latin typeface="Times New Roman" pitchFamily="18" charset="0"/>
                <a:ea typeface="楷体_GB2312" pitchFamily="49" charset="-122"/>
              </a:rPr>
              <a:t>怎么做</a:t>
            </a:r>
          </a:p>
        </p:txBody>
      </p:sp>
      <p:sp>
        <p:nvSpPr>
          <p:cNvPr id="2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26"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需求验证</a:t>
            </a:r>
            <a:endParaRPr lang="zh-CN" altLang="en-US" dirty="0"/>
          </a:p>
        </p:txBody>
      </p:sp>
    </p:spTree>
    <p:extLst>
      <p:ext uri="{BB962C8B-B14F-4D97-AF65-F5344CB8AC3E}">
        <p14:creationId xmlns:p14="http://schemas.microsoft.com/office/powerpoint/2010/main" val="19426294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0482">
                                            <p:txEl>
                                              <p:pRg st="0" end="0"/>
                                            </p:txEl>
                                          </p:spTgt>
                                        </p:tgtEl>
                                        <p:attrNameLst>
                                          <p:attrName>style.visibility</p:attrName>
                                        </p:attrNameLst>
                                      </p:cBhvr>
                                      <p:to>
                                        <p:strVal val="visible"/>
                                      </p:to>
                                    </p:set>
                                    <p:animEffect transition="in" filter="wipe(left)">
                                      <p:cBhvr>
                                        <p:cTn id="7" dur="1000"/>
                                        <p:tgtEl>
                                          <p:spTgt spid="660482">
                                            <p:txEl>
                                              <p:pRg st="0" end="0"/>
                                            </p:txEl>
                                          </p:spTgt>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660482">
                                            <p:txEl>
                                              <p:pRg st="1" end="1"/>
                                            </p:txEl>
                                          </p:spTgt>
                                        </p:tgtEl>
                                        <p:attrNameLst>
                                          <p:attrName>style.visibility</p:attrName>
                                        </p:attrNameLst>
                                      </p:cBhvr>
                                      <p:to>
                                        <p:strVal val="visible"/>
                                      </p:to>
                                    </p:set>
                                    <p:animEffect transition="in" filter="wipe(left)">
                                      <p:cBhvr>
                                        <p:cTn id="10" dur="1000"/>
                                        <p:tgtEl>
                                          <p:spTgt spid="660482">
                                            <p:txEl>
                                              <p:pRg st="1" end="1"/>
                                            </p:txEl>
                                          </p:spTgt>
                                        </p:tgtEl>
                                      </p:cBhvr>
                                    </p:animEffect>
                                  </p:childTnLst>
                                </p:cTn>
                              </p:par>
                            </p:childTnLst>
                          </p:cTn>
                        </p:par>
                        <p:par>
                          <p:cTn id="11" fill="hold" nodeType="afterGroup">
                            <p:stCondLst>
                              <p:cond delay="2000"/>
                            </p:stCondLst>
                            <p:childTnLst>
                              <p:par>
                                <p:cTn id="12" presetID="53" presetClass="entr" presetSubtype="0" fill="hold" nodeType="afterEffect">
                                  <p:stCondLst>
                                    <p:cond delay="0"/>
                                  </p:stCondLst>
                                  <p:childTnLst>
                                    <p:set>
                                      <p:cBhvr>
                                        <p:cTn id="13" dur="1" fill="hold">
                                          <p:stCondLst>
                                            <p:cond delay="0"/>
                                          </p:stCondLst>
                                        </p:cTn>
                                        <p:tgtEl>
                                          <p:spTgt spid="660483"/>
                                        </p:tgtEl>
                                        <p:attrNameLst>
                                          <p:attrName>style.visibility</p:attrName>
                                        </p:attrNameLst>
                                      </p:cBhvr>
                                      <p:to>
                                        <p:strVal val="visible"/>
                                      </p:to>
                                    </p:set>
                                    <p:anim calcmode="lin" valueType="num">
                                      <p:cBhvr>
                                        <p:cTn id="14" dur="1000" fill="hold"/>
                                        <p:tgtEl>
                                          <p:spTgt spid="660483"/>
                                        </p:tgtEl>
                                        <p:attrNameLst>
                                          <p:attrName>ppt_w</p:attrName>
                                        </p:attrNameLst>
                                      </p:cBhvr>
                                      <p:tavLst>
                                        <p:tav tm="0">
                                          <p:val>
                                            <p:fltVal val="0"/>
                                          </p:val>
                                        </p:tav>
                                        <p:tav tm="100000">
                                          <p:val>
                                            <p:strVal val="#ppt_w"/>
                                          </p:val>
                                        </p:tav>
                                      </p:tavLst>
                                    </p:anim>
                                    <p:anim calcmode="lin" valueType="num">
                                      <p:cBhvr>
                                        <p:cTn id="15" dur="1000" fill="hold"/>
                                        <p:tgtEl>
                                          <p:spTgt spid="660483"/>
                                        </p:tgtEl>
                                        <p:attrNameLst>
                                          <p:attrName>ppt_h</p:attrName>
                                        </p:attrNameLst>
                                      </p:cBhvr>
                                      <p:tavLst>
                                        <p:tav tm="0">
                                          <p:val>
                                            <p:fltVal val="0"/>
                                          </p:val>
                                        </p:tav>
                                        <p:tav tm="100000">
                                          <p:val>
                                            <p:strVal val="#ppt_h"/>
                                          </p:val>
                                        </p:tav>
                                      </p:tavLst>
                                    </p:anim>
                                    <p:animEffect transition="in" filter="fade">
                                      <p:cBhvr>
                                        <p:cTn id="16" dur="1000"/>
                                        <p:tgtEl>
                                          <p:spTgt spid="660483"/>
                                        </p:tgtEl>
                                      </p:cBhvr>
                                    </p:animEffect>
                                  </p:childTnLst>
                                </p:cTn>
                              </p:par>
                            </p:childTnLst>
                          </p:cTn>
                        </p:par>
                        <p:par>
                          <p:cTn id="17" fill="hold" nodeType="afterGroup">
                            <p:stCondLst>
                              <p:cond delay="3000"/>
                            </p:stCondLst>
                            <p:childTnLst>
                              <p:par>
                                <p:cTn id="18" presetID="22" presetClass="entr" presetSubtype="8" fill="hold" nodeType="afterEffect">
                                  <p:stCondLst>
                                    <p:cond delay="1000"/>
                                  </p:stCondLst>
                                  <p:childTnLst>
                                    <p:set>
                                      <p:cBhvr>
                                        <p:cTn id="19" dur="1" fill="hold">
                                          <p:stCondLst>
                                            <p:cond delay="0"/>
                                          </p:stCondLst>
                                        </p:cTn>
                                        <p:tgtEl>
                                          <p:spTgt spid="660486"/>
                                        </p:tgtEl>
                                        <p:attrNameLst>
                                          <p:attrName>style.visibility</p:attrName>
                                        </p:attrNameLst>
                                      </p:cBhvr>
                                      <p:to>
                                        <p:strVal val="visible"/>
                                      </p:to>
                                    </p:set>
                                    <p:animEffect transition="in" filter="wipe(left)">
                                      <p:cBhvr>
                                        <p:cTn id="20" dur="1000"/>
                                        <p:tgtEl>
                                          <p:spTgt spid="66048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60482">
                                            <p:txEl>
                                              <p:pRg st="4" end="4"/>
                                            </p:txEl>
                                          </p:spTgt>
                                        </p:tgtEl>
                                        <p:attrNameLst>
                                          <p:attrName>style.visibility</p:attrName>
                                        </p:attrNameLst>
                                      </p:cBhvr>
                                      <p:to>
                                        <p:strVal val="visible"/>
                                      </p:to>
                                    </p:set>
                                    <p:animEffect transition="in" filter="wipe(left)">
                                      <p:cBhvr>
                                        <p:cTn id="25" dur="1000"/>
                                        <p:tgtEl>
                                          <p:spTgt spid="660482">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0503"/>
                                        </p:tgtEl>
                                        <p:attrNameLst>
                                          <p:attrName>style.visibility</p:attrName>
                                        </p:attrNameLst>
                                      </p:cBhvr>
                                      <p:to>
                                        <p:strVal val="visible"/>
                                      </p:to>
                                    </p:set>
                                    <p:animEffect transition="in" filter="wipe(down)">
                                      <p:cBhvr>
                                        <p:cTn id="30" dur="500"/>
                                        <p:tgtEl>
                                          <p:spTgt spid="660503"/>
                                        </p:tgtEl>
                                      </p:cBhvr>
                                    </p:animEffect>
                                  </p:childTnLst>
                                </p:cTn>
                              </p:par>
                            </p:childTnLst>
                          </p:cTn>
                        </p:par>
                        <p:par>
                          <p:cTn id="31" fill="hold" nodeType="afterGroup">
                            <p:stCondLst>
                              <p:cond delay="500"/>
                            </p:stCondLst>
                            <p:childTnLst>
                              <p:par>
                                <p:cTn id="32" presetID="22" presetClass="entr" presetSubtype="4" fill="hold" grpId="0" nodeType="afterEffect">
                                  <p:stCondLst>
                                    <p:cond delay="2000"/>
                                  </p:stCondLst>
                                  <p:childTnLst>
                                    <p:set>
                                      <p:cBhvr>
                                        <p:cTn id="33" dur="1" fill="hold">
                                          <p:stCondLst>
                                            <p:cond delay="0"/>
                                          </p:stCondLst>
                                        </p:cTn>
                                        <p:tgtEl>
                                          <p:spTgt spid="660504"/>
                                        </p:tgtEl>
                                        <p:attrNameLst>
                                          <p:attrName>style.visibility</p:attrName>
                                        </p:attrNameLst>
                                      </p:cBhvr>
                                      <p:to>
                                        <p:strVal val="visible"/>
                                      </p:to>
                                    </p:set>
                                    <p:animEffect transition="in" filter="wipe(down)">
                                      <p:cBhvr>
                                        <p:cTn id="34" dur="500"/>
                                        <p:tgtEl>
                                          <p:spTgt spid="66050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60482">
                                            <p:txEl>
                                              <p:pRg st="6" end="6"/>
                                            </p:txEl>
                                          </p:spTgt>
                                        </p:tgtEl>
                                        <p:attrNameLst>
                                          <p:attrName>style.visibility</p:attrName>
                                        </p:attrNameLst>
                                      </p:cBhvr>
                                      <p:to>
                                        <p:strVal val="visible"/>
                                      </p:to>
                                    </p:set>
                                    <p:animEffect transition="in" filter="wipe(left)">
                                      <p:cBhvr>
                                        <p:cTn id="37" dur="1000"/>
                                        <p:tgtEl>
                                          <p:spTgt spid="6604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2" grpId="0" build="p"/>
      <p:bldP spid="660503" grpId="0" animBg="1"/>
      <p:bldP spid="66050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296" y="1668024"/>
            <a:ext cx="1768433" cy="576248"/>
          </a:xfrm>
          <a:prstGeom prst="rect">
            <a:avLst/>
          </a:prstGeom>
        </p:spPr>
        <p:txBody>
          <a:bodyPr wrap="none">
            <a:spAutoFit/>
          </a:bodyPr>
          <a:lstStyle/>
          <a:p>
            <a:pPr marL="342900" indent="-342900" algn="l">
              <a:lnSpc>
                <a:spcPct val="150000"/>
              </a:lnSpc>
              <a:buFont typeface="Wingdings" pitchFamily="2" charset="2"/>
              <a:buChar char="Ø"/>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分析</a:t>
            </a:r>
            <a:endPar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3" name="矩形 2"/>
          <p:cNvSpPr/>
          <p:nvPr/>
        </p:nvSpPr>
        <p:spPr>
          <a:xfrm>
            <a:off x="3080432" y="2427512"/>
            <a:ext cx="5828184" cy="3416320"/>
          </a:xfrm>
          <a:prstGeom prst="rect">
            <a:avLst/>
          </a:prstGeom>
        </p:spPr>
        <p:txBody>
          <a:bodyPr wrap="square">
            <a:spAutoFit/>
          </a:bodyPr>
          <a:lstStyle/>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系统分析阶段的目的是建立一个新的逻辑模型；</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本阶段主要完成需求建模，在需求建模中调查业务过程，文档化新系统必须实现的功能；</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342900" indent="-342900" algn="l">
              <a:lnSpc>
                <a:spcPct val="150000"/>
              </a:lnSpc>
              <a:buFont typeface="Wingdings" pitchFamily="2" charset="2"/>
              <a:buChar char="l"/>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最终结果是系统需求文档。</a:t>
            </a:r>
            <a:endParaRPr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、生存周期模型</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96" y="2427512"/>
            <a:ext cx="2727136" cy="3963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bwMode="auto">
          <a:xfrm>
            <a:off x="1448478" y="900009"/>
            <a:ext cx="6291874"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黑体" pitchFamily="49" charset="-122"/>
                <a:ea typeface="黑体" pitchFamily="49" charset="-122"/>
              </a:defRPr>
            </a:lvl1pPr>
          </a:lstStyle>
          <a:p>
            <a:r>
              <a:rPr lang="en-US" altLang="zh-CN" dirty="0"/>
              <a:t>3</a:t>
            </a:r>
            <a:r>
              <a:rPr lang="zh-CN" altLang="en-US" dirty="0" smtClean="0"/>
              <a:t>、生存周期模型</a:t>
            </a:r>
            <a:endParaRPr lang="zh-CN" altLang="en-US" dirty="0"/>
          </a:p>
        </p:txBody>
      </p:sp>
    </p:spTree>
    <p:extLst>
      <p:ext uri="{BB962C8B-B14F-4D97-AF65-F5344CB8AC3E}">
        <p14:creationId xmlns:p14="http://schemas.microsoft.com/office/powerpoint/2010/main" val="236426158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9" name="Text Box 3"/>
          <p:cNvSpPr txBox="1">
            <a:spLocks noChangeArrowheads="1"/>
          </p:cNvSpPr>
          <p:nvPr/>
        </p:nvSpPr>
        <p:spPr bwMode="auto">
          <a:xfrm>
            <a:off x="683568" y="1700808"/>
            <a:ext cx="8064821" cy="316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eaLnBrk="0" hangingPunct="0">
              <a:lnSpc>
                <a:spcPct val="130000"/>
              </a:lnSpc>
              <a:spcBef>
                <a:spcPct val="20000"/>
              </a:spcBef>
              <a:defRPr kumimoji="1" sz="2400" b="1">
                <a:solidFill>
                  <a:srgbClr val="002060"/>
                </a:solidFill>
                <a:effectLst>
                  <a:outerShdw blurRad="38100" dist="38100" dir="2700000" algn="tl">
                    <a:srgbClr val="C0C0C0"/>
                  </a:outerShdw>
                </a:effectLst>
                <a:latin typeface="Times New Roman" pitchFamily="18" charset="0"/>
                <a:ea typeface="+mn-ea"/>
                <a:cs typeface="Times New Roman" pitchFamily="18" charset="0"/>
              </a:defRPr>
            </a:lvl1pPr>
          </a:lstStyle>
          <a:p>
            <a:pPr marL="449263" indent="-449263">
              <a:buClr>
                <a:srgbClr val="FF0000"/>
              </a:buClr>
              <a:buSzPct val="120000"/>
              <a:buBlip>
                <a:blip r:embed="rId2"/>
              </a:buBlip>
            </a:pPr>
            <a:r>
              <a:rPr lang="zh-CN" altLang="en-US" sz="2800" dirty="0" smtClean="0">
                <a:solidFill>
                  <a:srgbClr val="FF0000"/>
                </a:solidFill>
              </a:rPr>
              <a:t>内容</a:t>
            </a:r>
            <a:endParaRPr lang="zh-CN" altLang="en-US" sz="2800" dirty="0">
              <a:solidFill>
                <a:srgbClr val="FF0000"/>
              </a:solidFill>
            </a:endParaRPr>
          </a:p>
          <a:p>
            <a:pPr marL="449263" indent="-449263">
              <a:lnSpc>
                <a:spcPct val="120000"/>
              </a:lnSpc>
              <a:buClr>
                <a:srgbClr val="FF0000"/>
              </a:buClr>
              <a:buSzPct val="120000"/>
              <a:buFont typeface="Wingdings" pitchFamily="2" charset="2"/>
              <a:buChar char="Ø"/>
            </a:pPr>
            <a:r>
              <a:rPr lang="zh-CN" altLang="en-US" dirty="0" smtClean="0">
                <a:solidFill>
                  <a:srgbClr val="0000FF"/>
                </a:solidFill>
                <a:effectLst>
                  <a:outerShdw blurRad="38100" dist="38100" dir="2700000" algn="tl">
                    <a:srgbClr val="000000">
                      <a:alpha val="43137"/>
                    </a:srgbClr>
                  </a:outerShdw>
                </a:effectLst>
              </a:rPr>
              <a:t>有效性检查：</a:t>
            </a:r>
            <a:r>
              <a:rPr lang="zh-CN" altLang="en-US" dirty="0" smtClean="0">
                <a:effectLst>
                  <a:outerShdw blurRad="38100" dist="38100" dir="2700000" algn="tl">
                    <a:srgbClr val="000000">
                      <a:alpha val="43137"/>
                    </a:srgbClr>
                  </a:outerShdw>
                </a:effectLst>
              </a:rPr>
              <a:t>指</a:t>
            </a:r>
            <a:r>
              <a:rPr lang="zh-CN" altLang="en-US" dirty="0">
                <a:effectLst>
                  <a:outerShdw blurRad="38100" dist="38100" dir="2700000" algn="tl">
                    <a:srgbClr val="000000">
                      <a:alpha val="43137"/>
                    </a:srgbClr>
                  </a:outerShdw>
                </a:effectLst>
              </a:rPr>
              <a:t>功能需求是否符合用户所提出的需求。</a:t>
            </a:r>
          </a:p>
          <a:p>
            <a:pPr marL="449263" indent="-449263">
              <a:lnSpc>
                <a:spcPct val="120000"/>
              </a:lnSpc>
              <a:buClr>
                <a:srgbClr val="FF0000"/>
              </a:buClr>
              <a:buSzPct val="120000"/>
              <a:buFont typeface="Wingdings" pitchFamily="2" charset="2"/>
              <a:buChar char="Ø"/>
            </a:pPr>
            <a:r>
              <a:rPr lang="zh-CN" altLang="en-US" dirty="0" smtClean="0">
                <a:solidFill>
                  <a:srgbClr val="0000FF"/>
                </a:solidFill>
                <a:effectLst>
                  <a:outerShdw blurRad="38100" dist="38100" dir="2700000" algn="tl">
                    <a:srgbClr val="000000">
                      <a:alpha val="43137"/>
                    </a:srgbClr>
                  </a:outerShdw>
                </a:effectLst>
              </a:rPr>
              <a:t>一致性检查</a:t>
            </a:r>
            <a:r>
              <a:rPr lang="zh-CN" altLang="en-US" dirty="0">
                <a:solidFill>
                  <a:srgbClr val="0000FF"/>
                </a:solidFill>
                <a:effectLst>
                  <a:outerShdw blurRad="38100" dist="38100" dir="2700000" algn="tl">
                    <a:srgbClr val="000000">
                      <a:alpha val="43137"/>
                    </a:srgbClr>
                  </a:outerShdw>
                </a:effectLst>
              </a:rPr>
              <a:t>：</a:t>
            </a:r>
            <a:r>
              <a:rPr lang="zh-CN" altLang="en-US" dirty="0" smtClean="0">
                <a:effectLst>
                  <a:outerShdw blurRad="38100" dist="38100" dir="2700000" algn="tl">
                    <a:srgbClr val="000000">
                      <a:alpha val="43137"/>
                    </a:srgbClr>
                  </a:outerShdw>
                </a:effectLst>
              </a:rPr>
              <a:t>系统功能</a:t>
            </a:r>
            <a:r>
              <a:rPr lang="zh-CN" altLang="en-US" dirty="0">
                <a:effectLst>
                  <a:outerShdw blurRad="38100" dist="38100" dir="2700000" algn="tl">
                    <a:srgbClr val="000000">
                      <a:alpha val="43137"/>
                    </a:srgbClr>
                  </a:outerShdw>
                </a:effectLst>
              </a:rPr>
              <a:t>描述及约束是否一致。</a:t>
            </a:r>
          </a:p>
          <a:p>
            <a:pPr marL="449263" indent="-449263">
              <a:lnSpc>
                <a:spcPct val="120000"/>
              </a:lnSpc>
              <a:buClr>
                <a:srgbClr val="FF0000"/>
              </a:buClr>
              <a:buSzPct val="120000"/>
              <a:buFont typeface="Wingdings" pitchFamily="2" charset="2"/>
              <a:buChar char="Ø"/>
            </a:pPr>
            <a:r>
              <a:rPr lang="zh-CN" altLang="en-US" dirty="0" smtClean="0">
                <a:solidFill>
                  <a:srgbClr val="0000FF"/>
                </a:solidFill>
                <a:effectLst>
                  <a:outerShdw blurRad="38100" dist="38100" dir="2700000" algn="tl">
                    <a:srgbClr val="000000">
                      <a:alpha val="43137"/>
                    </a:srgbClr>
                  </a:outerShdw>
                </a:effectLst>
              </a:rPr>
              <a:t>完备性检查</a:t>
            </a:r>
            <a:r>
              <a:rPr lang="zh-CN" altLang="en-US" dirty="0">
                <a:solidFill>
                  <a:srgbClr val="0000FF"/>
                </a:solidFill>
                <a:effectLst>
                  <a:outerShdw blurRad="38100" dist="38100" dir="2700000" algn="tl">
                    <a:srgbClr val="000000">
                      <a:alpha val="43137"/>
                    </a:srgbClr>
                  </a:outerShdw>
                </a:effectLst>
              </a:rPr>
              <a:t>：</a:t>
            </a:r>
            <a:r>
              <a:rPr lang="zh-CN" altLang="en-US" dirty="0" smtClean="0">
                <a:effectLst>
                  <a:outerShdw blurRad="38100" dist="38100" dir="2700000" algn="tl">
                    <a:srgbClr val="000000">
                      <a:alpha val="43137"/>
                    </a:srgbClr>
                  </a:outerShdw>
                </a:effectLst>
              </a:rPr>
              <a:t>是否</a:t>
            </a:r>
            <a:r>
              <a:rPr lang="zh-CN" altLang="en-US" dirty="0">
                <a:effectLst>
                  <a:outerShdw blurRad="38100" dist="38100" dir="2700000" algn="tl">
                    <a:srgbClr val="000000">
                      <a:alpha val="43137"/>
                    </a:srgbClr>
                  </a:outerShdw>
                </a:effectLst>
              </a:rPr>
              <a:t>包含所有系统用户的需求和约束。</a:t>
            </a:r>
          </a:p>
          <a:p>
            <a:pPr marL="449263" indent="-449263">
              <a:lnSpc>
                <a:spcPct val="120000"/>
              </a:lnSpc>
              <a:buClr>
                <a:srgbClr val="FF0000"/>
              </a:buClr>
              <a:buSzPct val="120000"/>
              <a:buFont typeface="Wingdings" pitchFamily="2" charset="2"/>
              <a:buChar char="Ø"/>
            </a:pPr>
            <a:r>
              <a:rPr lang="zh-CN" altLang="en-US" dirty="0" smtClean="0">
                <a:solidFill>
                  <a:srgbClr val="0000FF"/>
                </a:solidFill>
                <a:effectLst>
                  <a:outerShdw blurRad="38100" dist="38100" dir="2700000" algn="tl">
                    <a:srgbClr val="000000">
                      <a:alpha val="43137"/>
                    </a:srgbClr>
                  </a:outerShdw>
                </a:effectLst>
              </a:rPr>
              <a:t>可</a:t>
            </a:r>
            <a:r>
              <a:rPr lang="zh-CN" altLang="en-US" dirty="0">
                <a:solidFill>
                  <a:srgbClr val="0000FF"/>
                </a:solidFill>
                <a:effectLst>
                  <a:outerShdw blurRad="38100" dist="38100" dir="2700000" algn="tl">
                    <a:srgbClr val="000000">
                      <a:alpha val="43137"/>
                    </a:srgbClr>
                  </a:outerShdw>
                </a:effectLst>
              </a:rPr>
              <a:t>检验性</a:t>
            </a:r>
            <a:r>
              <a:rPr lang="zh-CN" altLang="en-US" dirty="0" smtClean="0">
                <a:solidFill>
                  <a:srgbClr val="0000FF"/>
                </a:solidFill>
                <a:effectLst>
                  <a:outerShdw blurRad="38100" dist="38100" dir="2700000" algn="tl">
                    <a:srgbClr val="000000">
                      <a:alpha val="43137"/>
                    </a:srgbClr>
                  </a:outerShdw>
                </a:effectLst>
              </a:rPr>
              <a:t>检查</a:t>
            </a:r>
            <a:r>
              <a:rPr lang="zh-CN" altLang="en-US" dirty="0">
                <a:solidFill>
                  <a:srgbClr val="0000FF"/>
                </a:solidFill>
                <a:effectLst>
                  <a:outerShdw blurRad="38100" dist="38100" dir="2700000" algn="tl">
                    <a:srgbClr val="000000">
                      <a:alpha val="43137"/>
                    </a:srgbClr>
                  </a:outerShdw>
                </a:effectLst>
              </a:rPr>
              <a:t>：</a:t>
            </a:r>
            <a:r>
              <a:rPr lang="zh-CN" altLang="en-US" dirty="0" smtClean="0">
                <a:effectLst>
                  <a:outerShdw blurRad="38100" dist="38100" dir="2700000" algn="tl">
                    <a:srgbClr val="000000">
                      <a:alpha val="43137"/>
                    </a:srgbClr>
                  </a:outerShdw>
                </a:effectLst>
              </a:rPr>
              <a:t>是否</a:t>
            </a:r>
            <a:r>
              <a:rPr lang="zh-CN" altLang="en-US" dirty="0">
                <a:effectLst>
                  <a:outerShdw blurRad="38100" dist="38100" dir="2700000" algn="tl">
                    <a:srgbClr val="000000">
                      <a:alpha val="43137"/>
                    </a:srgbClr>
                  </a:outerShdw>
                </a:effectLst>
              </a:rPr>
              <a:t>能设计出一组验证方法，确定了检验的标准。</a:t>
            </a:r>
          </a:p>
        </p:txBody>
      </p:sp>
      <p:sp>
        <p:nvSpPr>
          <p:cNvPr id="3"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4"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需求验证</a:t>
            </a:r>
            <a:endParaRPr lang="zh-CN" altLang="en-US" dirty="0"/>
          </a:p>
        </p:txBody>
      </p:sp>
      <p:sp>
        <p:nvSpPr>
          <p:cNvPr id="5"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50</a:t>
            </a:fld>
            <a:endParaRPr lang="en-US" altLang="zh-CN" dirty="0"/>
          </a:p>
        </p:txBody>
      </p:sp>
    </p:spTree>
    <p:extLst>
      <p:ext uri="{BB962C8B-B14F-4D97-AF65-F5344CB8AC3E}">
        <p14:creationId xmlns:p14="http://schemas.microsoft.com/office/powerpoint/2010/main" val="23287989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8499">
                                            <p:txEl>
                                              <p:pRg st="0" end="0"/>
                                            </p:txEl>
                                          </p:spTgt>
                                        </p:tgtEl>
                                        <p:attrNameLst>
                                          <p:attrName>style.visibility</p:attrName>
                                        </p:attrNameLst>
                                      </p:cBhvr>
                                      <p:to>
                                        <p:strVal val="visible"/>
                                      </p:to>
                                    </p:set>
                                    <p:animEffect transition="in" filter="wipe(left)">
                                      <p:cBhvr>
                                        <p:cTn id="7" dur="1000"/>
                                        <p:tgtEl>
                                          <p:spTgt spid="618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8499">
                                            <p:txEl>
                                              <p:pRg st="1" end="1"/>
                                            </p:txEl>
                                          </p:spTgt>
                                        </p:tgtEl>
                                        <p:attrNameLst>
                                          <p:attrName>style.visibility</p:attrName>
                                        </p:attrNameLst>
                                      </p:cBhvr>
                                      <p:to>
                                        <p:strVal val="visible"/>
                                      </p:to>
                                    </p:set>
                                    <p:animEffect transition="in" filter="wipe(left)">
                                      <p:cBhvr>
                                        <p:cTn id="12" dur="1000"/>
                                        <p:tgtEl>
                                          <p:spTgt spid="618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8499">
                                            <p:txEl>
                                              <p:pRg st="2" end="2"/>
                                            </p:txEl>
                                          </p:spTgt>
                                        </p:tgtEl>
                                        <p:attrNameLst>
                                          <p:attrName>style.visibility</p:attrName>
                                        </p:attrNameLst>
                                      </p:cBhvr>
                                      <p:to>
                                        <p:strVal val="visible"/>
                                      </p:to>
                                    </p:set>
                                    <p:animEffect transition="in" filter="wipe(left)">
                                      <p:cBhvr>
                                        <p:cTn id="17" dur="1000"/>
                                        <p:tgtEl>
                                          <p:spTgt spid="618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8499">
                                            <p:txEl>
                                              <p:pRg st="3" end="3"/>
                                            </p:txEl>
                                          </p:spTgt>
                                        </p:tgtEl>
                                        <p:attrNameLst>
                                          <p:attrName>style.visibility</p:attrName>
                                        </p:attrNameLst>
                                      </p:cBhvr>
                                      <p:to>
                                        <p:strVal val="visible"/>
                                      </p:to>
                                    </p:set>
                                    <p:animEffect transition="in" filter="wipe(left)">
                                      <p:cBhvr>
                                        <p:cTn id="22" dur="1000"/>
                                        <p:tgtEl>
                                          <p:spTgt spid="6184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8499">
                                            <p:txEl>
                                              <p:pRg st="4" end="4"/>
                                            </p:txEl>
                                          </p:spTgt>
                                        </p:tgtEl>
                                        <p:attrNameLst>
                                          <p:attrName>style.visibility</p:attrName>
                                        </p:attrNameLst>
                                      </p:cBhvr>
                                      <p:to>
                                        <p:strVal val="visible"/>
                                      </p:to>
                                    </p:set>
                                    <p:animEffect transition="in" filter="wipe(left)">
                                      <p:cBhvr>
                                        <p:cTn id="27" dur="1000"/>
                                        <p:tgtEl>
                                          <p:spTgt spid="618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a:xfrm>
            <a:off x="322659" y="1556792"/>
            <a:ext cx="4033317" cy="717550"/>
          </a:xfrm>
        </p:spPr>
        <p:txBody>
          <a:bodyPr/>
          <a:lstStyle/>
          <a:p>
            <a:pPr marL="449263" indent="-449263" algn="l">
              <a:lnSpc>
                <a:spcPct val="130000"/>
              </a:lnSpc>
              <a:spcBef>
                <a:spcPct val="20000"/>
              </a:spcBef>
              <a:buSzPct val="120000"/>
              <a:buBlip>
                <a:blip r:embed="rId3"/>
              </a:buBlip>
            </a:pPr>
            <a:r>
              <a:rPr kumimoji="1" lang="zh-CN" altLang="en-US" sz="2800" kern="1200" dirty="0" smtClean="0">
                <a:solidFill>
                  <a:srgbClr val="FF0000"/>
                </a:solidFill>
                <a:effectLst>
                  <a:outerShdw blurRad="38100" dist="38100" dir="2700000" algn="tl">
                    <a:srgbClr val="C0C0C0"/>
                  </a:outerShdw>
                </a:effectLst>
                <a:latin typeface="Times New Roman" pitchFamily="18" charset="0"/>
                <a:ea typeface="+mn-ea"/>
              </a:rPr>
              <a:t>大纲 </a:t>
            </a:r>
            <a:endParaRPr kumimoji="1" lang="zh-CN" altLang="en-US" sz="2800" kern="1200" dirty="0">
              <a:solidFill>
                <a:srgbClr val="FF0000"/>
              </a:solidFill>
              <a:effectLst>
                <a:outerShdw blurRad="38100" dist="38100" dir="2700000" algn="tl">
                  <a:srgbClr val="C0C0C0"/>
                </a:outerShdw>
              </a:effectLst>
              <a:latin typeface="Times New Roman" pitchFamily="18" charset="0"/>
              <a:ea typeface="+mn-ea"/>
            </a:endParaRPr>
          </a:p>
        </p:txBody>
      </p:sp>
      <p:sp>
        <p:nvSpPr>
          <p:cNvPr id="658435" name="Text Box 3"/>
          <p:cNvSpPr txBox="1">
            <a:spLocks noChangeArrowheads="1"/>
          </p:cNvSpPr>
          <p:nvPr/>
        </p:nvSpPr>
        <p:spPr bwMode="auto">
          <a:xfrm>
            <a:off x="2367136" y="1839009"/>
            <a:ext cx="3429000"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前言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1.1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目的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1.2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范围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1.3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定义、缩写词、略语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1.4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参考资料</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项目概述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2.1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产品描述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2.2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产品功能</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2.3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用户特点 </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2.4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一般约束</a:t>
            </a:r>
          </a:p>
          <a:p>
            <a:pPr algn="l">
              <a:spcBef>
                <a:spcPct val="50000"/>
              </a:spcBef>
            </a:pP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2.5 </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假设和依据 </a:t>
            </a:r>
          </a:p>
          <a:p>
            <a:pPr algn="l">
              <a:spcBef>
                <a:spcPct val="50000"/>
              </a:spcBef>
            </a:pP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58436" name="Text Box 4"/>
          <p:cNvSpPr txBox="1">
            <a:spLocks noChangeArrowheads="1"/>
          </p:cNvSpPr>
          <p:nvPr/>
        </p:nvSpPr>
        <p:spPr bwMode="auto">
          <a:xfrm>
            <a:off x="5866184" y="1796618"/>
            <a:ext cx="309830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a:spcBef>
                <a:spcPct val="50000"/>
              </a:spcBef>
              <a:defRPr kumimoji="1"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 </a:t>
            </a:r>
            <a:r>
              <a:rPr lang="zh-CN" altLang="en-US" dirty="0"/>
              <a:t>具体需求 </a:t>
            </a:r>
          </a:p>
          <a:p>
            <a:r>
              <a:rPr lang="en-US" altLang="zh-CN" dirty="0"/>
              <a:t>3.1 </a:t>
            </a:r>
            <a:r>
              <a:rPr lang="zh-CN" altLang="en-US" dirty="0"/>
              <a:t>功能需求 </a:t>
            </a:r>
          </a:p>
          <a:p>
            <a:r>
              <a:rPr lang="en-US" altLang="zh-CN" dirty="0"/>
              <a:t>3.1.1 </a:t>
            </a:r>
            <a:r>
              <a:rPr lang="zh-CN" altLang="en-US" dirty="0"/>
              <a:t>功能需求</a:t>
            </a:r>
            <a:r>
              <a:rPr lang="en-US" altLang="zh-CN" dirty="0"/>
              <a:t>1</a:t>
            </a:r>
          </a:p>
          <a:p>
            <a:r>
              <a:rPr lang="en-US" altLang="zh-CN" dirty="0"/>
              <a:t>3.1.1.1 </a:t>
            </a:r>
            <a:r>
              <a:rPr lang="zh-CN" altLang="en-US" dirty="0"/>
              <a:t>引言</a:t>
            </a:r>
          </a:p>
          <a:p>
            <a:r>
              <a:rPr lang="en-US" altLang="zh-CN" dirty="0"/>
              <a:t>3.1.1.2 </a:t>
            </a:r>
            <a:r>
              <a:rPr lang="zh-CN" altLang="en-US" dirty="0"/>
              <a:t>输入</a:t>
            </a:r>
          </a:p>
          <a:p>
            <a:r>
              <a:rPr lang="en-US" altLang="zh-CN" dirty="0"/>
              <a:t>3.1.1.3 </a:t>
            </a:r>
            <a:r>
              <a:rPr lang="zh-CN" altLang="en-US" dirty="0">
                <a:solidFill>
                  <a:srgbClr val="FF0000"/>
                </a:solidFill>
              </a:rPr>
              <a:t>过程</a:t>
            </a:r>
          </a:p>
          <a:p>
            <a:r>
              <a:rPr lang="en-US" altLang="zh-CN" dirty="0"/>
              <a:t>3.1.1.4 </a:t>
            </a:r>
            <a:r>
              <a:rPr lang="zh-CN" altLang="en-US" dirty="0"/>
              <a:t>输出 </a:t>
            </a:r>
          </a:p>
          <a:p>
            <a:r>
              <a:rPr lang="en-US" altLang="zh-CN" dirty="0"/>
              <a:t>3.1.2 </a:t>
            </a:r>
            <a:r>
              <a:rPr lang="zh-CN" altLang="en-US" dirty="0"/>
              <a:t>功能需求</a:t>
            </a:r>
            <a:r>
              <a:rPr lang="en-US" altLang="zh-CN" dirty="0"/>
              <a:t>2 </a:t>
            </a:r>
          </a:p>
          <a:p>
            <a:r>
              <a:rPr lang="en-US" altLang="zh-CN" dirty="0"/>
              <a:t>…… </a:t>
            </a:r>
          </a:p>
          <a:p>
            <a:r>
              <a:rPr lang="en-US" altLang="zh-CN" dirty="0"/>
              <a:t>3.1.n </a:t>
            </a:r>
            <a:r>
              <a:rPr lang="zh-CN" altLang="en-US" dirty="0"/>
              <a:t>功能需求</a:t>
            </a:r>
            <a:r>
              <a:rPr lang="en-US" altLang="zh-CN" dirty="0"/>
              <a:t>n </a:t>
            </a:r>
          </a:p>
          <a:p>
            <a:endParaRPr lang="en-US" altLang="zh-CN" dirty="0"/>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8"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3</a:t>
            </a:r>
            <a:r>
              <a:rPr lang="en-US" altLang="zh-CN" dirty="0" smtClean="0"/>
              <a:t>) </a:t>
            </a:r>
            <a:r>
              <a:rPr lang="zh-CN" altLang="en-US" dirty="0" smtClean="0"/>
              <a:t>软件需求规格说明</a:t>
            </a:r>
            <a:endParaRPr lang="zh-CN" altLang="en-US" dirty="0"/>
          </a:p>
        </p:txBody>
      </p:sp>
    </p:spTree>
    <p:extLst>
      <p:ext uri="{BB962C8B-B14F-4D97-AF65-F5344CB8AC3E}">
        <p14:creationId xmlns:p14="http://schemas.microsoft.com/office/powerpoint/2010/main" val="1538635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ext Box 2"/>
          <p:cNvSpPr txBox="1">
            <a:spLocks noChangeArrowheads="1"/>
          </p:cNvSpPr>
          <p:nvPr/>
        </p:nvSpPr>
        <p:spPr bwMode="auto">
          <a:xfrm>
            <a:off x="2629520" y="1828547"/>
            <a:ext cx="3384550"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a:spcBef>
                <a:spcPct val="50000"/>
              </a:spcBef>
              <a:defRPr kumimoji="1"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3.2 </a:t>
            </a:r>
            <a:r>
              <a:rPr lang="zh-CN" altLang="en-US" dirty="0"/>
              <a:t>外部接口需求 </a:t>
            </a:r>
          </a:p>
          <a:p>
            <a:r>
              <a:rPr lang="en-US" altLang="zh-CN" dirty="0"/>
              <a:t>3.2.1 </a:t>
            </a:r>
            <a:r>
              <a:rPr lang="zh-CN" altLang="en-US" dirty="0"/>
              <a:t>用户接口 </a:t>
            </a:r>
          </a:p>
          <a:p>
            <a:r>
              <a:rPr lang="en-US" altLang="zh-CN" dirty="0"/>
              <a:t>3.2.2 </a:t>
            </a:r>
            <a:r>
              <a:rPr lang="zh-CN" altLang="en-US" dirty="0"/>
              <a:t>硬件接口</a:t>
            </a:r>
          </a:p>
          <a:p>
            <a:r>
              <a:rPr lang="en-US" altLang="zh-CN" dirty="0"/>
              <a:t>3.2.3 </a:t>
            </a:r>
            <a:r>
              <a:rPr lang="zh-CN" altLang="en-US" dirty="0"/>
              <a:t>软件接口</a:t>
            </a:r>
          </a:p>
          <a:p>
            <a:r>
              <a:rPr lang="en-US" altLang="zh-CN" dirty="0"/>
              <a:t>3.2.4 </a:t>
            </a:r>
            <a:r>
              <a:rPr lang="zh-CN" altLang="en-US" dirty="0"/>
              <a:t>通信接口</a:t>
            </a:r>
          </a:p>
          <a:p>
            <a:r>
              <a:rPr lang="en-US" altLang="zh-CN" dirty="0"/>
              <a:t>3.3 </a:t>
            </a:r>
            <a:r>
              <a:rPr lang="zh-CN" altLang="en-US" dirty="0"/>
              <a:t>性能需求 </a:t>
            </a:r>
          </a:p>
          <a:p>
            <a:r>
              <a:rPr lang="en-US" altLang="zh-CN" dirty="0"/>
              <a:t>3.4 </a:t>
            </a:r>
            <a:r>
              <a:rPr lang="zh-CN" altLang="en-US" dirty="0"/>
              <a:t>设计约束 </a:t>
            </a:r>
          </a:p>
          <a:p>
            <a:r>
              <a:rPr lang="en-US" altLang="zh-CN" dirty="0"/>
              <a:t>3.4.1 </a:t>
            </a:r>
            <a:r>
              <a:rPr lang="zh-CN" altLang="en-US" dirty="0"/>
              <a:t>其他标准的约束 </a:t>
            </a:r>
          </a:p>
          <a:p>
            <a:r>
              <a:rPr lang="en-US" altLang="zh-CN" dirty="0"/>
              <a:t>3.4.2 </a:t>
            </a:r>
            <a:r>
              <a:rPr lang="zh-CN" altLang="en-US" dirty="0"/>
              <a:t>硬件的限制 </a:t>
            </a:r>
          </a:p>
          <a:p>
            <a:r>
              <a:rPr lang="en-US" altLang="zh-CN" dirty="0"/>
              <a:t>………… </a:t>
            </a:r>
          </a:p>
          <a:p>
            <a:endParaRPr lang="en-US" altLang="zh-CN" dirty="0"/>
          </a:p>
        </p:txBody>
      </p:sp>
      <p:sp>
        <p:nvSpPr>
          <p:cNvPr id="659459" name="Text Box 3"/>
          <p:cNvSpPr txBox="1">
            <a:spLocks noChangeArrowheads="1"/>
          </p:cNvSpPr>
          <p:nvPr/>
        </p:nvSpPr>
        <p:spPr bwMode="auto">
          <a:xfrm>
            <a:off x="6374432" y="1755968"/>
            <a:ext cx="2513584"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a:spcBef>
                <a:spcPct val="50000"/>
              </a:spcBef>
              <a:defRPr kumimoji="1"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3.5 </a:t>
            </a:r>
            <a:r>
              <a:rPr lang="zh-CN" altLang="en-US" dirty="0"/>
              <a:t>属性</a:t>
            </a:r>
          </a:p>
          <a:p>
            <a:r>
              <a:rPr lang="en-US" altLang="zh-CN" dirty="0"/>
              <a:t>3.5.1 </a:t>
            </a:r>
            <a:r>
              <a:rPr lang="zh-CN" altLang="en-US" dirty="0"/>
              <a:t>安全性</a:t>
            </a:r>
          </a:p>
          <a:p>
            <a:r>
              <a:rPr lang="en-US" altLang="zh-CN" dirty="0"/>
              <a:t>3.5.2 </a:t>
            </a:r>
            <a:r>
              <a:rPr lang="zh-CN" altLang="en-US" dirty="0"/>
              <a:t>可维护性 </a:t>
            </a:r>
          </a:p>
          <a:p>
            <a:r>
              <a:rPr lang="en-US" altLang="zh-CN" dirty="0"/>
              <a:t>………… </a:t>
            </a:r>
          </a:p>
          <a:p>
            <a:r>
              <a:rPr lang="en-US" altLang="zh-CN" dirty="0"/>
              <a:t>3.6 </a:t>
            </a:r>
            <a:r>
              <a:rPr lang="zh-CN" altLang="en-US" dirty="0"/>
              <a:t>其他需求 </a:t>
            </a:r>
          </a:p>
          <a:p>
            <a:r>
              <a:rPr lang="en-US" altLang="zh-CN" dirty="0"/>
              <a:t>3.6.1 </a:t>
            </a:r>
            <a:r>
              <a:rPr lang="zh-CN" altLang="en-US" dirty="0"/>
              <a:t>数据库 </a:t>
            </a:r>
          </a:p>
          <a:p>
            <a:r>
              <a:rPr lang="en-US" altLang="zh-CN" dirty="0"/>
              <a:t>3.6.2 </a:t>
            </a:r>
            <a:r>
              <a:rPr lang="zh-CN" altLang="en-US" dirty="0"/>
              <a:t>操作 </a:t>
            </a:r>
          </a:p>
          <a:p>
            <a:r>
              <a:rPr lang="en-US" altLang="zh-CN" dirty="0"/>
              <a:t>3.6.3 </a:t>
            </a:r>
            <a:r>
              <a:rPr lang="zh-CN" altLang="en-US" dirty="0"/>
              <a:t>场合适应性 </a:t>
            </a:r>
          </a:p>
          <a:p>
            <a:r>
              <a:rPr lang="en-US" altLang="zh-CN" dirty="0"/>
              <a:t>………… </a:t>
            </a:r>
            <a:r>
              <a:rPr lang="zh-CN" altLang="en-US" dirty="0"/>
              <a:t>　</a:t>
            </a:r>
          </a:p>
          <a:p>
            <a:r>
              <a:rPr lang="zh-CN" altLang="en-US" dirty="0"/>
              <a:t>附录</a:t>
            </a:r>
          </a:p>
          <a:p>
            <a:r>
              <a:rPr lang="zh-CN" altLang="en-US" dirty="0"/>
              <a:t>索引 </a:t>
            </a:r>
          </a:p>
        </p:txBody>
      </p:sp>
      <p:sp>
        <p:nvSpPr>
          <p:cNvPr id="6" name="Rectangle 2"/>
          <p:cNvSpPr>
            <a:spLocks noGrp="1" noChangeArrowheads="1"/>
          </p:cNvSpPr>
          <p:nvPr>
            <p:ph type="title"/>
          </p:nvPr>
        </p:nvSpPr>
        <p:spPr>
          <a:xfrm>
            <a:off x="322659" y="1556792"/>
            <a:ext cx="4033317" cy="717550"/>
          </a:xfrm>
        </p:spPr>
        <p:txBody>
          <a:bodyPr/>
          <a:lstStyle/>
          <a:p>
            <a:pPr marL="449263" indent="-449263" algn="l">
              <a:lnSpc>
                <a:spcPct val="130000"/>
              </a:lnSpc>
              <a:spcBef>
                <a:spcPct val="20000"/>
              </a:spcBef>
              <a:buSzPct val="120000"/>
              <a:buBlip>
                <a:blip r:embed="rId2"/>
              </a:buBlip>
            </a:pPr>
            <a:r>
              <a:rPr kumimoji="1" lang="zh-CN" altLang="en-US" sz="2800" kern="1200" dirty="0" smtClean="0">
                <a:solidFill>
                  <a:srgbClr val="FF0000"/>
                </a:solidFill>
                <a:effectLst>
                  <a:outerShdw blurRad="38100" dist="38100" dir="2700000" algn="tl">
                    <a:srgbClr val="C0C0C0"/>
                  </a:outerShdw>
                </a:effectLst>
                <a:latin typeface="Times New Roman" pitchFamily="18" charset="0"/>
                <a:ea typeface="+mn-ea"/>
              </a:rPr>
              <a:t>大纲 </a:t>
            </a:r>
            <a:endParaRPr kumimoji="1" lang="zh-CN" altLang="en-US" sz="2800" kern="1200" dirty="0">
              <a:solidFill>
                <a:srgbClr val="FF0000"/>
              </a:solidFill>
              <a:effectLst>
                <a:outerShdw blurRad="38100" dist="38100" dir="2700000" algn="tl">
                  <a:srgbClr val="C0C0C0"/>
                </a:outerShdw>
              </a:effectLst>
              <a:latin typeface="Times New Roman" pitchFamily="18" charset="0"/>
              <a:ea typeface="+mn-ea"/>
            </a:endParaRPr>
          </a:p>
        </p:txBody>
      </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3</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、需求描述</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8" name="Text Box 3"/>
          <p:cNvSpPr txBox="1">
            <a:spLocks noChangeArrowheads="1"/>
          </p:cNvSpPr>
          <p:nvPr/>
        </p:nvSpPr>
        <p:spPr bwMode="auto">
          <a:xfrm>
            <a:off x="2555627" y="908491"/>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3) </a:t>
            </a:r>
            <a:r>
              <a:rPr lang="zh-CN" altLang="en-US" dirty="0" smtClean="0"/>
              <a:t>软件需求规格说明</a:t>
            </a:r>
            <a:endParaRPr lang="zh-CN" altLang="en-US" dirty="0"/>
          </a:p>
        </p:txBody>
      </p:sp>
      <p:sp>
        <p:nvSpPr>
          <p:cNvPr id="9"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52</a:t>
            </a:fld>
            <a:endParaRPr lang="en-US" altLang="zh-CN" dirty="0"/>
          </a:p>
        </p:txBody>
      </p:sp>
    </p:spTree>
    <p:extLst>
      <p:ext uri="{BB962C8B-B14F-4D97-AF65-F5344CB8AC3E}">
        <p14:creationId xmlns:p14="http://schemas.microsoft.com/office/powerpoint/2010/main" val="30627500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6"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2</a:t>
            </a:r>
            <a:r>
              <a:rPr lang="zh-CN" altLang="en-US" dirty="0" smtClean="0">
                <a:solidFill>
                  <a:srgbClr val="969696"/>
                </a:solidFill>
              </a:rPr>
              <a:t>、需求获取</a:t>
            </a:r>
            <a:endParaRPr lang="zh-CN" altLang="en-US" dirty="0">
              <a:solidFill>
                <a:srgbClr val="969696"/>
              </a:solidFill>
            </a:endParaRPr>
          </a:p>
        </p:txBody>
      </p:sp>
      <p:sp>
        <p:nvSpPr>
          <p:cNvPr id="4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t>5</a:t>
            </a:r>
            <a:r>
              <a:rPr lang="zh-CN" altLang="en-US" dirty="0"/>
              <a:t>、事件与事物</a:t>
            </a:r>
            <a:endParaRPr lang="zh-CN" altLang="en-US" dirty="0"/>
          </a:p>
        </p:txBody>
      </p:sp>
      <p:sp>
        <p:nvSpPr>
          <p:cNvPr id="4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smtClean="0"/>
              <a:t>5</a:t>
            </a:r>
            <a:r>
              <a:rPr lang="zh-CN" altLang="en-US" dirty="0"/>
              <a:t>、系统分析</a:t>
            </a:r>
            <a:r>
              <a:rPr lang="zh-CN" altLang="en-US" dirty="0" smtClean="0"/>
              <a:t>其他因素</a:t>
            </a:r>
            <a:endParaRPr lang="zh-CN" altLang="en-US" dirty="0"/>
          </a:p>
        </p:txBody>
      </p:sp>
      <p:sp>
        <p:nvSpPr>
          <p:cNvPr id="7"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1</a:t>
            </a:r>
            <a:r>
              <a:rPr lang="zh-CN" altLang="en-US" dirty="0" smtClean="0">
                <a:solidFill>
                  <a:srgbClr val="969696"/>
                </a:solidFill>
              </a:rPr>
              <a:t>、系统分析阶段概述</a:t>
            </a:r>
            <a:endParaRPr lang="zh-CN" altLang="en-US" dirty="0">
              <a:solidFill>
                <a:srgbClr val="969696"/>
              </a:solidFill>
            </a:endParaRPr>
          </a:p>
        </p:txBody>
      </p:sp>
      <p:sp>
        <p:nvSpPr>
          <p:cNvPr id="8"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3</a:t>
            </a:r>
            <a:r>
              <a:rPr lang="zh-CN" altLang="en-US" dirty="0" smtClean="0">
                <a:solidFill>
                  <a:srgbClr val="969696"/>
                </a:solidFill>
              </a:rPr>
              <a:t>、需求描述</a:t>
            </a:r>
            <a:endParaRPr lang="zh-CN" altLang="en-US" dirty="0">
              <a:solidFill>
                <a:srgbClr val="969696"/>
              </a:solidFill>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smtClean="0">
                <a:solidFill>
                  <a:srgbClr val="FFFF00"/>
                </a:solidFill>
              </a:rPr>
              <a:t>4</a:t>
            </a:r>
            <a:r>
              <a:rPr lang="zh-CN" altLang="en-US" dirty="0" smtClean="0">
                <a:solidFill>
                  <a:srgbClr val="FFFF00"/>
                </a:solidFill>
              </a:rPr>
              <a:t>、</a:t>
            </a:r>
            <a:r>
              <a:rPr lang="zh-CN" altLang="en-US" dirty="0">
                <a:solidFill>
                  <a:srgbClr val="FFFF00"/>
                </a:solidFill>
              </a:rPr>
              <a:t>典型</a:t>
            </a:r>
            <a:r>
              <a:rPr lang="zh-CN" altLang="en-US" dirty="0" smtClean="0">
                <a:solidFill>
                  <a:srgbClr val="FFFF00"/>
                </a:solidFill>
              </a:rPr>
              <a:t>用户和场景</a:t>
            </a:r>
            <a:endParaRPr lang="zh-CN" altLang="en-US" dirty="0">
              <a:solidFill>
                <a:srgbClr val="FFFF00"/>
              </a:solidFill>
            </a:endParaRPr>
          </a:p>
        </p:txBody>
      </p:sp>
    </p:spTree>
    <p:custDataLst>
      <p:tags r:id="rId1"/>
    </p:custDataLst>
    <p:extLst>
      <p:ext uri="{BB962C8B-B14F-4D97-AF65-F5344CB8AC3E}">
        <p14:creationId xmlns:p14="http://schemas.microsoft.com/office/powerpoint/2010/main" val="188157435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0110"/>
            <a:ext cx="9144000" cy="3157780"/>
          </a:xfrm>
          <a:prstGeom prst="rect">
            <a:avLst/>
          </a:prstGeom>
        </p:spPr>
      </p:pic>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4</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、典型用户与场景</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3454024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1700808"/>
            <a:ext cx="5292080" cy="3937180"/>
          </a:xfrm>
          <a:prstGeom prst="rect">
            <a:avLst/>
          </a:prstGeom>
        </p:spPr>
      </p:pic>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4</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、典型用户与场景</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1602497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4</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、典型用户与场景</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Rectangle 2"/>
          <p:cNvSpPr>
            <a:spLocks noChangeArrowheads="1"/>
          </p:cNvSpPr>
          <p:nvPr/>
        </p:nvSpPr>
        <p:spPr bwMode="auto">
          <a:xfrm>
            <a:off x="395536" y="1626163"/>
            <a:ext cx="770255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49263" indent="-449263" algn="l" eaLnBrk="0" hangingPunct="0">
              <a:lnSpc>
                <a:spcPct val="120000"/>
              </a:lnSpc>
              <a:spcBef>
                <a:spcPct val="20000"/>
              </a:spcBef>
              <a:buClr>
                <a:srgbClr val="FF0000"/>
              </a:buClr>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案例：</a:t>
            </a:r>
            <a:r>
              <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Stone</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网站</a:t>
            </a:r>
            <a:endPar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7" name="Rectangle 3"/>
          <p:cNvSpPr>
            <a:spLocks noChangeArrowheads="1"/>
          </p:cNvSpPr>
          <p:nvPr/>
        </p:nvSpPr>
        <p:spPr bwMode="auto">
          <a:xfrm>
            <a:off x="866080" y="2420888"/>
            <a:ext cx="3993952" cy="295499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Persona_1</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：王大石头</a:t>
            </a:r>
            <a:endPar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Persona_2</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王小</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石头</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Persona_3</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凤姐</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Persona_4</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：范德彪</a:t>
            </a:r>
            <a:r>
              <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Rectangle 3"/>
          <p:cNvSpPr>
            <a:spLocks noChangeArrowheads="1"/>
          </p:cNvSpPr>
          <p:nvPr/>
        </p:nvSpPr>
        <p:spPr bwMode="auto">
          <a:xfrm>
            <a:off x="5292080" y="2420888"/>
            <a:ext cx="2553792" cy="295499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lvl="1" algn="l" eaLnBrk="0" hangingPunct="0">
              <a:lnSpc>
                <a:spcPct val="120000"/>
              </a:lnSpc>
              <a:spcBef>
                <a:spcPct val="20000"/>
              </a:spcBef>
              <a:buClr>
                <a:srgbClr val="FF0000"/>
              </a:buClr>
              <a:buSzPct val="120000"/>
            </a:pPr>
            <a:r>
              <a:rPr kumimoji="1" lang="zh-CN" altLang="en-US"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rPr>
              <a:t>下水捞石头的人</a:t>
            </a:r>
            <a:endParaRPr kumimoji="1" lang="en-US" altLang="zh-CN"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lvl="1" algn="l" eaLnBrk="0" hangingPunct="0">
              <a:lnSpc>
                <a:spcPct val="120000"/>
              </a:lnSpc>
              <a:spcBef>
                <a:spcPct val="20000"/>
              </a:spcBef>
              <a:buClr>
                <a:srgbClr val="FF0000"/>
              </a:buClr>
              <a:buSzPct val="120000"/>
            </a:pPr>
            <a:r>
              <a:rPr kumimoji="1" lang="zh-CN" altLang="en-US"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rPr>
              <a:t>让石头上了网</a:t>
            </a:r>
            <a:endParaRPr kumimoji="1" lang="en-US" altLang="zh-CN"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lvl="1" algn="l" eaLnBrk="0" hangingPunct="0">
              <a:lnSpc>
                <a:spcPct val="120000"/>
              </a:lnSpc>
              <a:spcBef>
                <a:spcPct val="20000"/>
              </a:spcBef>
              <a:buClr>
                <a:srgbClr val="FF0000"/>
              </a:buClr>
              <a:buSzPct val="120000"/>
            </a:pPr>
            <a:r>
              <a:rPr kumimoji="1" lang="zh-CN" altLang="en-US"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rPr>
              <a:t>上网淘石头的人</a:t>
            </a:r>
            <a:endParaRPr kumimoji="1" lang="en-US" altLang="zh-CN"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lvl="1" algn="l" eaLnBrk="0" hangingPunct="0">
              <a:lnSpc>
                <a:spcPct val="120000"/>
              </a:lnSpc>
              <a:spcBef>
                <a:spcPct val="20000"/>
              </a:spcBef>
              <a:buClr>
                <a:srgbClr val="FF0000"/>
              </a:buClr>
              <a:buSzPct val="120000"/>
            </a:pPr>
            <a:r>
              <a:rPr kumimoji="1" lang="zh-CN" altLang="en-US" sz="2400" b="1" dirty="0" smtClean="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rPr>
              <a:t>二道贩子</a:t>
            </a:r>
            <a:endParaRPr kumimoji="1" lang="en-US" altLang="zh-CN" sz="2400" b="1" dirty="0">
              <a:solidFill>
                <a:srgbClr val="00B05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Rectangle 3"/>
          <p:cNvSpPr>
            <a:spLocks noChangeArrowheads="1"/>
          </p:cNvSpPr>
          <p:nvPr/>
        </p:nvSpPr>
        <p:spPr bwMode="auto">
          <a:xfrm>
            <a:off x="842403" y="5375878"/>
            <a:ext cx="3993952" cy="1010774"/>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49263" lvl="1" indent="-449263" algn="l" eaLnBrk="0" hangingPunct="0">
              <a:lnSpc>
                <a:spcPct val="120000"/>
              </a:lnSpc>
              <a:spcBef>
                <a:spcPct val="20000"/>
              </a:spcBef>
              <a:buClr>
                <a:srgbClr val="FF0000"/>
              </a:buClr>
              <a:buSzPct val="120000"/>
              <a:buFont typeface="Wingdings" pitchFamily="2" charset="2"/>
              <a:buChar char="Ø"/>
            </a:pP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典型场景</a:t>
            </a:r>
            <a:r>
              <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：用户上货</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11366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36"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2</a:t>
            </a:r>
            <a:r>
              <a:rPr lang="zh-CN" altLang="en-US" dirty="0" smtClean="0">
                <a:solidFill>
                  <a:srgbClr val="969696"/>
                </a:solidFill>
              </a:rPr>
              <a:t>、需求获取</a:t>
            </a:r>
            <a:endParaRPr lang="zh-CN" altLang="en-US" dirty="0">
              <a:solidFill>
                <a:srgbClr val="969696"/>
              </a:solidFill>
            </a:endParaRPr>
          </a:p>
        </p:txBody>
      </p:sp>
      <p:sp>
        <p:nvSpPr>
          <p:cNvPr id="4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solidFill>
                  <a:srgbClr val="FFFF00"/>
                </a:solidFill>
              </a:rPr>
              <a:t>5</a:t>
            </a:r>
            <a:r>
              <a:rPr lang="zh-CN" altLang="en-US" dirty="0">
                <a:solidFill>
                  <a:srgbClr val="FFFF00"/>
                </a:solidFill>
              </a:rPr>
              <a:t>、事件与事物</a:t>
            </a:r>
          </a:p>
        </p:txBody>
      </p:sp>
      <p:sp>
        <p:nvSpPr>
          <p:cNvPr id="4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smtClean="0"/>
              <a:t>6</a:t>
            </a:r>
            <a:r>
              <a:rPr lang="zh-CN" altLang="en-US" dirty="0" smtClean="0"/>
              <a:t>、</a:t>
            </a:r>
            <a:r>
              <a:rPr lang="zh-CN" altLang="en-US" dirty="0"/>
              <a:t>系统分析</a:t>
            </a:r>
            <a:r>
              <a:rPr lang="zh-CN" altLang="en-US" dirty="0" smtClean="0"/>
              <a:t>其他因素</a:t>
            </a:r>
            <a:endParaRPr lang="zh-CN" altLang="en-US" dirty="0"/>
          </a:p>
        </p:txBody>
      </p:sp>
      <p:sp>
        <p:nvSpPr>
          <p:cNvPr id="7"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1</a:t>
            </a:r>
            <a:r>
              <a:rPr lang="zh-CN" altLang="en-US" dirty="0" smtClean="0">
                <a:solidFill>
                  <a:srgbClr val="969696"/>
                </a:solidFill>
              </a:rPr>
              <a:t>、系统分析阶段概述</a:t>
            </a:r>
            <a:endParaRPr lang="zh-CN" altLang="en-US" dirty="0">
              <a:solidFill>
                <a:srgbClr val="969696"/>
              </a:solidFill>
            </a:endParaRPr>
          </a:p>
        </p:txBody>
      </p:sp>
      <p:sp>
        <p:nvSpPr>
          <p:cNvPr id="8"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3</a:t>
            </a:r>
            <a:r>
              <a:rPr lang="zh-CN" altLang="en-US" dirty="0" smtClean="0">
                <a:solidFill>
                  <a:srgbClr val="969696"/>
                </a:solidFill>
              </a:rPr>
              <a:t>、需求描述</a:t>
            </a:r>
            <a:endParaRPr lang="zh-CN" altLang="en-US" dirty="0">
              <a:solidFill>
                <a:srgbClr val="969696"/>
              </a:solidFill>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solidFill>
                  <a:srgbClr val="969696"/>
                </a:solidFill>
              </a:rPr>
              <a:t>4</a:t>
            </a:r>
            <a:r>
              <a:rPr lang="zh-CN" altLang="en-US" dirty="0">
                <a:solidFill>
                  <a:srgbClr val="969696"/>
                </a:solidFill>
              </a:rPr>
              <a:t>、</a:t>
            </a:r>
            <a:r>
              <a:rPr lang="zh-CN" altLang="en-US" dirty="0">
                <a:solidFill>
                  <a:srgbClr val="969696"/>
                </a:solidFill>
              </a:rPr>
              <a:t>典型</a:t>
            </a:r>
            <a:r>
              <a:rPr lang="zh-CN" altLang="en-US" dirty="0">
                <a:solidFill>
                  <a:srgbClr val="969696"/>
                </a:solidFill>
              </a:rPr>
              <a:t>用户和场景</a:t>
            </a:r>
            <a:endParaRPr lang="zh-CN" altLang="en-US" dirty="0">
              <a:solidFill>
                <a:srgbClr val="969696"/>
              </a:solidFill>
            </a:endParaRPr>
          </a:p>
        </p:txBody>
      </p:sp>
    </p:spTree>
    <p:custDataLst>
      <p:tags r:id="rId1"/>
    </p:custDataLst>
    <p:extLst>
      <p:ext uri="{BB962C8B-B14F-4D97-AF65-F5344CB8AC3E}">
        <p14:creationId xmlns:p14="http://schemas.microsoft.com/office/powerpoint/2010/main" val="67054600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ChangeArrowheads="1"/>
          </p:cNvSpPr>
          <p:nvPr/>
        </p:nvSpPr>
        <p:spPr bwMode="auto">
          <a:xfrm>
            <a:off x="395536" y="1626163"/>
            <a:ext cx="770255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49263" indent="-449263" algn="l" eaLnBrk="0" hangingPunct="0">
              <a:lnSpc>
                <a:spcPct val="120000"/>
              </a:lnSpc>
              <a:spcBef>
                <a:spcPct val="20000"/>
              </a:spcBef>
              <a:buClr>
                <a:srgbClr val="FF0000"/>
              </a:buClr>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模型</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的作用</a:t>
            </a:r>
          </a:p>
        </p:txBody>
      </p:sp>
      <p:sp>
        <p:nvSpPr>
          <p:cNvPr id="865283" name="Rectangle 3"/>
          <p:cNvSpPr>
            <a:spLocks noChangeArrowheads="1"/>
          </p:cNvSpPr>
          <p:nvPr/>
        </p:nvSpPr>
        <p:spPr bwMode="auto">
          <a:xfrm>
            <a:off x="866080" y="2420888"/>
            <a:ext cx="8026400" cy="295499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建立模型的过程能帮助分析员澄清和改良设计</a:t>
            </a:r>
          </a:p>
          <a:p>
            <a:pPr marL="449263" lvl="1" indent="-449263" algn="l" eaLnBrk="0" hangingPunct="0">
              <a:lnSpc>
                <a:spcPct val="120000"/>
              </a:lnSpc>
              <a:spcBef>
                <a:spcPct val="20000"/>
              </a:spcBef>
              <a:buClr>
                <a:srgbClr val="FF0000"/>
              </a:buClr>
              <a:buSzPct val="120000"/>
              <a:buFont typeface="Wingdings" pitchFamily="2" charset="2"/>
              <a:buChar char="Ø"/>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系统往往很复杂，模型能很好表示各部分之间的关系</a:t>
            </a:r>
          </a:p>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模型便于项目组成员之间交流</a:t>
            </a:r>
          </a:p>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模型有助于和系统用户之间进行交流并促进理解</a:t>
            </a:r>
          </a:p>
          <a:p>
            <a:pPr marL="449263" lvl="1" indent="-449263" algn="l" eaLnBrk="0" hangingPunct="0">
              <a:lnSpc>
                <a:spcPct val="120000"/>
              </a:lnSpc>
              <a:spcBef>
                <a:spcPct val="20000"/>
              </a:spcBef>
              <a:buClr>
                <a:srgbClr val="FF0000"/>
              </a:buClr>
              <a:buSzPct val="120000"/>
              <a:buFont typeface="Wingdings" pitchFamily="2" charset="2"/>
              <a:buChar char="Ø"/>
            </a:pPr>
            <a:r>
              <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建立的模型可以作为以后的维护和升级时的文档</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1</a:t>
            </a:r>
            <a:r>
              <a:rPr lang="en-US" altLang="zh-CN" sz="2400" dirty="0" smtClean="0"/>
              <a:t>) </a:t>
            </a:r>
            <a:r>
              <a:rPr lang="zh-CN" altLang="en-US" sz="2400" dirty="0" smtClean="0"/>
              <a:t>模型与建模</a:t>
            </a:r>
            <a:endParaRPr lang="zh-CN" altLang="en-US" sz="2400" dirty="0"/>
          </a:p>
        </p:txBody>
      </p:sp>
    </p:spTree>
    <p:extLst>
      <p:ext uri="{BB962C8B-B14F-4D97-AF65-F5344CB8AC3E}">
        <p14:creationId xmlns:p14="http://schemas.microsoft.com/office/powerpoint/2010/main" val="330579072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65282"/>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65283"/>
                                        </p:tgtEl>
                                        <p:attrNameLst>
                                          <p:attrName>style.visibility</p:attrName>
                                        </p:attrNameLst>
                                      </p:cBhvr>
                                      <p:to>
                                        <p:strVal val="visible"/>
                                      </p:to>
                                    </p:set>
                                    <p:animEffect transition="in" filter="fade">
                                      <p:cBhvr>
                                        <p:cTn id="10" dur="500"/>
                                        <p:tgtEl>
                                          <p:spTgt spid="865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2" grpId="0"/>
      <p:bldP spid="86528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ChangeArrowheads="1"/>
          </p:cNvSpPr>
          <p:nvPr/>
        </p:nvSpPr>
        <p:spPr bwMode="auto">
          <a:xfrm>
            <a:off x="395536" y="1626163"/>
            <a:ext cx="770255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49263" indent="-449263" algn="l" eaLnBrk="0" hangingPunct="0">
              <a:lnSpc>
                <a:spcPct val="120000"/>
              </a:lnSpc>
              <a:spcBef>
                <a:spcPct val="20000"/>
              </a:spcBef>
              <a:buClr>
                <a:srgbClr val="FF0000"/>
              </a:buClr>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模型的类型</a:t>
            </a:r>
            <a:endPar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65283" name="Rectangle 3"/>
          <p:cNvSpPr>
            <a:spLocks noChangeArrowheads="1"/>
          </p:cNvSpPr>
          <p:nvPr/>
        </p:nvSpPr>
        <p:spPr bwMode="auto">
          <a:xfrm>
            <a:off x="866080" y="2827900"/>
            <a:ext cx="7378328" cy="2547977"/>
          </a:xfrm>
          <a:prstGeom prst="rect">
            <a:avLst/>
          </a:prstGeom>
          <a:noFill/>
          <a:ln w="9525">
            <a:noFill/>
            <a:miter lim="800000"/>
            <a:headEnd/>
            <a:tailEnd/>
          </a:ln>
          <a:effectLst/>
        </p:spPr>
        <p:txBody>
          <a:bodyPr wrap="none" anchor="ctr"/>
          <a:lstStyle/>
          <a:p>
            <a:pPr marL="449263" lvl="1" indent="-449263" algn="l" eaLnBrk="0" hangingPunct="0">
              <a:lnSpc>
                <a:spcPct val="120000"/>
              </a:lnSpc>
              <a:spcBef>
                <a:spcPct val="20000"/>
              </a:spcBef>
              <a:buClr>
                <a:srgbClr val="FF0000"/>
              </a:buClr>
              <a:buSzPct val="120000"/>
              <a:buFont typeface="Wingdings" pitchFamily="2" charset="2"/>
              <a:buChar char="Ø"/>
            </a:pP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数学模型</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：描述系统技术方面的一系列数学公式</a:t>
            </a:r>
          </a:p>
          <a:p>
            <a:pPr marL="449263" lvl="1" indent="-449263" algn="l" eaLnBrk="0" hangingPunct="0">
              <a:lnSpc>
                <a:spcPct val="120000"/>
              </a:lnSpc>
              <a:spcBef>
                <a:spcPct val="20000"/>
              </a:spcBef>
              <a:buClr>
                <a:srgbClr val="FF0000"/>
              </a:buClr>
              <a:buSzPct val="120000"/>
              <a:buFont typeface="Wingdings" pitchFamily="2" charset="2"/>
              <a:buChar char="Ø"/>
            </a:pP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描述</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模型：描述系统某些方面的叙述性的</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备忘录、</a:t>
            </a:r>
            <a:endPar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0" lvl="1" algn="l" eaLnBrk="0" hangingPunct="0">
              <a:lnSpc>
                <a:spcPct val="120000"/>
              </a:lnSpc>
              <a:spcBef>
                <a:spcPct val="20000"/>
              </a:spcBef>
              <a:buClr>
                <a:srgbClr val="FF0000"/>
              </a:buClr>
              <a:buSzPct val="120000"/>
            </a:pPr>
            <a:r>
              <a:rPr kumimoji="1" lang="en-US" altLang="zh-CN"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报表</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、列表、文字等</a:t>
            </a:r>
          </a:p>
          <a:p>
            <a:pPr marL="449263" lvl="1" indent="-449263" algn="l" eaLnBrk="0" hangingPunct="0">
              <a:lnSpc>
                <a:spcPct val="120000"/>
              </a:lnSpc>
              <a:spcBef>
                <a:spcPct val="20000"/>
              </a:spcBef>
              <a:buClr>
                <a:srgbClr val="FF0000"/>
              </a:buClr>
              <a:buSzPct val="120000"/>
              <a:buFont typeface="Wingdings" pitchFamily="2" charset="2"/>
              <a:buChar char="Ø"/>
            </a:pP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图形</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模型：描述系统的图表或系统某些方面的示</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意</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性表示</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lvl="1" indent="-449263" algn="l" eaLnBrk="0" hangingPunct="0">
              <a:lnSpc>
                <a:spcPct val="120000"/>
              </a:lnSpc>
              <a:spcBef>
                <a:spcPct val="20000"/>
              </a:spcBef>
              <a:buClr>
                <a:srgbClr val="FF0000"/>
              </a:buClr>
              <a:buSzPct val="120000"/>
              <a:buFont typeface="Wingdings" pitchFamily="2" charset="2"/>
              <a:buChar char="Ø"/>
            </a:pP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1</a:t>
            </a:r>
            <a:r>
              <a:rPr lang="en-US" altLang="zh-CN" sz="2400" dirty="0" smtClean="0"/>
              <a:t>) </a:t>
            </a:r>
            <a:r>
              <a:rPr lang="zh-CN" altLang="en-US" sz="2400" dirty="0" smtClean="0"/>
              <a:t>模型与建模</a:t>
            </a:r>
            <a:endParaRPr lang="zh-CN" altLang="en-US" sz="2400" dirty="0"/>
          </a:p>
        </p:txBody>
      </p:sp>
    </p:spTree>
    <p:extLst>
      <p:ext uri="{BB962C8B-B14F-4D97-AF65-F5344CB8AC3E}">
        <p14:creationId xmlns:p14="http://schemas.microsoft.com/office/powerpoint/2010/main" val="167694833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65282"/>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65283"/>
                                        </p:tgtEl>
                                        <p:attrNameLst>
                                          <p:attrName>style.visibility</p:attrName>
                                        </p:attrNameLst>
                                      </p:cBhvr>
                                      <p:to>
                                        <p:strVal val="visible"/>
                                      </p:to>
                                    </p:set>
                                    <p:animEffect transition="in" filter="fade">
                                      <p:cBhvr>
                                        <p:cTn id="10" dur="500"/>
                                        <p:tgtEl>
                                          <p:spTgt spid="865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2" grpId="0"/>
      <p:bldP spid="8652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259632" y="1772816"/>
            <a:ext cx="6264051" cy="609600"/>
          </a:xfrm>
        </p:spPr>
        <p:txBody>
          <a:bodyPr/>
          <a:lstStyle/>
          <a:p>
            <a:pPr algn="ctr"/>
            <a:r>
              <a:rPr lang="zh-CN" altLang="en-US" dirty="0" smtClean="0">
                <a:solidFill>
                  <a:srgbClr val="0000FF"/>
                </a:solidFill>
              </a:rPr>
              <a:t>概述</a:t>
            </a:r>
            <a:endParaRPr lang="zh-CN" altLang="en-US" dirty="0">
              <a:solidFill>
                <a:srgbClr val="0000FF"/>
              </a:solidFill>
            </a:endParaRPr>
          </a:p>
        </p:txBody>
      </p:sp>
      <p:sp>
        <p:nvSpPr>
          <p:cNvPr id="54275" name="Rectangle 3"/>
          <p:cNvSpPr>
            <a:spLocks noGrp="1" noChangeArrowheads="1"/>
          </p:cNvSpPr>
          <p:nvPr>
            <p:ph type="body" idx="1"/>
          </p:nvPr>
        </p:nvSpPr>
        <p:spPr>
          <a:xfrm>
            <a:off x="323850" y="2636912"/>
            <a:ext cx="8569325" cy="3744838"/>
          </a:xfrm>
        </p:spPr>
        <p:txBody>
          <a:bodyPr/>
          <a:lstStyle/>
          <a:p>
            <a:pPr algn="just"/>
            <a:r>
              <a:rPr lang="zh-CN" altLang="en-US" sz="2400" dirty="0">
                <a:latin typeface="黑体" pitchFamily="49" charset="-122"/>
                <a:ea typeface="黑体" pitchFamily="49" charset="-122"/>
              </a:rPr>
              <a:t>本阶段是</a:t>
            </a:r>
            <a:r>
              <a:rPr lang="en-US" altLang="zh-CN" sz="2400" dirty="0">
                <a:latin typeface="黑体" pitchFamily="49" charset="-122"/>
                <a:ea typeface="黑体" pitchFamily="49" charset="-122"/>
              </a:rPr>
              <a:t>SDLC</a:t>
            </a:r>
            <a:r>
              <a:rPr lang="zh-CN" altLang="en-US" sz="2400" dirty="0">
                <a:latin typeface="黑体" pitchFamily="49" charset="-122"/>
                <a:ea typeface="黑体" pitchFamily="49" charset="-122"/>
              </a:rPr>
              <a:t>五个阶段中的第</a:t>
            </a:r>
            <a:r>
              <a:rPr lang="en-US" altLang="zh-CN" sz="2400" dirty="0">
                <a:solidFill>
                  <a:srgbClr val="FF0000"/>
                </a:solidFill>
                <a:latin typeface="黑体" pitchFamily="49" charset="-122"/>
                <a:ea typeface="黑体" pitchFamily="49" charset="-122"/>
              </a:rPr>
              <a:t>2</a:t>
            </a:r>
            <a:r>
              <a:rPr lang="zh-CN" altLang="en-US" sz="2400" dirty="0">
                <a:latin typeface="黑体" pitchFamily="49" charset="-122"/>
                <a:ea typeface="黑体" pitchFamily="49" charset="-122"/>
              </a:rPr>
              <a:t>个</a:t>
            </a:r>
            <a:r>
              <a:rPr lang="zh-CN" altLang="en-US" sz="2400" dirty="0" smtClean="0">
                <a:latin typeface="黑体" pitchFamily="49" charset="-122"/>
                <a:ea typeface="黑体" pitchFamily="49" charset="-122"/>
              </a:rPr>
              <a:t>阶段。</a:t>
            </a:r>
            <a:endParaRPr lang="zh-CN" altLang="en-US" sz="2400" dirty="0">
              <a:latin typeface="黑体" pitchFamily="49" charset="-122"/>
              <a:ea typeface="黑体" pitchFamily="49" charset="-122"/>
            </a:endParaRPr>
          </a:p>
          <a:p>
            <a:pPr algn="just"/>
            <a:r>
              <a:rPr lang="zh-CN" altLang="en-US" sz="2400" dirty="0">
                <a:latin typeface="黑体" pitchFamily="49" charset="-122"/>
                <a:ea typeface="黑体" pitchFamily="49" charset="-122"/>
              </a:rPr>
              <a:t>在上一阶段，系统规划阶段，分析员</a:t>
            </a:r>
            <a:r>
              <a:rPr lang="zh-CN" altLang="en-US" dirty="0">
                <a:latin typeface="黑体" pitchFamily="49" charset="-122"/>
                <a:ea typeface="黑体" pitchFamily="49" charset="-122"/>
              </a:rPr>
              <a:t>已经做了初步的调查，了解了更多的系统需求，并从技术、经</a:t>
            </a:r>
            <a:r>
              <a:rPr lang="zh-CN" altLang="en-US" sz="2400" dirty="0">
                <a:latin typeface="黑体" pitchFamily="49" charset="-122"/>
                <a:ea typeface="黑体" pitchFamily="49" charset="-122"/>
              </a:rPr>
              <a:t>济、社会和文化、进度、资源等方面，</a:t>
            </a:r>
            <a:r>
              <a:rPr lang="zh-CN" altLang="en-US" sz="2400" dirty="0" smtClean="0">
                <a:latin typeface="黑体" pitchFamily="49" charset="-122"/>
                <a:ea typeface="黑体" pitchFamily="49" charset="-122"/>
              </a:rPr>
              <a:t>确定</a:t>
            </a:r>
            <a:r>
              <a:rPr lang="zh-CN" altLang="en-US" sz="2400" dirty="0" smtClean="0">
                <a:solidFill>
                  <a:srgbClr val="FF0000"/>
                </a:solidFill>
                <a:latin typeface="黑体" pitchFamily="49" charset="-122"/>
                <a:ea typeface="黑体" pitchFamily="49" charset="-122"/>
              </a:rPr>
              <a:t>项目</a:t>
            </a:r>
            <a:r>
              <a:rPr lang="zh-CN" altLang="en-US" sz="2400" dirty="0">
                <a:solidFill>
                  <a:srgbClr val="FF0000"/>
                </a:solidFill>
                <a:latin typeface="黑体" pitchFamily="49" charset="-122"/>
                <a:ea typeface="黑体" pitchFamily="49" charset="-122"/>
              </a:rPr>
              <a:t>需求的合理性和</a:t>
            </a:r>
            <a:r>
              <a:rPr lang="zh-CN" altLang="en-US" sz="2400" dirty="0" smtClean="0">
                <a:solidFill>
                  <a:srgbClr val="FF0000"/>
                </a:solidFill>
                <a:latin typeface="黑体" pitchFamily="49" charset="-122"/>
                <a:ea typeface="黑体" pitchFamily="49" charset="-122"/>
              </a:rPr>
              <a:t>可行性</a:t>
            </a:r>
            <a:r>
              <a:rPr lang="zh-CN" altLang="en-US" dirty="0" smtClean="0">
                <a:solidFill>
                  <a:srgbClr val="FF0000"/>
                </a:solidFill>
                <a:latin typeface="黑体" pitchFamily="49" charset="-122"/>
                <a:ea typeface="黑体" pitchFamily="49" charset="-122"/>
              </a:rPr>
              <a:t>。</a:t>
            </a:r>
            <a:endParaRPr lang="zh-CN" altLang="en-US" sz="2400" dirty="0">
              <a:solidFill>
                <a:srgbClr val="FF0000"/>
              </a:solidFill>
              <a:latin typeface="黑体" pitchFamily="49" charset="-122"/>
              <a:ea typeface="黑体" pitchFamily="49" charset="-122"/>
            </a:endParaRPr>
          </a:p>
          <a:p>
            <a:pPr algn="just"/>
            <a:r>
              <a:rPr lang="zh-CN" altLang="en-US" sz="2400" dirty="0">
                <a:latin typeface="黑体" pitchFamily="49" charset="-122"/>
                <a:ea typeface="黑体" pitchFamily="49" charset="-122"/>
              </a:rPr>
              <a:t>本阶段，</a:t>
            </a:r>
            <a:r>
              <a:rPr lang="zh-CN" altLang="en-US" dirty="0">
                <a:latin typeface="黑体" pitchFamily="49" charset="-122"/>
                <a:ea typeface="黑体" pitchFamily="49" charset="-122"/>
              </a:rPr>
              <a:t>分析员</a:t>
            </a:r>
            <a:r>
              <a:rPr lang="zh-CN" altLang="en-US" sz="2400" dirty="0">
                <a:latin typeface="黑体" pitchFamily="49" charset="-122"/>
                <a:ea typeface="黑体" pitchFamily="49" charset="-122"/>
              </a:rPr>
              <a:t>将使用</a:t>
            </a:r>
            <a:r>
              <a:rPr lang="zh-CN" altLang="en-US" sz="2400" dirty="0">
                <a:solidFill>
                  <a:srgbClr val="FF0000"/>
                </a:solidFill>
                <a:latin typeface="黑体" pitchFamily="49" charset="-122"/>
                <a:ea typeface="黑体" pitchFamily="49" charset="-122"/>
              </a:rPr>
              <a:t>需求建模、数据和过程建模及对象建模</a:t>
            </a:r>
            <a:r>
              <a:rPr lang="zh-CN" altLang="en-US" sz="2400" dirty="0">
                <a:latin typeface="黑体" pitchFamily="49" charset="-122"/>
                <a:ea typeface="黑体" pitchFamily="49" charset="-122"/>
              </a:rPr>
              <a:t>来</a:t>
            </a:r>
            <a:r>
              <a:rPr lang="zh-CN" altLang="en-US" dirty="0">
                <a:latin typeface="黑体" pitchFamily="49" charset="-122"/>
                <a:ea typeface="黑体" pitchFamily="49" charset="-122"/>
              </a:rPr>
              <a:t>描述新</a:t>
            </a:r>
            <a:r>
              <a:rPr lang="zh-CN" altLang="en-US" dirty="0" smtClean="0">
                <a:latin typeface="黑体" pitchFamily="49" charset="-122"/>
                <a:ea typeface="黑体" pitchFamily="49" charset="-122"/>
              </a:rPr>
              <a:t>系统。</a:t>
            </a:r>
            <a:endParaRPr lang="zh-CN" altLang="en-US" dirty="0">
              <a:latin typeface="黑体" pitchFamily="49" charset="-122"/>
              <a:ea typeface="黑体" pitchFamily="49" charset="-122"/>
            </a:endParaRPr>
          </a:p>
          <a:p>
            <a:pPr algn="just"/>
            <a:r>
              <a:rPr lang="zh-CN" altLang="en-US" sz="2400" dirty="0">
                <a:latin typeface="黑体" pitchFamily="49" charset="-122"/>
                <a:ea typeface="黑体" pitchFamily="49" charset="-122"/>
              </a:rPr>
              <a:t>在进入到下一阶段前，还需要考虑</a:t>
            </a:r>
            <a:r>
              <a:rPr lang="zh-CN" altLang="en-US" sz="2400" dirty="0">
                <a:solidFill>
                  <a:srgbClr val="FF0000"/>
                </a:solidFill>
                <a:latin typeface="黑体" pitchFamily="49" charset="-122"/>
                <a:ea typeface="黑体" pitchFamily="49" charset="-122"/>
              </a:rPr>
              <a:t>系统开发</a:t>
            </a:r>
            <a:r>
              <a:rPr lang="zh-CN" altLang="en-US" sz="2400" dirty="0" smtClean="0">
                <a:solidFill>
                  <a:srgbClr val="FF0000"/>
                </a:solidFill>
                <a:latin typeface="黑体" pitchFamily="49" charset="-122"/>
                <a:ea typeface="黑体" pitchFamily="49" charset="-122"/>
              </a:rPr>
              <a:t>策略</a:t>
            </a:r>
            <a:r>
              <a:rPr lang="zh-CN" altLang="en-US" sz="2400" dirty="0" smtClean="0">
                <a:latin typeface="黑体" pitchFamily="49" charset="-122"/>
                <a:ea typeface="黑体" pitchFamily="49" charset="-122"/>
              </a:rPr>
              <a:t>。</a:t>
            </a:r>
            <a:endParaRPr lang="zh-CN" altLang="en-US" sz="2400" u="sng" dirty="0">
              <a:solidFill>
                <a:schemeClr val="accent2"/>
              </a:solidFill>
              <a:latin typeface="黑体" pitchFamily="49" charset="-122"/>
              <a:ea typeface="黑体" pitchFamily="49" charset="-122"/>
            </a:endParaRPr>
          </a:p>
        </p:txBody>
      </p:sp>
      <p:sp>
        <p:nvSpPr>
          <p:cNvPr id="4" name="标题 1"/>
          <p:cNvSpPr txBox="1">
            <a:spLocks/>
          </p:cNvSpPr>
          <p:nvPr/>
        </p:nvSpPr>
        <p:spPr bwMode="auto">
          <a:xfrm>
            <a:off x="-36512" y="77317"/>
            <a:ext cx="9144000" cy="687387"/>
          </a:xfrm>
          <a:prstGeom prst="rect">
            <a:avLst/>
          </a:prstGeom>
          <a:noFill/>
          <a:ln w="9525" algn="ctr">
            <a:noFill/>
            <a:miter lim="800000"/>
            <a:headEnd/>
            <a:tailEnd/>
          </a:ln>
        </p:spPr>
        <p:txBody>
          <a:bodyPr vert="horz" wrap="square" lIns="72000" tIns="36000" rIns="180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r>
              <a:rPr lang="zh-CN" altLang="en-US" dirty="0" smtClean="0">
                <a:solidFill>
                  <a:srgbClr val="0000FF"/>
                </a:solidFill>
              </a:rPr>
              <a:t>第五讲 系统分析</a:t>
            </a:r>
            <a:endParaRPr lang="zh-CN" altLang="en-US" dirty="0">
              <a:solidFill>
                <a:srgbClr val="0000FF"/>
              </a:solidFill>
            </a:endParaRPr>
          </a:p>
        </p:txBody>
      </p:sp>
      <p:sp>
        <p:nvSpPr>
          <p:cNvPr id="5" name="Rectangle 2"/>
          <p:cNvSpPr txBox="1">
            <a:spLocks noChangeArrowheads="1"/>
          </p:cNvSpPr>
          <p:nvPr/>
        </p:nvSpPr>
        <p:spPr bwMode="auto">
          <a:xfrm>
            <a:off x="539552" y="792057"/>
            <a:ext cx="7772400" cy="908752"/>
          </a:xfrm>
          <a:prstGeom prst="rect">
            <a:avLst/>
          </a:prstGeom>
          <a:noFill/>
          <a:ln w="9525" algn="ctr">
            <a:noFill/>
            <a:miter lim="800000"/>
            <a:headEnd/>
            <a:tailEnd/>
          </a:ln>
        </p:spPr>
        <p:txBody>
          <a:bodyPr vert="horz" wrap="square" lIns="72000" tIns="36000" rIns="72000" bIns="45720" numCol="1" anchor="t" anchorCtr="0" compatLnSpc="1">
            <a:prstTxWarp prst="textNoShape">
              <a:avLst/>
            </a:prstTxWarp>
          </a:bodyPr>
          <a:lstStyle>
            <a:lvl1pPr algn="r" rtl="0" eaLnBrk="0" fontAlgn="base" hangingPunct="0">
              <a:spcBef>
                <a:spcPct val="0"/>
              </a:spcBef>
              <a:spcAft>
                <a:spcPct val="0"/>
              </a:spcAft>
              <a:defRPr sz="3200" b="1">
                <a:solidFill>
                  <a:srgbClr val="002060"/>
                </a:solidFill>
                <a:effectLst>
                  <a:outerShdw blurRad="38100" dist="38100" dir="2700000" algn="tl">
                    <a:srgbClr val="000000">
                      <a:alpha val="43137"/>
                    </a:srgbClr>
                  </a:outerShdw>
                </a:effectLst>
                <a:latin typeface="黑体" pitchFamily="49" charset="-122"/>
                <a:ea typeface="黑体" pitchFamily="49" charset="-122"/>
                <a:cs typeface="Times New Roman" pitchFamily="18" charset="0"/>
              </a:defRPr>
            </a:lvl1pPr>
            <a:lvl2pPr algn="ctr" rtl="0" eaLnBrk="0" fontAlgn="base" hangingPunct="0">
              <a:spcBef>
                <a:spcPct val="0"/>
              </a:spcBef>
              <a:spcAft>
                <a:spcPct val="0"/>
              </a:spcAft>
              <a:defRPr sz="3000" b="1">
                <a:solidFill>
                  <a:srgbClr val="133984"/>
                </a:solidFill>
                <a:latin typeface="Arial" charset="0"/>
                <a:ea typeface="华文新魏" pitchFamily="2" charset="-122"/>
              </a:defRPr>
            </a:lvl2pPr>
            <a:lvl3pPr algn="ctr" rtl="0" eaLnBrk="0" fontAlgn="base" hangingPunct="0">
              <a:spcBef>
                <a:spcPct val="0"/>
              </a:spcBef>
              <a:spcAft>
                <a:spcPct val="0"/>
              </a:spcAft>
              <a:defRPr sz="3000" b="1">
                <a:solidFill>
                  <a:srgbClr val="133984"/>
                </a:solidFill>
                <a:latin typeface="Arial" charset="0"/>
                <a:ea typeface="华文新魏" pitchFamily="2" charset="-122"/>
              </a:defRPr>
            </a:lvl3pPr>
            <a:lvl4pPr algn="ctr" rtl="0" eaLnBrk="0" fontAlgn="base" hangingPunct="0">
              <a:spcBef>
                <a:spcPct val="0"/>
              </a:spcBef>
              <a:spcAft>
                <a:spcPct val="0"/>
              </a:spcAft>
              <a:defRPr sz="3000" b="1">
                <a:solidFill>
                  <a:srgbClr val="133984"/>
                </a:solidFill>
                <a:latin typeface="Arial" charset="0"/>
                <a:ea typeface="华文新魏" pitchFamily="2" charset="-122"/>
              </a:defRPr>
            </a:lvl4pPr>
            <a:lvl5pPr algn="ctr" rtl="0" eaLnBrk="0" fontAlgn="base" hangingPunct="0">
              <a:spcBef>
                <a:spcPct val="0"/>
              </a:spcBef>
              <a:spcAft>
                <a:spcPct val="0"/>
              </a:spcAft>
              <a:defRPr sz="3000" b="1">
                <a:solidFill>
                  <a:srgbClr val="133984"/>
                </a:solidFill>
                <a:latin typeface="Arial" charset="0"/>
                <a:ea typeface="华文新魏" pitchFamily="2" charset="-122"/>
              </a:defRPr>
            </a:lvl5pPr>
            <a:lvl6pPr marL="457200" algn="ctr" rtl="0" fontAlgn="base">
              <a:spcBef>
                <a:spcPct val="0"/>
              </a:spcBef>
              <a:spcAft>
                <a:spcPct val="0"/>
              </a:spcAft>
              <a:defRPr sz="3000" b="1">
                <a:solidFill>
                  <a:srgbClr val="133984"/>
                </a:solidFill>
                <a:latin typeface="Arial" charset="0"/>
                <a:ea typeface="华文新魏" pitchFamily="2" charset="-122"/>
              </a:defRPr>
            </a:lvl6pPr>
            <a:lvl7pPr marL="914400" algn="ctr" rtl="0" fontAlgn="base">
              <a:spcBef>
                <a:spcPct val="0"/>
              </a:spcBef>
              <a:spcAft>
                <a:spcPct val="0"/>
              </a:spcAft>
              <a:defRPr sz="3000" b="1">
                <a:solidFill>
                  <a:srgbClr val="133984"/>
                </a:solidFill>
                <a:latin typeface="Arial" charset="0"/>
                <a:ea typeface="华文新魏" pitchFamily="2" charset="-122"/>
              </a:defRPr>
            </a:lvl7pPr>
            <a:lvl8pPr marL="1371600" algn="ctr" rtl="0" fontAlgn="base">
              <a:spcBef>
                <a:spcPct val="0"/>
              </a:spcBef>
              <a:spcAft>
                <a:spcPct val="0"/>
              </a:spcAft>
              <a:defRPr sz="3000" b="1">
                <a:solidFill>
                  <a:srgbClr val="133984"/>
                </a:solidFill>
                <a:latin typeface="Arial" charset="0"/>
                <a:ea typeface="华文新魏" pitchFamily="2" charset="-122"/>
              </a:defRPr>
            </a:lvl8pPr>
            <a:lvl9pPr marL="1828800" algn="ctr" rtl="0" fontAlgn="base">
              <a:spcBef>
                <a:spcPct val="0"/>
              </a:spcBef>
              <a:spcAft>
                <a:spcPct val="0"/>
              </a:spcAft>
              <a:defRPr sz="3000" b="1">
                <a:solidFill>
                  <a:srgbClr val="133984"/>
                </a:solidFill>
                <a:latin typeface="Arial" charset="0"/>
                <a:ea typeface="华文新魏" pitchFamily="2" charset="-122"/>
              </a:defRPr>
            </a:lvl9pPr>
          </a:lstStyle>
          <a:p>
            <a:pPr algn="ctr"/>
            <a:r>
              <a:rPr lang="zh-CN" altLang="en-US" sz="4000" dirty="0" smtClean="0">
                <a:solidFill>
                  <a:srgbClr val="CC3300"/>
                </a:solidFill>
                <a:latin typeface="黑体" pitchFamily="2" charset="-122"/>
                <a:ea typeface="黑体" pitchFamily="2" charset="-122"/>
              </a:rPr>
              <a:t>第二阶段 系统分析</a:t>
            </a:r>
            <a:r>
              <a:rPr lang="zh-CN" altLang="en-US" sz="4000" dirty="0" smtClean="0"/>
              <a:t/>
            </a:r>
            <a:br>
              <a:rPr lang="zh-CN" altLang="en-US" sz="4000" dirty="0" smtClean="0"/>
            </a:br>
            <a:endParaRPr lang="zh-CN" altLang="en-US" sz="3600" dirty="0">
              <a:ea typeface="楷体_GB2312" pitchFamily="49" charset="-122"/>
            </a:endParaRPr>
          </a:p>
        </p:txBody>
      </p:sp>
    </p:spTree>
    <p:extLst>
      <p:ext uri="{BB962C8B-B14F-4D97-AF65-F5344CB8AC3E}">
        <p14:creationId xmlns:p14="http://schemas.microsoft.com/office/powerpoint/2010/main" val="1115366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Rectangle 2"/>
          <p:cNvSpPr>
            <a:spLocks noChangeArrowheads="1"/>
          </p:cNvSpPr>
          <p:nvPr/>
        </p:nvSpPr>
        <p:spPr bwMode="auto">
          <a:xfrm>
            <a:off x="395536" y="1196752"/>
            <a:ext cx="770255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449263" indent="-449263" algn="l" eaLnBrk="0" hangingPunct="0">
              <a:lnSpc>
                <a:spcPct val="120000"/>
              </a:lnSpc>
              <a:spcBef>
                <a:spcPct val="20000"/>
              </a:spcBef>
              <a:buClr>
                <a:srgbClr val="FF0000"/>
              </a:buClr>
              <a:buSzPct val="120000"/>
              <a:buBlip>
                <a:blip r:embed="rId3"/>
              </a:buBlip>
            </a:pP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用于</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分析和设计的模型</a:t>
            </a:r>
            <a:endPar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1</a:t>
            </a:r>
            <a:r>
              <a:rPr lang="en-US" altLang="zh-CN" sz="2400" dirty="0" smtClean="0"/>
              <a:t>) </a:t>
            </a:r>
            <a:r>
              <a:rPr lang="zh-CN" altLang="en-US" sz="2400" dirty="0" smtClean="0"/>
              <a:t>模型与建模</a:t>
            </a:r>
            <a:endParaRPr lang="zh-CN" altLang="en-US" sz="2400" dirty="0"/>
          </a:p>
        </p:txBody>
      </p:sp>
      <p:sp>
        <p:nvSpPr>
          <p:cNvPr id="7" name="Rectangle 3"/>
          <p:cNvSpPr>
            <a:spLocks noChangeArrowheads="1"/>
          </p:cNvSpPr>
          <p:nvPr/>
        </p:nvSpPr>
        <p:spPr bwMode="auto">
          <a:xfrm>
            <a:off x="2548186" y="3933527"/>
            <a:ext cx="2451100" cy="2652712"/>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buClr>
                <a:srgbClr val="FF0000"/>
              </a:buClr>
              <a:buSzPct val="80000"/>
              <a:buFont typeface="Wingdings" pitchFamily="2" charset="2"/>
              <a:buNone/>
            </a:pPr>
            <a:r>
              <a:rPr lang="zh-CN" altLang="en-US" sz="2000" b="1" dirty="0">
                <a:solidFill>
                  <a:srgbClr val="0000FF"/>
                </a:solidFill>
                <a:ea typeface="宋体" pitchFamily="2" charset="-122"/>
              </a:rPr>
              <a:t>基于</a:t>
            </a:r>
            <a:r>
              <a:rPr lang="en-US" altLang="zh-CN" sz="2000" b="1" dirty="0">
                <a:solidFill>
                  <a:srgbClr val="0000FF"/>
                </a:solidFill>
                <a:ea typeface="宋体" pitchFamily="2" charset="-122"/>
              </a:rPr>
              <a:t>UML</a:t>
            </a:r>
            <a:r>
              <a:rPr lang="zh-CN" altLang="en-US" sz="2000" b="1" dirty="0">
                <a:solidFill>
                  <a:srgbClr val="0000FF"/>
                </a:solidFill>
                <a:ea typeface="宋体" pitchFamily="2" charset="-122"/>
              </a:rPr>
              <a:t>的</a:t>
            </a:r>
            <a:r>
              <a:rPr lang="en-US" altLang="zh-CN" sz="2000" b="1" dirty="0">
                <a:solidFill>
                  <a:srgbClr val="0000FF"/>
                </a:solidFill>
                <a:ea typeface="宋体" pitchFamily="2" charset="-122"/>
              </a:rPr>
              <a:t>OO</a:t>
            </a:r>
            <a:r>
              <a:rPr lang="zh-CN" altLang="en-US" sz="2000" b="1" dirty="0">
                <a:solidFill>
                  <a:srgbClr val="0000FF"/>
                </a:solidFill>
                <a:ea typeface="宋体" pitchFamily="2" charset="-122"/>
              </a:rPr>
              <a:t>方法</a:t>
            </a:r>
          </a:p>
          <a:p>
            <a:pPr algn="l">
              <a:buClr>
                <a:srgbClr val="FF0000"/>
              </a:buClr>
              <a:buSzPct val="80000"/>
              <a:buFont typeface="Wingdings" pitchFamily="2" charset="2"/>
              <a:buNone/>
            </a:pPr>
            <a:endParaRPr lang="zh-CN" altLang="en-US" sz="800" b="1" dirty="0">
              <a:solidFill>
                <a:schemeClr val="bg2"/>
              </a:solidFill>
              <a:ea typeface="宋体" pitchFamily="2" charset="-122"/>
            </a:endParaRPr>
          </a:p>
          <a:p>
            <a:pPr algn="l">
              <a:buClr>
                <a:srgbClr val="FF0000"/>
              </a:buClr>
              <a:buSzPct val="80000"/>
              <a:buFont typeface="Wingdings" pitchFamily="2" charset="2"/>
              <a:buChar char="l"/>
            </a:pPr>
            <a:r>
              <a:rPr lang="zh-CN" altLang="en-US" sz="2000" b="1" dirty="0">
                <a:solidFill>
                  <a:srgbClr val="003366"/>
                </a:solidFill>
                <a:ea typeface="宋体" pitchFamily="2" charset="-122"/>
              </a:rPr>
              <a:t>  用例图</a:t>
            </a:r>
          </a:p>
          <a:p>
            <a:pPr algn="l">
              <a:buClr>
                <a:srgbClr val="FF0000"/>
              </a:buClr>
              <a:buSzPct val="80000"/>
              <a:buFont typeface="Wingdings" pitchFamily="2" charset="2"/>
              <a:buChar char="l"/>
            </a:pPr>
            <a:r>
              <a:rPr lang="zh-CN" altLang="en-US" sz="2000" b="1" dirty="0">
                <a:solidFill>
                  <a:srgbClr val="003366"/>
                </a:solidFill>
                <a:ea typeface="宋体" pitchFamily="2" charset="-122"/>
              </a:rPr>
              <a:t>  用例场景描述</a:t>
            </a:r>
          </a:p>
          <a:p>
            <a:pPr algn="l">
              <a:buClr>
                <a:srgbClr val="FF0000"/>
              </a:buClr>
              <a:buSzPct val="80000"/>
              <a:buFont typeface="Wingdings" pitchFamily="2" charset="2"/>
              <a:buChar char="l"/>
            </a:pPr>
            <a:r>
              <a:rPr lang="zh-CN" altLang="en-US" sz="2000" b="1" dirty="0">
                <a:solidFill>
                  <a:srgbClr val="003366"/>
                </a:solidFill>
                <a:ea typeface="宋体" pitchFamily="2" charset="-122"/>
              </a:rPr>
              <a:t>  分析类图</a:t>
            </a:r>
          </a:p>
          <a:p>
            <a:pPr algn="l">
              <a:buClr>
                <a:srgbClr val="FF0000"/>
              </a:buClr>
              <a:buSzPct val="80000"/>
              <a:buFont typeface="Wingdings" pitchFamily="2" charset="2"/>
              <a:buChar char="l"/>
            </a:pPr>
            <a:r>
              <a:rPr lang="zh-CN" altLang="en-US" sz="2000" b="1" dirty="0">
                <a:solidFill>
                  <a:srgbClr val="003366"/>
                </a:solidFill>
                <a:ea typeface="宋体" pitchFamily="2" charset="-122"/>
              </a:rPr>
              <a:t>  活动图</a:t>
            </a:r>
          </a:p>
          <a:p>
            <a:pPr algn="l">
              <a:buClr>
                <a:srgbClr val="FF0000"/>
              </a:buClr>
              <a:buSzPct val="80000"/>
              <a:buFont typeface="Wingdings" pitchFamily="2" charset="2"/>
              <a:buChar char="l"/>
            </a:pPr>
            <a:r>
              <a:rPr lang="zh-CN" altLang="en-US" sz="2000" b="1" dirty="0">
                <a:solidFill>
                  <a:srgbClr val="003366"/>
                </a:solidFill>
                <a:ea typeface="宋体" pitchFamily="2" charset="-122"/>
              </a:rPr>
              <a:t>  状态图  </a:t>
            </a:r>
          </a:p>
          <a:p>
            <a:pPr algn="l">
              <a:buClr>
                <a:srgbClr val="FF0000"/>
              </a:buClr>
              <a:buSzPct val="80000"/>
              <a:buFont typeface="Wingdings" pitchFamily="2" charset="2"/>
              <a:buChar char="l"/>
            </a:pPr>
            <a:r>
              <a:rPr lang="zh-CN" altLang="en-US" sz="2000" b="1" dirty="0">
                <a:solidFill>
                  <a:srgbClr val="003366"/>
                </a:solidFill>
                <a:ea typeface="宋体" pitchFamily="2" charset="-122"/>
              </a:rPr>
              <a:t>  </a:t>
            </a:r>
            <a:r>
              <a:rPr lang="zh-CN" altLang="en-US" sz="2000" b="1" dirty="0">
                <a:solidFill>
                  <a:srgbClr val="CC0000"/>
                </a:solidFill>
                <a:ea typeface="宋体" pitchFamily="2" charset="-122"/>
              </a:rPr>
              <a:t>时序图</a:t>
            </a:r>
            <a:r>
              <a:rPr lang="en-US" altLang="zh-CN" sz="2000" b="1" dirty="0">
                <a:solidFill>
                  <a:srgbClr val="003366"/>
                </a:solidFill>
                <a:ea typeface="宋体" pitchFamily="2" charset="-122"/>
              </a:rPr>
              <a:t>/</a:t>
            </a:r>
            <a:r>
              <a:rPr lang="zh-CN" altLang="en-US" sz="2000" b="1" dirty="0">
                <a:solidFill>
                  <a:srgbClr val="003366"/>
                </a:solidFill>
                <a:ea typeface="宋体" pitchFamily="2" charset="-122"/>
              </a:rPr>
              <a:t>协作图</a:t>
            </a:r>
            <a:endParaRPr lang="en-US" altLang="zh-CN" sz="2000" b="1" dirty="0">
              <a:solidFill>
                <a:srgbClr val="003366"/>
              </a:solidFill>
              <a:ea typeface="宋体" pitchFamily="2" charset="-122"/>
            </a:endParaRPr>
          </a:p>
        </p:txBody>
      </p:sp>
      <p:sp>
        <p:nvSpPr>
          <p:cNvPr id="8" name="Rectangle 4"/>
          <p:cNvSpPr>
            <a:spLocks noChangeArrowheads="1"/>
          </p:cNvSpPr>
          <p:nvPr/>
        </p:nvSpPr>
        <p:spPr bwMode="auto">
          <a:xfrm>
            <a:off x="976561" y="2109489"/>
            <a:ext cx="3149600" cy="635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2400" b="1">
                <a:solidFill>
                  <a:srgbClr val="990000"/>
                </a:solidFill>
                <a:ea typeface="黑体" pitchFamily="49" charset="-122"/>
              </a:rPr>
              <a:t>分析阶段创建的模型</a:t>
            </a:r>
            <a:endParaRPr kumimoji="1" lang="en-US" altLang="zh-CN" sz="2400" b="1">
              <a:solidFill>
                <a:srgbClr val="990000"/>
              </a:solidFill>
              <a:ea typeface="黑体" pitchFamily="49" charset="-122"/>
            </a:endParaRPr>
          </a:p>
        </p:txBody>
      </p:sp>
      <p:sp>
        <p:nvSpPr>
          <p:cNvPr id="9" name="Rectangle 5"/>
          <p:cNvSpPr>
            <a:spLocks noChangeArrowheads="1"/>
          </p:cNvSpPr>
          <p:nvPr/>
        </p:nvSpPr>
        <p:spPr bwMode="auto">
          <a:xfrm>
            <a:off x="5743824" y="3946227"/>
            <a:ext cx="2338387" cy="26511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buClr>
                <a:srgbClr val="FF0000"/>
              </a:buClr>
              <a:buSzPct val="80000"/>
              <a:buFont typeface="Wingdings" pitchFamily="2" charset="2"/>
              <a:buChar char="l"/>
            </a:pPr>
            <a:r>
              <a:rPr lang="en-US" altLang="zh-CN" sz="2000" b="1">
                <a:solidFill>
                  <a:schemeClr val="bg2"/>
                </a:solidFill>
                <a:ea typeface="宋体" pitchFamily="2" charset="-122"/>
              </a:rPr>
              <a:t>  </a:t>
            </a:r>
            <a:r>
              <a:rPr lang="zh-CN" altLang="en-US" sz="2000" b="1">
                <a:solidFill>
                  <a:schemeClr val="bg2"/>
                </a:solidFill>
                <a:ea typeface="宋体" pitchFamily="2" charset="-122"/>
              </a:rPr>
              <a:t>系统结构图</a:t>
            </a:r>
          </a:p>
          <a:p>
            <a:pPr algn="l">
              <a:buClr>
                <a:srgbClr val="FF0000"/>
              </a:buClr>
              <a:buSzPct val="80000"/>
              <a:buFont typeface="Wingdings" pitchFamily="2" charset="2"/>
              <a:buChar char="l"/>
            </a:pPr>
            <a:r>
              <a:rPr lang="zh-CN" altLang="en-US" sz="2000" b="1">
                <a:solidFill>
                  <a:schemeClr val="bg2"/>
                </a:solidFill>
                <a:ea typeface="宋体" pitchFamily="2" charset="-122"/>
              </a:rPr>
              <a:t>  程序流程图</a:t>
            </a:r>
          </a:p>
          <a:p>
            <a:pPr algn="l">
              <a:buClr>
                <a:srgbClr val="FF0000"/>
              </a:buClr>
              <a:buSzPct val="80000"/>
              <a:buFont typeface="Wingdings" pitchFamily="2" charset="2"/>
              <a:buNone/>
            </a:pPr>
            <a:r>
              <a:rPr lang="en-US" altLang="zh-CN" sz="1000" b="1">
                <a:solidFill>
                  <a:schemeClr val="bg2"/>
                </a:solidFill>
                <a:ea typeface="宋体" pitchFamily="2" charset="-122"/>
              </a:rPr>
              <a:t>============================== </a:t>
            </a:r>
          </a:p>
          <a:p>
            <a:pPr algn="l">
              <a:buClr>
                <a:srgbClr val="FF0000"/>
              </a:buClr>
              <a:buSzPct val="80000"/>
              <a:buFont typeface="Wingdings" pitchFamily="2" charset="2"/>
              <a:buChar char="l"/>
            </a:pPr>
            <a:r>
              <a:rPr lang="zh-CN" altLang="en-US" sz="2000" b="1">
                <a:solidFill>
                  <a:schemeClr val="bg2"/>
                </a:solidFill>
                <a:ea typeface="宋体" pitchFamily="2" charset="-122"/>
              </a:rPr>
              <a:t>  设计类图</a:t>
            </a:r>
          </a:p>
          <a:p>
            <a:pPr algn="l">
              <a:buClr>
                <a:srgbClr val="FF0000"/>
              </a:buClr>
              <a:buSzPct val="80000"/>
              <a:buFont typeface="Wingdings" pitchFamily="2" charset="2"/>
              <a:buChar char="l"/>
            </a:pPr>
            <a:r>
              <a:rPr lang="zh-CN" altLang="en-US" sz="2000" b="1">
                <a:solidFill>
                  <a:schemeClr val="bg2"/>
                </a:solidFill>
                <a:ea typeface="宋体" pitchFamily="2" charset="-122"/>
              </a:rPr>
              <a:t>  </a:t>
            </a:r>
            <a:r>
              <a:rPr lang="zh-CN" altLang="en-US" sz="2000" b="1">
                <a:solidFill>
                  <a:srgbClr val="CC0000"/>
                </a:solidFill>
                <a:ea typeface="宋体" pitchFamily="2" charset="-122"/>
              </a:rPr>
              <a:t>时序图</a:t>
            </a:r>
          </a:p>
          <a:p>
            <a:pPr algn="l">
              <a:buClr>
                <a:srgbClr val="FF0000"/>
              </a:buClr>
              <a:buSzPct val="80000"/>
              <a:buFont typeface="Wingdings" pitchFamily="2" charset="2"/>
              <a:buChar char="l"/>
            </a:pPr>
            <a:r>
              <a:rPr lang="zh-CN" altLang="en-US" sz="2000" b="1">
                <a:solidFill>
                  <a:schemeClr val="bg2"/>
                </a:solidFill>
                <a:ea typeface="宋体" pitchFamily="2" charset="-122"/>
              </a:rPr>
              <a:t>  包图</a:t>
            </a:r>
          </a:p>
          <a:p>
            <a:pPr algn="l">
              <a:buClr>
                <a:srgbClr val="FF0000"/>
              </a:buClr>
              <a:buSzPct val="80000"/>
              <a:buFont typeface="Wingdings" pitchFamily="2" charset="2"/>
              <a:buChar char="l"/>
            </a:pPr>
            <a:r>
              <a:rPr lang="zh-CN" altLang="en-US" sz="2000" b="1">
                <a:solidFill>
                  <a:schemeClr val="bg2"/>
                </a:solidFill>
                <a:ea typeface="宋体" pitchFamily="2" charset="-122"/>
              </a:rPr>
              <a:t>  组件图</a:t>
            </a:r>
          </a:p>
          <a:p>
            <a:pPr algn="l">
              <a:buClr>
                <a:srgbClr val="FF0000"/>
              </a:buClr>
              <a:buSzPct val="80000"/>
              <a:buFont typeface="Wingdings" pitchFamily="2" charset="2"/>
              <a:buChar char="l"/>
            </a:pPr>
            <a:r>
              <a:rPr lang="zh-CN" altLang="en-US" sz="2000" b="1">
                <a:solidFill>
                  <a:schemeClr val="bg2"/>
                </a:solidFill>
                <a:ea typeface="宋体" pitchFamily="2" charset="-122"/>
              </a:rPr>
              <a:t>  网络图</a:t>
            </a:r>
          </a:p>
          <a:p>
            <a:pPr algn="l">
              <a:buClr>
                <a:srgbClr val="FF0000"/>
              </a:buClr>
              <a:buSzPct val="80000"/>
              <a:buFont typeface="Wingdings" pitchFamily="2" charset="2"/>
              <a:buChar char="l"/>
            </a:pPr>
            <a:r>
              <a:rPr lang="en-US" altLang="zh-CN" sz="2000" b="1">
                <a:solidFill>
                  <a:schemeClr val="bg2"/>
                </a:solidFill>
                <a:ea typeface="宋体" pitchFamily="2" charset="-122"/>
              </a:rPr>
              <a:t>  </a:t>
            </a:r>
            <a:r>
              <a:rPr lang="zh-CN" altLang="en-US" sz="2000" b="1">
                <a:solidFill>
                  <a:schemeClr val="bg2"/>
                </a:solidFill>
                <a:ea typeface="宋体" pitchFamily="2" charset="-122"/>
              </a:rPr>
              <a:t>部署图</a:t>
            </a:r>
          </a:p>
        </p:txBody>
      </p:sp>
      <p:sp>
        <p:nvSpPr>
          <p:cNvPr id="10" name="Rectangle 6"/>
          <p:cNvSpPr>
            <a:spLocks noChangeArrowheads="1"/>
          </p:cNvSpPr>
          <p:nvPr/>
        </p:nvSpPr>
        <p:spPr bwMode="auto">
          <a:xfrm>
            <a:off x="5207249" y="2111077"/>
            <a:ext cx="3149600" cy="635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zh-CN" altLang="en-US" sz="2400" b="1">
                <a:solidFill>
                  <a:srgbClr val="990000"/>
                </a:solidFill>
                <a:ea typeface="黑体" pitchFamily="49" charset="-122"/>
              </a:rPr>
              <a:t>设计阶段创建的模型</a:t>
            </a:r>
            <a:endParaRPr kumimoji="1" lang="en-US" altLang="zh-CN" sz="2400" b="1">
              <a:solidFill>
                <a:srgbClr val="990000"/>
              </a:solidFill>
              <a:ea typeface="黑体" pitchFamily="49" charset="-122"/>
            </a:endParaRPr>
          </a:p>
        </p:txBody>
      </p:sp>
      <p:sp>
        <p:nvSpPr>
          <p:cNvPr id="11" name="Rectangle 7"/>
          <p:cNvSpPr>
            <a:spLocks noChangeArrowheads="1"/>
          </p:cNvSpPr>
          <p:nvPr/>
        </p:nvSpPr>
        <p:spPr bwMode="auto">
          <a:xfrm>
            <a:off x="395536" y="3928764"/>
            <a:ext cx="2105025" cy="26511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buClr>
                <a:srgbClr val="FF0000"/>
              </a:buClr>
              <a:buSzPct val="80000"/>
              <a:buFont typeface="Wingdings" pitchFamily="2" charset="2"/>
              <a:buNone/>
            </a:pPr>
            <a:r>
              <a:rPr lang="zh-CN" altLang="en-US" sz="2000" b="1" dirty="0">
                <a:solidFill>
                  <a:srgbClr val="0000FF"/>
                </a:solidFill>
                <a:ea typeface="宋体" pitchFamily="2" charset="-122"/>
              </a:rPr>
              <a:t>结构化方法</a:t>
            </a:r>
          </a:p>
          <a:p>
            <a:pPr algn="l">
              <a:buClr>
                <a:srgbClr val="FF0000"/>
              </a:buClr>
              <a:buSzPct val="80000"/>
              <a:buFont typeface="Wingdings" pitchFamily="2" charset="2"/>
              <a:buNone/>
            </a:pPr>
            <a:endParaRPr lang="zh-CN" altLang="en-US" sz="800" b="1" dirty="0">
              <a:solidFill>
                <a:schemeClr val="bg2"/>
              </a:solidFill>
              <a:ea typeface="宋体" pitchFamily="2" charset="-122"/>
            </a:endParaRPr>
          </a:p>
          <a:p>
            <a:pPr algn="l">
              <a:buClr>
                <a:srgbClr val="FF0000"/>
              </a:buClr>
              <a:buSzPct val="80000"/>
              <a:buFont typeface="Wingdings" pitchFamily="2" charset="2"/>
              <a:buChar char="l"/>
            </a:pPr>
            <a:r>
              <a:rPr lang="zh-CN" altLang="en-US" sz="2000" b="1" dirty="0">
                <a:solidFill>
                  <a:srgbClr val="003366"/>
                </a:solidFill>
                <a:ea typeface="宋体" pitchFamily="2" charset="-122"/>
              </a:rPr>
              <a:t>  系统流程图</a:t>
            </a:r>
            <a:endParaRPr lang="zh-CN" altLang="en-US" sz="2000" b="1" dirty="0">
              <a:solidFill>
                <a:srgbClr val="003366"/>
              </a:solidFill>
              <a:latin typeface="Comic Sans MS" pitchFamily="66" charset="0"/>
              <a:ea typeface="宋体" pitchFamily="2" charset="-122"/>
            </a:endParaRPr>
          </a:p>
          <a:p>
            <a:pPr algn="l">
              <a:buClr>
                <a:srgbClr val="FF0000"/>
              </a:buClr>
              <a:buSzPct val="80000"/>
              <a:buFont typeface="Wingdings" pitchFamily="2" charset="2"/>
              <a:buChar char="l"/>
            </a:pPr>
            <a:r>
              <a:rPr lang="en-US" altLang="zh-CN" sz="2000" b="1" dirty="0">
                <a:solidFill>
                  <a:srgbClr val="003366"/>
                </a:solidFill>
                <a:ea typeface="宋体" pitchFamily="2" charset="-122"/>
              </a:rPr>
              <a:t>  </a:t>
            </a:r>
            <a:r>
              <a:rPr lang="zh-CN" altLang="en-US" sz="2000" b="1" dirty="0">
                <a:solidFill>
                  <a:srgbClr val="003366"/>
                </a:solidFill>
                <a:ea typeface="宋体" pitchFamily="2" charset="-122"/>
              </a:rPr>
              <a:t>决策树</a:t>
            </a:r>
            <a:r>
              <a:rPr lang="en-US" altLang="zh-CN" sz="2000" b="1" dirty="0">
                <a:solidFill>
                  <a:srgbClr val="003366"/>
                </a:solidFill>
                <a:ea typeface="宋体" pitchFamily="2" charset="-122"/>
              </a:rPr>
              <a:t>/</a:t>
            </a:r>
            <a:r>
              <a:rPr lang="zh-CN" altLang="en-US" sz="2000" b="1" dirty="0">
                <a:solidFill>
                  <a:srgbClr val="003366"/>
                </a:solidFill>
                <a:ea typeface="宋体" pitchFamily="2" charset="-122"/>
              </a:rPr>
              <a:t>决策表</a:t>
            </a:r>
          </a:p>
          <a:p>
            <a:pPr algn="l">
              <a:buClr>
                <a:srgbClr val="FF0000"/>
              </a:buClr>
              <a:buSzPct val="80000"/>
              <a:buFont typeface="Wingdings" pitchFamily="2" charset="2"/>
              <a:buChar char="l"/>
            </a:pPr>
            <a:r>
              <a:rPr lang="zh-CN" altLang="en-US" sz="2000" b="1" dirty="0">
                <a:solidFill>
                  <a:srgbClr val="003366"/>
                </a:solidFill>
                <a:ea typeface="宋体" pitchFamily="2" charset="-122"/>
              </a:rPr>
              <a:t>  实体关系图</a:t>
            </a:r>
            <a:endParaRPr lang="en-US" altLang="zh-CN" sz="2000" b="1" dirty="0">
              <a:solidFill>
                <a:srgbClr val="003366"/>
              </a:solidFill>
              <a:ea typeface="宋体" pitchFamily="2" charset="-122"/>
            </a:endParaRPr>
          </a:p>
          <a:p>
            <a:pPr algn="l">
              <a:buClr>
                <a:srgbClr val="FF0000"/>
              </a:buClr>
              <a:buSzPct val="80000"/>
              <a:buFont typeface="Wingdings" pitchFamily="2" charset="2"/>
              <a:buChar char="l"/>
            </a:pPr>
            <a:r>
              <a:rPr lang="en-US" altLang="zh-CN" sz="2000" b="1" dirty="0">
                <a:solidFill>
                  <a:srgbClr val="003366"/>
                </a:solidFill>
                <a:ea typeface="宋体" pitchFamily="2" charset="-122"/>
              </a:rPr>
              <a:t>  </a:t>
            </a:r>
            <a:r>
              <a:rPr lang="zh-CN" altLang="en-US" sz="2000" b="1" dirty="0">
                <a:solidFill>
                  <a:srgbClr val="003366"/>
                </a:solidFill>
                <a:ea typeface="宋体" pitchFamily="2" charset="-122"/>
              </a:rPr>
              <a:t>数据流图</a:t>
            </a:r>
          </a:p>
          <a:p>
            <a:pPr algn="l">
              <a:buClr>
                <a:srgbClr val="FF0000"/>
              </a:buClr>
              <a:buSzPct val="80000"/>
              <a:buFont typeface="Wingdings" pitchFamily="2" charset="2"/>
              <a:buChar char="l"/>
            </a:pPr>
            <a:r>
              <a:rPr lang="zh-CN" altLang="en-US" sz="2000" b="1" dirty="0">
                <a:solidFill>
                  <a:srgbClr val="003366"/>
                </a:solidFill>
                <a:ea typeface="宋体" pitchFamily="2" charset="-122"/>
              </a:rPr>
              <a:t>  数据字典</a:t>
            </a:r>
          </a:p>
          <a:p>
            <a:pPr algn="l">
              <a:buClr>
                <a:srgbClr val="FF0000"/>
              </a:buClr>
              <a:buSzPct val="80000"/>
              <a:buFont typeface="Wingdings" pitchFamily="2" charset="2"/>
              <a:buChar char="l"/>
            </a:pPr>
            <a:r>
              <a:rPr lang="zh-CN" altLang="en-US" sz="2000" b="1" dirty="0">
                <a:solidFill>
                  <a:srgbClr val="003366"/>
                </a:solidFill>
                <a:ea typeface="宋体" pitchFamily="2" charset="-122"/>
              </a:rPr>
              <a:t>  伪代码</a:t>
            </a:r>
            <a:endParaRPr lang="en-US" altLang="zh-CN" sz="2000" b="1" dirty="0">
              <a:solidFill>
                <a:srgbClr val="003366"/>
              </a:solidFill>
              <a:ea typeface="宋体" pitchFamily="2" charset="-122"/>
            </a:endParaRPr>
          </a:p>
        </p:txBody>
      </p:sp>
      <p:sp>
        <p:nvSpPr>
          <p:cNvPr id="12" name="Rectangle 8"/>
          <p:cNvSpPr>
            <a:spLocks noChangeArrowheads="1"/>
          </p:cNvSpPr>
          <p:nvPr/>
        </p:nvSpPr>
        <p:spPr bwMode="auto">
          <a:xfrm>
            <a:off x="1565524" y="3092152"/>
            <a:ext cx="2105025" cy="773112"/>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buClr>
                <a:srgbClr val="FF0000"/>
              </a:buClr>
              <a:buSzPct val="80000"/>
              <a:buFont typeface="Wingdings" pitchFamily="2" charset="2"/>
              <a:buChar char="l"/>
            </a:pPr>
            <a:r>
              <a:rPr lang="zh-CN" altLang="en-US" sz="2000" b="1">
                <a:solidFill>
                  <a:srgbClr val="003366"/>
                </a:solidFill>
                <a:ea typeface="宋体" pitchFamily="2" charset="-122"/>
              </a:rPr>
              <a:t>  事件列表</a:t>
            </a:r>
          </a:p>
          <a:p>
            <a:pPr algn="l">
              <a:buClr>
                <a:srgbClr val="FF0000"/>
              </a:buClr>
              <a:buSzPct val="80000"/>
              <a:buFont typeface="Wingdings" pitchFamily="2" charset="2"/>
              <a:buChar char="l"/>
            </a:pPr>
            <a:r>
              <a:rPr lang="zh-CN" altLang="en-US" sz="2000" b="1">
                <a:solidFill>
                  <a:srgbClr val="003366"/>
                </a:solidFill>
                <a:ea typeface="宋体" pitchFamily="2" charset="-122"/>
              </a:rPr>
              <a:t>  事物列表</a:t>
            </a:r>
          </a:p>
        </p:txBody>
      </p:sp>
      <p:sp>
        <p:nvSpPr>
          <p:cNvPr id="13" name="Rectangle 9"/>
          <p:cNvSpPr>
            <a:spLocks noChangeArrowheads="1"/>
          </p:cNvSpPr>
          <p:nvPr/>
        </p:nvSpPr>
        <p:spPr bwMode="auto">
          <a:xfrm>
            <a:off x="5748586" y="3073102"/>
            <a:ext cx="2338388" cy="798512"/>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buClr>
                <a:srgbClr val="FF0000"/>
              </a:buClr>
              <a:buSzPct val="80000"/>
              <a:buFont typeface="Wingdings" pitchFamily="2" charset="2"/>
              <a:buChar char="l"/>
            </a:pPr>
            <a:r>
              <a:rPr lang="zh-CN" altLang="en-US" sz="2000" b="1">
                <a:solidFill>
                  <a:schemeClr val="bg2"/>
                </a:solidFill>
                <a:ea typeface="宋体" pitchFamily="2" charset="-122"/>
              </a:rPr>
              <a:t>  体系结构图</a:t>
            </a:r>
          </a:p>
          <a:p>
            <a:pPr algn="l">
              <a:buClr>
                <a:srgbClr val="FF0000"/>
              </a:buClr>
              <a:buSzPct val="80000"/>
              <a:buFont typeface="Wingdings" pitchFamily="2" charset="2"/>
              <a:buChar char="l"/>
            </a:pPr>
            <a:r>
              <a:rPr lang="zh-CN" altLang="en-US" sz="2000" b="1">
                <a:solidFill>
                  <a:schemeClr val="bg2"/>
                </a:solidFill>
                <a:ea typeface="宋体" pitchFamily="2" charset="-122"/>
              </a:rPr>
              <a:t>  界面布局图</a:t>
            </a:r>
          </a:p>
        </p:txBody>
      </p:sp>
      <p:sp>
        <p:nvSpPr>
          <p:cNvPr id="14"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60</a:t>
            </a:fld>
            <a:endParaRPr lang="en-US" altLang="zh-CN" dirty="0"/>
          </a:p>
        </p:txBody>
      </p:sp>
    </p:spTree>
    <p:extLst>
      <p:ext uri="{BB962C8B-B14F-4D97-AF65-F5344CB8AC3E}">
        <p14:creationId xmlns:p14="http://schemas.microsoft.com/office/powerpoint/2010/main" val="29769120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65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2" grpId="0"/>
      <p:bldP spid="7" grpId="0" animBg="1"/>
      <p:bldP spid="9" grpId="0" animBg="1"/>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7" name="Rectangle 3"/>
          <p:cNvSpPr>
            <a:spLocks noChangeArrowheads="1"/>
          </p:cNvSpPr>
          <p:nvPr/>
        </p:nvSpPr>
        <p:spPr bwMode="auto">
          <a:xfrm>
            <a:off x="684212" y="4234052"/>
            <a:ext cx="8026400" cy="2105025"/>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49263" lvl="1" indent="-449263" algn="just" eaLnBrk="0" hangingPunct="0">
              <a:lnSpc>
                <a:spcPct val="130000"/>
              </a:lnSpc>
              <a:spcBef>
                <a:spcPct val="20000"/>
              </a:spcBef>
              <a:buClr>
                <a:srgbClr val="CC0000"/>
              </a:buClr>
              <a:buSzPct val="120000"/>
              <a:buBlip>
                <a:blip r:embed="rId2"/>
              </a:buBlip>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信息系统的所有</a:t>
            </a:r>
            <a:r>
              <a:rPr kumimoji="1"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处理过程</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都是由事件驱动或触发的，</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因此当定义系统需求时将所有事件罗列出来并加以分</a:t>
            </a:r>
            <a:b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析是非常有意义的</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1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1"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2) </a:t>
            </a:r>
            <a:r>
              <a:rPr lang="zh-CN" altLang="en-US" sz="2400" dirty="0" smtClean="0"/>
              <a:t>事件和系统需求</a:t>
            </a:r>
            <a:endParaRPr lang="zh-CN" altLang="en-US" sz="2400" dirty="0"/>
          </a:p>
        </p:txBody>
      </p:sp>
      <p:sp>
        <p:nvSpPr>
          <p:cNvPr id="12" name="Text Box 7"/>
          <p:cNvSpPr txBox="1">
            <a:spLocks noChangeArrowheads="1"/>
          </p:cNvSpPr>
          <p:nvPr/>
        </p:nvSpPr>
        <p:spPr bwMode="auto">
          <a:xfrm>
            <a:off x="684212" y="1656324"/>
            <a:ext cx="7959725" cy="256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事件：</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发生在某一特定的时间和地点、可描述并且系统</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应该</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记录下来的</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事情。</a:t>
            </a:r>
            <a:endParaRPr kumimoji="1"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indent="-449263" algn="just" eaLnBrk="0" hangingPunct="0">
              <a:lnSpc>
                <a:spcPct val="130000"/>
              </a:lnSpc>
              <a:spcBef>
                <a:spcPct val="20000"/>
              </a:spcBef>
              <a:buSzPct val="120000"/>
              <a:buBlip>
                <a:blip r:embed="rId2"/>
              </a:buBlip>
            </a:pPr>
            <a:r>
              <a:rPr kumimoji="1" lang="zh-CN" altLang="en-US" sz="24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事件和系统需求的</a:t>
            </a:r>
            <a:r>
              <a:rPr kumimoji="1"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关系：</a:t>
            </a: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什么事件发生时需要系统做出响应，能列出所有这样的事件应该说就可以搞清楚用户对系统的</a:t>
            </a:r>
            <a:r>
              <a:rPr kumimoji="1"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需求。</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65880650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7027"/>
                                        </p:tgtEl>
                                        <p:attrNameLst>
                                          <p:attrName>style.visibility</p:attrName>
                                        </p:attrNameLst>
                                      </p:cBhvr>
                                      <p:to>
                                        <p:strVal val="visible"/>
                                      </p:to>
                                    </p:set>
                                    <p:animEffect transition="in" filter="fade">
                                      <p:cBhvr>
                                        <p:cTn id="12" dur="500"/>
                                        <p:tgtEl>
                                          <p:spTgt spid="897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animBg="1"/>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2) </a:t>
            </a:r>
            <a:r>
              <a:rPr lang="zh-CN" altLang="en-US" sz="2400" dirty="0" smtClean="0"/>
              <a:t>事件和系统需求</a:t>
            </a:r>
            <a:endParaRPr lang="zh-CN" altLang="en-US" sz="2400" dirty="0"/>
          </a:p>
        </p:txBody>
      </p:sp>
      <p:sp>
        <p:nvSpPr>
          <p:cNvPr id="7" name="Text Box 7"/>
          <p:cNvSpPr txBox="1">
            <a:spLocks noChangeArrowheads="1"/>
          </p:cNvSpPr>
          <p:nvPr/>
        </p:nvSpPr>
        <p:spPr bwMode="auto">
          <a:xfrm>
            <a:off x="637116" y="1827906"/>
            <a:ext cx="7959725"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事件类型：</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Rectangle 3"/>
          <p:cNvSpPr txBox="1">
            <a:spLocks noChangeArrowheads="1"/>
          </p:cNvSpPr>
          <p:nvPr/>
        </p:nvSpPr>
        <p:spPr bwMode="auto">
          <a:xfrm>
            <a:off x="755576" y="2492896"/>
            <a:ext cx="6887211" cy="2317391"/>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2"/>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lvl="1">
              <a:buClr>
                <a:srgbClr val="FF0000"/>
              </a:buClr>
              <a:buFont typeface="Wingdings" pitchFamily="2" charset="2"/>
              <a:buChar char="Ø"/>
            </a:pPr>
            <a:r>
              <a:rPr lang="zh-CN" altLang="en-US" dirty="0" smtClean="0">
                <a:solidFill>
                  <a:srgbClr val="0000FF"/>
                </a:solidFill>
              </a:rPr>
              <a:t>外部</a:t>
            </a:r>
            <a:r>
              <a:rPr lang="zh-CN" altLang="en-US" dirty="0">
                <a:solidFill>
                  <a:srgbClr val="0000FF"/>
                </a:solidFill>
              </a:rPr>
              <a:t>事件：</a:t>
            </a:r>
            <a:r>
              <a:rPr lang="zh-CN" altLang="en-US" dirty="0"/>
              <a:t>系统之外发生的事件，通常是由外部实体</a:t>
            </a:r>
            <a:r>
              <a:rPr lang="zh-CN" altLang="en-US" dirty="0" smtClean="0"/>
              <a:t>或系统</a:t>
            </a:r>
            <a:r>
              <a:rPr lang="zh-CN" altLang="en-US" dirty="0"/>
              <a:t>参与者触发</a:t>
            </a:r>
            <a:endParaRPr lang="en-US" altLang="zh-CN" dirty="0"/>
          </a:p>
          <a:p>
            <a:pPr lvl="1">
              <a:buClr>
                <a:srgbClr val="FF0000"/>
              </a:buClr>
              <a:buFont typeface="Wingdings" pitchFamily="2" charset="2"/>
              <a:buChar char="Ø"/>
            </a:pPr>
            <a:r>
              <a:rPr lang="zh-CN" altLang="en-US" dirty="0">
                <a:solidFill>
                  <a:srgbClr val="0000FF"/>
                </a:solidFill>
              </a:rPr>
              <a:t>临时事件：</a:t>
            </a:r>
            <a:r>
              <a:rPr lang="zh-CN" altLang="en-US" dirty="0"/>
              <a:t>由于到达某一时刻所发生的事件</a:t>
            </a:r>
            <a:endParaRPr lang="en-US" altLang="zh-CN" dirty="0"/>
          </a:p>
          <a:p>
            <a:pPr lvl="1">
              <a:buClr>
                <a:srgbClr val="FF0000"/>
              </a:buClr>
              <a:buFont typeface="Wingdings" pitchFamily="2" charset="2"/>
              <a:buChar char="Ø"/>
            </a:pPr>
            <a:r>
              <a:rPr lang="zh-CN" altLang="en-US" dirty="0">
                <a:solidFill>
                  <a:srgbClr val="0000FF"/>
                </a:solidFill>
              </a:rPr>
              <a:t>状态事件：</a:t>
            </a:r>
            <a:r>
              <a:rPr lang="zh-CN" altLang="en-US" dirty="0"/>
              <a:t>当系统内部发生了需要处理的情况时所</a:t>
            </a:r>
            <a:r>
              <a:rPr lang="zh-CN" altLang="en-US" dirty="0" smtClean="0"/>
              <a:t>引发的</a:t>
            </a:r>
            <a:r>
              <a:rPr lang="zh-CN" altLang="en-US" dirty="0"/>
              <a:t>事件</a:t>
            </a:r>
            <a:endParaRPr lang="en-US" altLang="zh-CN" dirty="0"/>
          </a:p>
          <a:p>
            <a:pPr lvl="1">
              <a:buClr>
                <a:srgbClr val="FF0000"/>
              </a:buClr>
              <a:buFont typeface="Wingdings" pitchFamily="2" charset="2"/>
              <a:buChar char="Ø"/>
            </a:pPr>
            <a:endParaRPr kumimoji="1" lang="en-US" altLang="zh-CN" dirty="0" smtClean="0">
              <a:latin typeface="华文楷体" pitchFamily="2" charset="-122"/>
              <a:ea typeface="华文楷体" pitchFamily="2" charset="-122"/>
            </a:endParaRPr>
          </a:p>
          <a:p>
            <a:pPr lvl="1">
              <a:buClr>
                <a:srgbClr val="FF0000"/>
              </a:buClr>
              <a:buFont typeface="Wingdings" pitchFamily="2" charset="2"/>
              <a:buChar char="Ø"/>
            </a:pPr>
            <a:endParaRPr lang="en-US" altLang="zh-CN" kern="1200" dirty="0" smtClean="0">
              <a:solidFill>
                <a:srgbClr val="0000FF"/>
              </a:solidFill>
            </a:endParaRPr>
          </a:p>
          <a:p>
            <a:pPr lvl="1">
              <a:buClr>
                <a:srgbClr val="FF0000"/>
              </a:buClr>
              <a:buFont typeface="Wingdings" pitchFamily="2" charset="2"/>
              <a:buChar char="Ø"/>
            </a:pPr>
            <a:endParaRPr lang="zh-CN" altLang="en-US" kern="1200" dirty="0" smtClean="0">
              <a:solidFill>
                <a:srgbClr val="0000FF"/>
              </a:solidFill>
            </a:endParaRPr>
          </a:p>
        </p:txBody>
      </p:sp>
    </p:spTree>
    <p:extLst>
      <p:ext uri="{BB962C8B-B14F-4D97-AF65-F5344CB8AC3E}">
        <p14:creationId xmlns:p14="http://schemas.microsoft.com/office/powerpoint/2010/main" val="398957687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2) </a:t>
            </a:r>
            <a:r>
              <a:rPr lang="zh-CN" altLang="en-US" sz="2400" dirty="0" smtClean="0"/>
              <a:t>事件和系统需求</a:t>
            </a:r>
            <a:endParaRPr lang="zh-CN" altLang="en-US" sz="2400" dirty="0"/>
          </a:p>
        </p:txBody>
      </p:sp>
      <p:sp>
        <p:nvSpPr>
          <p:cNvPr id="7" name="Text Box 7"/>
          <p:cNvSpPr txBox="1">
            <a:spLocks noChangeArrowheads="1"/>
          </p:cNvSpPr>
          <p:nvPr/>
        </p:nvSpPr>
        <p:spPr bwMode="auto">
          <a:xfrm>
            <a:off x="637116" y="1827906"/>
            <a:ext cx="7959725"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事件类型：</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Rectangle 4"/>
          <p:cNvSpPr>
            <a:spLocks noChangeArrowheads="1"/>
          </p:cNvSpPr>
          <p:nvPr/>
        </p:nvSpPr>
        <p:spPr bwMode="auto">
          <a:xfrm>
            <a:off x="812800" y="2269480"/>
            <a:ext cx="7594600" cy="1879600"/>
          </a:xfrm>
          <a:prstGeom prst="rect">
            <a:avLst/>
          </a:prstGeom>
          <a:noFill/>
          <a:ln w="9525">
            <a:noFill/>
            <a:miter lim="800000"/>
            <a:headEnd/>
            <a:tailEnd/>
          </a:ln>
          <a:effectLst/>
        </p:spPr>
        <p:txBody>
          <a:bodyPr wrap="none" anchor="ctr"/>
          <a:lstStyle/>
          <a:p>
            <a:pPr algn="l"/>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外</a:t>
            </a:r>
            <a:r>
              <a:rPr kumimoji="1"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部事件应包括：</a:t>
            </a:r>
          </a:p>
          <a:p>
            <a:pPr lvl="1" algn="l">
              <a:buClr>
                <a:srgbClr val="FF0000"/>
              </a:buClr>
              <a:buSzPct val="75000"/>
              <a:buFont typeface="Wingdings" pitchFamily="2" charset="2"/>
              <a:buChar char="u"/>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外</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部实体的需要触发一个事务处理，如客户下订单</a:t>
            </a:r>
          </a:p>
          <a:p>
            <a:pPr lvl="1" algn="l">
              <a:buClr>
                <a:srgbClr val="FF0000"/>
              </a:buClr>
              <a:buSzPct val="75000"/>
              <a:buFont typeface="Wingdings" pitchFamily="2" charset="2"/>
              <a:buChar char="u"/>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外部实体想获得某些信息，如客户查询帐户信息</a:t>
            </a:r>
          </a:p>
          <a:p>
            <a:pPr lvl="1" algn="l">
              <a:buClr>
                <a:srgbClr val="FF0000"/>
              </a:buClr>
              <a:buSzPct val="75000"/>
              <a:buFont typeface="Wingdings" pitchFamily="2" charset="2"/>
              <a:buChar char="u"/>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数据发生改变需要更新，如客户地址变更</a:t>
            </a:r>
          </a:p>
          <a:p>
            <a:pPr lvl="1" algn="l">
              <a:buClr>
                <a:srgbClr val="FF0000"/>
              </a:buClr>
              <a:buSzPct val="75000"/>
              <a:buFont typeface="Wingdings" pitchFamily="2" charset="2"/>
              <a:buChar char="u"/>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管理部门想获取某些信息，如管理者需要销售情况分析报告</a:t>
            </a: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 name="Rectangle 6"/>
          <p:cNvSpPr>
            <a:spLocks noChangeArrowheads="1"/>
          </p:cNvSpPr>
          <p:nvPr/>
        </p:nvSpPr>
        <p:spPr bwMode="auto">
          <a:xfrm>
            <a:off x="801688" y="4102769"/>
            <a:ext cx="7594600" cy="1414463"/>
          </a:xfrm>
          <a:prstGeom prst="rect">
            <a:avLst/>
          </a:prstGeom>
          <a:noFill/>
          <a:ln w="9525">
            <a:noFill/>
            <a:miter lim="800000"/>
            <a:headEnd/>
            <a:tailEnd/>
          </a:ln>
          <a:effectLst/>
        </p:spPr>
        <p:txBody>
          <a:bodyPr wrap="none" anchor="ctr"/>
          <a:lstStyle/>
          <a:p>
            <a:pPr algn="l"/>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临时</a:t>
            </a:r>
            <a:r>
              <a:rPr kumimoji="1"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事件应包括：</a:t>
            </a:r>
          </a:p>
          <a:p>
            <a:pPr lvl="1" algn="l">
              <a:buClr>
                <a:srgbClr val="FF0000"/>
              </a:buClr>
              <a:buSzPct val="75000"/>
              <a:buFont typeface="Wingdings" pitchFamily="2" charset="2"/>
              <a:buChar char="u"/>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所需的内部输出结果，如定期报表</a:t>
            </a:r>
          </a:p>
          <a:p>
            <a:pPr lvl="1" algn="l">
              <a:buClr>
                <a:srgbClr val="FF0000"/>
              </a:buClr>
              <a:buSzPct val="75000"/>
              <a:buFont typeface="Wingdings" pitchFamily="2" charset="2"/>
              <a:buChar char="u"/>
            </a:pP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所需的外部输出结果，如定期结算单、帐单等</a:t>
            </a:r>
          </a:p>
          <a:p>
            <a:pPr lvl="1" algn="l">
              <a:buClr>
                <a:srgbClr val="FF0000"/>
              </a:buClr>
              <a:buSzPct val="75000"/>
              <a:buFont typeface="Wingdings" pitchFamily="2" charset="2"/>
              <a:buChar char="u"/>
            </a:pP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突发的情况，如系统掉电、内存溢出、读写错误、缺页</a:t>
            </a: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1" name="Rectangle 7"/>
          <p:cNvSpPr>
            <a:spLocks noChangeArrowheads="1"/>
          </p:cNvSpPr>
          <p:nvPr/>
        </p:nvSpPr>
        <p:spPr bwMode="auto">
          <a:xfrm>
            <a:off x="790575" y="5289376"/>
            <a:ext cx="7594600" cy="1524000"/>
          </a:xfrm>
          <a:prstGeom prst="rect">
            <a:avLst/>
          </a:prstGeom>
          <a:noFill/>
          <a:ln w="9525">
            <a:noFill/>
            <a:miter lim="800000"/>
            <a:headEnd/>
            <a:tailEnd/>
          </a:ln>
          <a:effectLst/>
        </p:spPr>
        <p:txBody>
          <a:bodyPr wrap="none" anchor="ctr"/>
          <a:lstStyle/>
          <a:p>
            <a:pPr algn="l"/>
            <a:r>
              <a:rPr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状态</a:t>
            </a:r>
            <a:r>
              <a:rPr kumimoji="1" lang="zh-CN" altLang="en-US" sz="24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事件应包括：</a:t>
            </a:r>
          </a:p>
          <a:p>
            <a:pPr lvl="1" algn="l">
              <a:buClr>
                <a:srgbClr val="FF0000"/>
              </a:buClr>
              <a:buSzPct val="75000"/>
              <a:buFont typeface="Wingdings" pitchFamily="2" charset="2"/>
              <a:buChar char="u"/>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所有外部事件和临时事件都要考虑是否有状态事件发生，</a:t>
            </a:r>
            <a:b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b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    如，销售引起库存变化等</a:t>
            </a:r>
            <a:endPar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94061891"/>
      </p:ext>
    </p:extLst>
  </p:cSld>
  <p:clrMapOvr>
    <a:masterClrMapping/>
  </p:clrMapOvr>
  <p:transition>
    <p:split orient="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4196" name="Group 4"/>
          <p:cNvGrpSpPr>
            <a:grpSpLocks/>
          </p:cNvGrpSpPr>
          <p:nvPr/>
        </p:nvGrpSpPr>
        <p:grpSpPr bwMode="auto">
          <a:xfrm>
            <a:off x="611560" y="2018184"/>
            <a:ext cx="8062539" cy="4446837"/>
            <a:chOff x="208" y="936"/>
            <a:chExt cx="5264" cy="3185"/>
          </a:xfrm>
        </p:grpSpPr>
        <p:sp>
          <p:nvSpPr>
            <p:cNvPr id="904197" name="Rectangle 5"/>
            <p:cNvSpPr>
              <a:spLocks noChangeArrowheads="1"/>
            </p:cNvSpPr>
            <p:nvPr/>
          </p:nvSpPr>
          <p:spPr bwMode="auto">
            <a:xfrm>
              <a:off x="512" y="1000"/>
              <a:ext cx="4784" cy="118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1">
                  <a:solidFill>
                    <a:srgbClr val="990000"/>
                  </a:solidFill>
                  <a:ea typeface="宋体" pitchFamily="2" charset="-122"/>
                </a:rPr>
                <a:t>外</a:t>
              </a:r>
              <a:r>
                <a:rPr kumimoji="1" lang="zh-CN" altLang="en-US" sz="2400" b="1">
                  <a:solidFill>
                    <a:srgbClr val="990000"/>
                  </a:solidFill>
                  <a:ea typeface="宋体" pitchFamily="2" charset="-122"/>
                </a:rPr>
                <a:t>部事件应包括</a:t>
              </a:r>
              <a:r>
                <a:rPr kumimoji="1" lang="zh-CN" altLang="en-US" sz="2400" b="1">
                  <a:solidFill>
                    <a:srgbClr val="990000"/>
                  </a:solidFill>
                  <a:ea typeface="黑体" pitchFamily="49" charset="-122"/>
                </a:rPr>
                <a:t>：</a:t>
              </a:r>
            </a:p>
            <a:p>
              <a:pPr lvl="1" algn="l">
                <a:buClr>
                  <a:srgbClr val="FF0000"/>
                </a:buClr>
                <a:buSzPct val="75000"/>
                <a:buFont typeface="Wingdings" pitchFamily="2" charset="2"/>
                <a:buChar char="u"/>
              </a:pPr>
              <a:r>
                <a:rPr lang="zh-CN" altLang="en-US" sz="2000" b="1">
                  <a:solidFill>
                    <a:schemeClr val="bg2"/>
                  </a:solidFill>
                  <a:ea typeface="楷体_GB2312" pitchFamily="49" charset="-122"/>
                </a:rPr>
                <a:t> 外</a:t>
              </a:r>
              <a:r>
                <a:rPr kumimoji="1" lang="zh-CN" altLang="en-US" sz="2000" b="1">
                  <a:solidFill>
                    <a:schemeClr val="bg2"/>
                  </a:solidFill>
                  <a:ea typeface="楷体_GB2312" pitchFamily="49" charset="-122"/>
                </a:rPr>
                <a:t>部实体的需要触发一个事务处理，如客户下订单</a:t>
              </a:r>
            </a:p>
            <a:p>
              <a:pPr lvl="1" algn="l">
                <a:buClr>
                  <a:srgbClr val="FF0000"/>
                </a:buClr>
                <a:buSzPct val="75000"/>
                <a:buFont typeface="Wingdings" pitchFamily="2" charset="2"/>
                <a:buChar char="u"/>
              </a:pPr>
              <a:r>
                <a:rPr kumimoji="1" lang="zh-CN" altLang="en-US" sz="2000" b="1">
                  <a:solidFill>
                    <a:schemeClr val="bg2"/>
                  </a:solidFill>
                  <a:ea typeface="楷体_GB2312" pitchFamily="49" charset="-122"/>
                </a:rPr>
                <a:t> 外部实体想获得某些信息，如客户查询帐户信息</a:t>
              </a:r>
            </a:p>
            <a:p>
              <a:pPr lvl="1" algn="l">
                <a:buClr>
                  <a:srgbClr val="FF0000"/>
                </a:buClr>
                <a:buSzPct val="75000"/>
                <a:buFont typeface="Wingdings" pitchFamily="2" charset="2"/>
                <a:buChar char="u"/>
              </a:pPr>
              <a:r>
                <a:rPr kumimoji="1" lang="zh-CN" altLang="en-US" sz="2000" b="1">
                  <a:solidFill>
                    <a:schemeClr val="bg2"/>
                  </a:solidFill>
                  <a:ea typeface="楷体_GB2312" pitchFamily="49" charset="-122"/>
                </a:rPr>
                <a:t> 数据发生改变需要更新，如客户地址变更</a:t>
              </a:r>
            </a:p>
            <a:p>
              <a:pPr lvl="1" algn="l">
                <a:buClr>
                  <a:srgbClr val="FF0000"/>
                </a:buClr>
                <a:buSzPct val="75000"/>
                <a:buFont typeface="Wingdings" pitchFamily="2" charset="2"/>
                <a:buChar char="u"/>
              </a:pPr>
              <a:r>
                <a:rPr kumimoji="1" lang="zh-CN" altLang="en-US" sz="2000" b="1">
                  <a:solidFill>
                    <a:schemeClr val="bg2"/>
                  </a:solidFill>
                  <a:ea typeface="楷体_GB2312" pitchFamily="49" charset="-122"/>
                </a:rPr>
                <a:t> 管理部门想获取某些信息，如管理者需要销售情况分析报告</a:t>
              </a:r>
              <a:endParaRPr kumimoji="1" lang="en-US" altLang="zh-CN" sz="2000" b="1">
                <a:solidFill>
                  <a:schemeClr val="bg2"/>
                </a:solidFill>
                <a:ea typeface="楷体_GB2312" pitchFamily="49" charset="-122"/>
              </a:endParaRPr>
            </a:p>
          </p:txBody>
        </p:sp>
        <p:sp>
          <p:nvSpPr>
            <p:cNvPr id="904198" name="Rectangle 6"/>
            <p:cNvSpPr>
              <a:spLocks noChangeArrowheads="1"/>
            </p:cNvSpPr>
            <p:nvPr/>
          </p:nvSpPr>
          <p:spPr bwMode="auto">
            <a:xfrm>
              <a:off x="505" y="2345"/>
              <a:ext cx="4784" cy="73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1">
                  <a:solidFill>
                    <a:srgbClr val="990000"/>
                  </a:solidFill>
                  <a:ea typeface="宋体" pitchFamily="2" charset="-122"/>
                </a:rPr>
                <a:t>临时</a:t>
              </a:r>
              <a:r>
                <a:rPr kumimoji="1" lang="zh-CN" altLang="en-US" sz="2400" b="1">
                  <a:solidFill>
                    <a:srgbClr val="990000"/>
                  </a:solidFill>
                  <a:ea typeface="宋体" pitchFamily="2" charset="-122"/>
                </a:rPr>
                <a:t>事件应包括</a:t>
              </a:r>
              <a:r>
                <a:rPr kumimoji="1" lang="zh-CN" altLang="en-US" sz="2400" b="1">
                  <a:solidFill>
                    <a:srgbClr val="990000"/>
                  </a:solidFill>
                  <a:ea typeface="黑体" pitchFamily="49" charset="-122"/>
                </a:rPr>
                <a:t>：</a:t>
              </a:r>
            </a:p>
            <a:p>
              <a:pPr lvl="1" algn="l">
                <a:buClr>
                  <a:srgbClr val="FF0000"/>
                </a:buClr>
                <a:buSzPct val="75000"/>
                <a:buFont typeface="Wingdings" pitchFamily="2" charset="2"/>
                <a:buChar char="u"/>
              </a:pPr>
              <a:r>
                <a:rPr lang="zh-CN" altLang="en-US" sz="2000" b="1">
                  <a:solidFill>
                    <a:schemeClr val="bg2"/>
                  </a:solidFill>
                  <a:ea typeface="楷体_GB2312" pitchFamily="49" charset="-122"/>
                </a:rPr>
                <a:t> 所需的内部输出结果，如定期报表</a:t>
              </a:r>
            </a:p>
            <a:p>
              <a:pPr lvl="1" algn="l">
                <a:buClr>
                  <a:srgbClr val="FF0000"/>
                </a:buClr>
                <a:buSzPct val="75000"/>
                <a:buFont typeface="Wingdings" pitchFamily="2" charset="2"/>
                <a:buChar char="u"/>
              </a:pPr>
              <a:r>
                <a:rPr lang="en-US" altLang="zh-CN" sz="2000" b="1">
                  <a:solidFill>
                    <a:schemeClr val="bg2"/>
                  </a:solidFill>
                  <a:ea typeface="楷体_GB2312" pitchFamily="49" charset="-122"/>
                </a:rPr>
                <a:t> </a:t>
              </a:r>
              <a:r>
                <a:rPr lang="zh-CN" altLang="en-US" sz="2000" b="1">
                  <a:solidFill>
                    <a:schemeClr val="bg2"/>
                  </a:solidFill>
                  <a:ea typeface="楷体_GB2312" pitchFamily="49" charset="-122"/>
                </a:rPr>
                <a:t>所需的外部输出结果，如定期结算单、帐单等</a:t>
              </a:r>
              <a:endParaRPr kumimoji="1" lang="en-US" altLang="zh-CN" sz="2000" b="1">
                <a:solidFill>
                  <a:schemeClr val="bg2"/>
                </a:solidFill>
                <a:ea typeface="楷体_GB2312" pitchFamily="49" charset="-122"/>
              </a:endParaRPr>
            </a:p>
          </p:txBody>
        </p:sp>
        <p:sp>
          <p:nvSpPr>
            <p:cNvPr id="904199" name="Rectangle 7"/>
            <p:cNvSpPr>
              <a:spLocks noChangeArrowheads="1"/>
            </p:cNvSpPr>
            <p:nvPr/>
          </p:nvSpPr>
          <p:spPr bwMode="auto">
            <a:xfrm>
              <a:off x="498" y="3146"/>
              <a:ext cx="4784" cy="96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1">
                  <a:solidFill>
                    <a:srgbClr val="990000"/>
                  </a:solidFill>
                  <a:ea typeface="宋体" pitchFamily="2" charset="-122"/>
                </a:rPr>
                <a:t>状态</a:t>
              </a:r>
              <a:r>
                <a:rPr kumimoji="1" lang="zh-CN" altLang="en-US" sz="2400" b="1">
                  <a:solidFill>
                    <a:srgbClr val="990000"/>
                  </a:solidFill>
                  <a:ea typeface="宋体" pitchFamily="2" charset="-122"/>
                </a:rPr>
                <a:t>事件应包括</a:t>
              </a:r>
              <a:r>
                <a:rPr kumimoji="1" lang="zh-CN" altLang="en-US" sz="2400" b="1">
                  <a:solidFill>
                    <a:srgbClr val="990000"/>
                  </a:solidFill>
                  <a:ea typeface="黑体" pitchFamily="49" charset="-122"/>
                </a:rPr>
                <a:t>：</a:t>
              </a:r>
            </a:p>
            <a:p>
              <a:pPr lvl="1" algn="l">
                <a:buClr>
                  <a:srgbClr val="FF0000"/>
                </a:buClr>
                <a:buSzPct val="75000"/>
                <a:buFont typeface="Wingdings" pitchFamily="2" charset="2"/>
                <a:buChar char="u"/>
              </a:pPr>
              <a:r>
                <a:rPr lang="zh-CN" altLang="en-US" sz="2000" b="1">
                  <a:solidFill>
                    <a:schemeClr val="bg2"/>
                  </a:solidFill>
                  <a:ea typeface="楷体_GB2312" pitchFamily="49" charset="-122"/>
                </a:rPr>
                <a:t> 所有外部事件和临时事件都要考虑是否有状态事件发生，</a:t>
              </a:r>
              <a:br>
                <a:rPr lang="zh-CN" altLang="en-US" sz="2000" b="1">
                  <a:solidFill>
                    <a:schemeClr val="bg2"/>
                  </a:solidFill>
                  <a:ea typeface="楷体_GB2312" pitchFamily="49" charset="-122"/>
                </a:rPr>
              </a:br>
              <a:r>
                <a:rPr lang="zh-CN" altLang="en-US" sz="2000" b="1">
                  <a:solidFill>
                    <a:schemeClr val="bg2"/>
                  </a:solidFill>
                  <a:ea typeface="楷体_GB2312" pitchFamily="49" charset="-122"/>
                </a:rPr>
                <a:t>    如，销售引起库存变化等</a:t>
              </a:r>
              <a:endParaRPr kumimoji="1" lang="zh-CN" altLang="en-US" sz="2000" b="1">
                <a:solidFill>
                  <a:schemeClr val="bg2"/>
                </a:solidFill>
                <a:ea typeface="楷体_GB2312" pitchFamily="49" charset="-122"/>
              </a:endParaRPr>
            </a:p>
          </p:txBody>
        </p:sp>
        <p:pic>
          <p:nvPicPr>
            <p:cNvPr id="9042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936"/>
              <a:ext cx="5264" cy="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4201" name="Rectangle 9"/>
            <p:cNvSpPr>
              <a:spLocks noChangeArrowheads="1"/>
            </p:cNvSpPr>
            <p:nvPr/>
          </p:nvSpPr>
          <p:spPr bwMode="auto">
            <a:xfrm>
              <a:off x="1048" y="3584"/>
              <a:ext cx="976" cy="352"/>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dirty="0">
                  <a:solidFill>
                    <a:srgbClr val="000000"/>
                  </a:solidFill>
                  <a:ea typeface="宋体" pitchFamily="2" charset="-122"/>
                </a:rPr>
                <a:t>客户查询订单状态</a:t>
              </a:r>
            </a:p>
            <a:p>
              <a:endParaRPr lang="en-US" altLang="zh-CN" sz="1400" b="1" dirty="0">
                <a:solidFill>
                  <a:srgbClr val="000000"/>
                </a:solidFill>
                <a:ea typeface="宋体" pitchFamily="2" charset="-122"/>
              </a:endParaRPr>
            </a:p>
          </p:txBody>
        </p:sp>
        <p:sp>
          <p:nvSpPr>
            <p:cNvPr id="904202" name="Rectangle 10"/>
            <p:cNvSpPr>
              <a:spLocks noChangeArrowheads="1"/>
            </p:cNvSpPr>
            <p:nvPr/>
          </p:nvSpPr>
          <p:spPr bwMode="auto">
            <a:xfrm>
              <a:off x="2329" y="3585"/>
              <a:ext cx="1008" cy="384"/>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dirty="0">
                  <a:solidFill>
                    <a:srgbClr val="000000"/>
                  </a:solidFill>
                  <a:ea typeface="宋体" pitchFamily="2" charset="-122"/>
                </a:rPr>
                <a:t>客户修改帐户信息</a:t>
              </a:r>
            </a:p>
            <a:p>
              <a:endParaRPr lang="en-US" altLang="zh-CN" sz="1400" b="1" dirty="0">
                <a:solidFill>
                  <a:srgbClr val="000000"/>
                </a:solidFill>
                <a:ea typeface="宋体" pitchFamily="2" charset="-122"/>
              </a:endParaRPr>
            </a:p>
          </p:txBody>
        </p:sp>
        <p:sp>
          <p:nvSpPr>
            <p:cNvPr id="904203" name="Rectangle 11"/>
            <p:cNvSpPr>
              <a:spLocks noChangeArrowheads="1"/>
            </p:cNvSpPr>
            <p:nvPr/>
          </p:nvSpPr>
          <p:spPr bwMode="auto">
            <a:xfrm>
              <a:off x="3714" y="3570"/>
              <a:ext cx="1008" cy="384"/>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dirty="0">
                  <a:solidFill>
                    <a:srgbClr val="000000"/>
                  </a:solidFill>
                  <a:ea typeface="宋体" pitchFamily="2" charset="-122"/>
                </a:rPr>
                <a:t>客户退货</a:t>
              </a:r>
            </a:p>
            <a:p>
              <a:endParaRPr lang="en-US" altLang="zh-CN" sz="1400" b="1" dirty="0">
                <a:solidFill>
                  <a:srgbClr val="000000"/>
                </a:solidFill>
                <a:ea typeface="宋体" pitchFamily="2" charset="-122"/>
              </a:endParaRPr>
            </a:p>
          </p:txBody>
        </p:sp>
        <p:sp>
          <p:nvSpPr>
            <p:cNvPr id="904204" name="Rectangle 12"/>
            <p:cNvSpPr>
              <a:spLocks noChangeArrowheads="1"/>
            </p:cNvSpPr>
            <p:nvPr/>
          </p:nvSpPr>
          <p:spPr bwMode="auto">
            <a:xfrm>
              <a:off x="473" y="2169"/>
              <a:ext cx="936" cy="320"/>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用户想要一本</a:t>
              </a:r>
            </a:p>
            <a:p>
              <a:r>
                <a:rPr lang="zh-CN" altLang="en-US" sz="1400" b="1">
                  <a:solidFill>
                    <a:srgbClr val="000000"/>
                  </a:solidFill>
                  <a:ea typeface="宋体" pitchFamily="2" charset="-122"/>
                </a:rPr>
                <a:t>商品目录</a:t>
              </a:r>
              <a:endParaRPr lang="en-US" altLang="zh-CN" sz="1400" b="1">
                <a:solidFill>
                  <a:srgbClr val="000000"/>
                </a:solidFill>
                <a:ea typeface="宋体" pitchFamily="2" charset="-122"/>
              </a:endParaRPr>
            </a:p>
          </p:txBody>
        </p:sp>
        <p:sp>
          <p:nvSpPr>
            <p:cNvPr id="904205" name="Rectangle 13"/>
            <p:cNvSpPr>
              <a:spLocks noChangeArrowheads="1"/>
            </p:cNvSpPr>
            <p:nvPr/>
          </p:nvSpPr>
          <p:spPr bwMode="auto">
            <a:xfrm>
              <a:off x="1770" y="2186"/>
              <a:ext cx="944" cy="320"/>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客户想确定商品</a:t>
              </a:r>
            </a:p>
            <a:p>
              <a:r>
                <a:rPr lang="zh-CN" altLang="en-US" sz="1400" b="1">
                  <a:solidFill>
                    <a:srgbClr val="000000"/>
                  </a:solidFill>
                  <a:ea typeface="宋体" pitchFamily="2" charset="-122"/>
                </a:rPr>
                <a:t>信息的有效性</a:t>
              </a:r>
              <a:endParaRPr lang="en-US" altLang="zh-CN" sz="1400" b="1">
                <a:solidFill>
                  <a:srgbClr val="000000"/>
                </a:solidFill>
                <a:ea typeface="宋体" pitchFamily="2" charset="-122"/>
              </a:endParaRPr>
            </a:p>
          </p:txBody>
        </p:sp>
        <p:sp>
          <p:nvSpPr>
            <p:cNvPr id="904206" name="Rectangle 14"/>
            <p:cNvSpPr>
              <a:spLocks noChangeArrowheads="1"/>
            </p:cNvSpPr>
            <p:nvPr/>
          </p:nvSpPr>
          <p:spPr bwMode="auto">
            <a:xfrm>
              <a:off x="3059" y="2163"/>
              <a:ext cx="936" cy="320"/>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客户下订单</a:t>
              </a:r>
            </a:p>
            <a:p>
              <a:endParaRPr lang="en-US" altLang="zh-CN" sz="1400" b="1">
                <a:solidFill>
                  <a:srgbClr val="000000"/>
                </a:solidFill>
                <a:ea typeface="宋体" pitchFamily="2" charset="-122"/>
              </a:endParaRPr>
            </a:p>
          </p:txBody>
        </p:sp>
        <p:sp>
          <p:nvSpPr>
            <p:cNvPr id="904207" name="Rectangle 15"/>
            <p:cNvSpPr>
              <a:spLocks noChangeArrowheads="1"/>
            </p:cNvSpPr>
            <p:nvPr/>
          </p:nvSpPr>
          <p:spPr bwMode="auto">
            <a:xfrm>
              <a:off x="4348" y="2148"/>
              <a:ext cx="936" cy="320"/>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客户修改或取消</a:t>
              </a:r>
            </a:p>
            <a:p>
              <a:r>
                <a:rPr lang="zh-CN" altLang="en-US" sz="1400" b="1">
                  <a:solidFill>
                    <a:srgbClr val="000000"/>
                  </a:solidFill>
                  <a:ea typeface="宋体" pitchFamily="2" charset="-122"/>
                </a:rPr>
                <a:t>订单</a:t>
              </a:r>
              <a:endParaRPr lang="en-US" altLang="zh-CN" sz="1400" b="1">
                <a:solidFill>
                  <a:srgbClr val="000000"/>
                </a:solidFill>
                <a:ea typeface="宋体" pitchFamily="2" charset="-122"/>
              </a:endParaRPr>
            </a:p>
          </p:txBody>
        </p:sp>
      </p:grpSp>
      <p:sp>
        <p:nvSpPr>
          <p:cNvPr id="904210" name="Rectangle 18"/>
          <p:cNvSpPr>
            <a:spLocks noChangeArrowheads="1"/>
          </p:cNvSpPr>
          <p:nvPr/>
        </p:nvSpPr>
        <p:spPr bwMode="auto">
          <a:xfrm>
            <a:off x="2826413" y="1484784"/>
            <a:ext cx="6096000" cy="533400"/>
          </a:xfrm>
          <a:prstGeom prst="rect">
            <a:avLst/>
          </a:prstGeom>
          <a:noFill/>
          <a:ln>
            <a:noFill/>
          </a:ln>
          <a:effectLst/>
        </p:spPr>
        <p:txBody>
          <a:bodyPr wrap="none" anchor="ctr"/>
          <a:lstStyle/>
          <a:p>
            <a:r>
              <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跟踪事务处理生命周期可以得到一系列事件</a:t>
            </a:r>
            <a:endParaRPr kumimoji="1"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9" name="Text Box 3"/>
          <p:cNvSpPr txBox="1">
            <a:spLocks noChangeArrowheads="1"/>
          </p:cNvSpPr>
          <p:nvPr/>
        </p:nvSpPr>
        <p:spPr bwMode="auto">
          <a:xfrm>
            <a:off x="2236771" y="836712"/>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2) </a:t>
            </a:r>
            <a:r>
              <a:rPr lang="zh-CN" altLang="en-US" sz="2400" dirty="0" smtClean="0"/>
              <a:t>事件和系统需求</a:t>
            </a:r>
            <a:endParaRPr lang="zh-CN" altLang="en-US" sz="2400" dirty="0"/>
          </a:p>
        </p:txBody>
      </p:sp>
      <p:sp>
        <p:nvSpPr>
          <p:cNvPr id="20" name="Text Box 7"/>
          <p:cNvSpPr txBox="1">
            <a:spLocks noChangeArrowheads="1"/>
          </p:cNvSpPr>
          <p:nvPr/>
        </p:nvSpPr>
        <p:spPr bwMode="auto">
          <a:xfrm>
            <a:off x="611560" y="1323976"/>
            <a:ext cx="7959725"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事件定义：</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38408353"/>
      </p:ext>
    </p:extLst>
  </p:cSld>
  <p:clrMapOvr>
    <a:masterClrMapping/>
  </p:clrMapOvr>
  <p:transition>
    <p:split orient="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3182" name="Group 14"/>
          <p:cNvGrpSpPr>
            <a:grpSpLocks/>
          </p:cNvGrpSpPr>
          <p:nvPr/>
        </p:nvGrpSpPr>
        <p:grpSpPr bwMode="auto">
          <a:xfrm>
            <a:off x="755576" y="2055248"/>
            <a:ext cx="8159824" cy="4544317"/>
            <a:chOff x="261" y="904"/>
            <a:chExt cx="5355" cy="3246"/>
          </a:xfrm>
        </p:grpSpPr>
        <p:sp>
          <p:nvSpPr>
            <p:cNvPr id="903171" name="Rectangle 3"/>
            <p:cNvSpPr>
              <a:spLocks noChangeArrowheads="1"/>
            </p:cNvSpPr>
            <p:nvPr/>
          </p:nvSpPr>
          <p:spPr bwMode="auto">
            <a:xfrm>
              <a:off x="512" y="1000"/>
              <a:ext cx="4784" cy="118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1">
                  <a:solidFill>
                    <a:srgbClr val="990000"/>
                  </a:solidFill>
                  <a:ea typeface="宋体" pitchFamily="2" charset="-122"/>
                </a:rPr>
                <a:t>外</a:t>
              </a:r>
              <a:r>
                <a:rPr kumimoji="1" lang="zh-CN" altLang="en-US" sz="2400" b="1">
                  <a:solidFill>
                    <a:srgbClr val="990000"/>
                  </a:solidFill>
                  <a:ea typeface="宋体" pitchFamily="2" charset="-122"/>
                </a:rPr>
                <a:t>部事件应包括</a:t>
              </a:r>
              <a:r>
                <a:rPr kumimoji="1" lang="zh-CN" altLang="en-US" sz="2400" b="1">
                  <a:solidFill>
                    <a:srgbClr val="990000"/>
                  </a:solidFill>
                  <a:ea typeface="黑体" pitchFamily="49" charset="-122"/>
                </a:rPr>
                <a:t>：</a:t>
              </a:r>
            </a:p>
            <a:p>
              <a:pPr lvl="1" algn="l">
                <a:buClr>
                  <a:srgbClr val="FF0000"/>
                </a:buClr>
                <a:buSzPct val="75000"/>
                <a:buFont typeface="Wingdings" pitchFamily="2" charset="2"/>
                <a:buChar char="u"/>
              </a:pPr>
              <a:r>
                <a:rPr lang="zh-CN" altLang="en-US" sz="2000" b="1">
                  <a:solidFill>
                    <a:schemeClr val="bg2"/>
                  </a:solidFill>
                  <a:ea typeface="楷体_GB2312" pitchFamily="49" charset="-122"/>
                </a:rPr>
                <a:t> 外</a:t>
              </a:r>
              <a:r>
                <a:rPr kumimoji="1" lang="zh-CN" altLang="en-US" sz="2000" b="1">
                  <a:solidFill>
                    <a:schemeClr val="bg2"/>
                  </a:solidFill>
                  <a:ea typeface="楷体_GB2312" pitchFamily="49" charset="-122"/>
                </a:rPr>
                <a:t>部实体的需要触发一个事务处理，如客户下订单</a:t>
              </a:r>
            </a:p>
            <a:p>
              <a:pPr lvl="1" algn="l">
                <a:buClr>
                  <a:srgbClr val="FF0000"/>
                </a:buClr>
                <a:buSzPct val="75000"/>
                <a:buFont typeface="Wingdings" pitchFamily="2" charset="2"/>
                <a:buChar char="u"/>
              </a:pPr>
              <a:r>
                <a:rPr kumimoji="1" lang="zh-CN" altLang="en-US" sz="2000" b="1">
                  <a:solidFill>
                    <a:schemeClr val="bg2"/>
                  </a:solidFill>
                  <a:ea typeface="楷体_GB2312" pitchFamily="49" charset="-122"/>
                </a:rPr>
                <a:t> 外部实体想获得某些信息，如客户查询帐户信息</a:t>
              </a:r>
            </a:p>
            <a:p>
              <a:pPr lvl="1" algn="l">
                <a:buClr>
                  <a:srgbClr val="FF0000"/>
                </a:buClr>
                <a:buSzPct val="75000"/>
                <a:buFont typeface="Wingdings" pitchFamily="2" charset="2"/>
                <a:buChar char="u"/>
              </a:pPr>
              <a:r>
                <a:rPr kumimoji="1" lang="zh-CN" altLang="en-US" sz="2000" b="1">
                  <a:solidFill>
                    <a:schemeClr val="bg2"/>
                  </a:solidFill>
                  <a:ea typeface="楷体_GB2312" pitchFamily="49" charset="-122"/>
                </a:rPr>
                <a:t> 数据发生改变需要更新，如客户地址变更</a:t>
              </a:r>
            </a:p>
            <a:p>
              <a:pPr lvl="1" algn="l">
                <a:buClr>
                  <a:srgbClr val="FF0000"/>
                </a:buClr>
                <a:buSzPct val="75000"/>
                <a:buFont typeface="Wingdings" pitchFamily="2" charset="2"/>
                <a:buChar char="u"/>
              </a:pPr>
              <a:r>
                <a:rPr kumimoji="1" lang="zh-CN" altLang="en-US" sz="2000" b="1">
                  <a:solidFill>
                    <a:schemeClr val="bg2"/>
                  </a:solidFill>
                  <a:ea typeface="楷体_GB2312" pitchFamily="49" charset="-122"/>
                </a:rPr>
                <a:t> 管理部门想获取某些信息，如管理者需要销售情况分析报告</a:t>
              </a:r>
              <a:endParaRPr kumimoji="1" lang="en-US" altLang="zh-CN" sz="2000" b="1">
                <a:solidFill>
                  <a:schemeClr val="bg2"/>
                </a:solidFill>
                <a:ea typeface="楷体_GB2312" pitchFamily="49" charset="-122"/>
              </a:endParaRPr>
            </a:p>
          </p:txBody>
        </p:sp>
        <p:sp>
          <p:nvSpPr>
            <p:cNvPr id="903172" name="Rectangle 4"/>
            <p:cNvSpPr>
              <a:spLocks noChangeArrowheads="1"/>
            </p:cNvSpPr>
            <p:nvPr/>
          </p:nvSpPr>
          <p:spPr bwMode="auto">
            <a:xfrm>
              <a:off x="505" y="2345"/>
              <a:ext cx="4784" cy="73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1">
                  <a:solidFill>
                    <a:srgbClr val="990000"/>
                  </a:solidFill>
                  <a:ea typeface="宋体" pitchFamily="2" charset="-122"/>
                </a:rPr>
                <a:t>临时</a:t>
              </a:r>
              <a:r>
                <a:rPr kumimoji="1" lang="zh-CN" altLang="en-US" sz="2400" b="1">
                  <a:solidFill>
                    <a:srgbClr val="990000"/>
                  </a:solidFill>
                  <a:ea typeface="宋体" pitchFamily="2" charset="-122"/>
                </a:rPr>
                <a:t>事件应包括</a:t>
              </a:r>
              <a:r>
                <a:rPr kumimoji="1" lang="zh-CN" altLang="en-US" sz="2400" b="1">
                  <a:solidFill>
                    <a:srgbClr val="990000"/>
                  </a:solidFill>
                  <a:ea typeface="黑体" pitchFamily="49" charset="-122"/>
                </a:rPr>
                <a:t>：</a:t>
              </a:r>
            </a:p>
            <a:p>
              <a:pPr lvl="1" algn="l">
                <a:buClr>
                  <a:srgbClr val="FF0000"/>
                </a:buClr>
                <a:buSzPct val="75000"/>
                <a:buFont typeface="Wingdings" pitchFamily="2" charset="2"/>
                <a:buChar char="u"/>
              </a:pPr>
              <a:r>
                <a:rPr lang="zh-CN" altLang="en-US" sz="2000" b="1">
                  <a:solidFill>
                    <a:schemeClr val="bg2"/>
                  </a:solidFill>
                  <a:ea typeface="楷体_GB2312" pitchFamily="49" charset="-122"/>
                </a:rPr>
                <a:t> 所需的内部输出结果，如定期报表</a:t>
              </a:r>
            </a:p>
            <a:p>
              <a:pPr lvl="1" algn="l">
                <a:buClr>
                  <a:srgbClr val="FF0000"/>
                </a:buClr>
                <a:buSzPct val="75000"/>
                <a:buFont typeface="Wingdings" pitchFamily="2" charset="2"/>
                <a:buChar char="u"/>
              </a:pPr>
              <a:r>
                <a:rPr lang="en-US" altLang="zh-CN" sz="2000" b="1">
                  <a:solidFill>
                    <a:schemeClr val="bg2"/>
                  </a:solidFill>
                  <a:ea typeface="楷体_GB2312" pitchFamily="49" charset="-122"/>
                </a:rPr>
                <a:t> </a:t>
              </a:r>
              <a:r>
                <a:rPr lang="zh-CN" altLang="en-US" sz="2000" b="1">
                  <a:solidFill>
                    <a:schemeClr val="bg2"/>
                  </a:solidFill>
                  <a:ea typeface="楷体_GB2312" pitchFamily="49" charset="-122"/>
                </a:rPr>
                <a:t>所需的外部输出结果，如定期结算单、帐单等</a:t>
              </a:r>
              <a:endParaRPr kumimoji="1" lang="en-US" altLang="zh-CN" sz="2000" b="1">
                <a:solidFill>
                  <a:schemeClr val="bg2"/>
                </a:solidFill>
                <a:ea typeface="楷体_GB2312" pitchFamily="49" charset="-122"/>
              </a:endParaRPr>
            </a:p>
          </p:txBody>
        </p:sp>
        <p:sp>
          <p:nvSpPr>
            <p:cNvPr id="903173" name="Rectangle 5"/>
            <p:cNvSpPr>
              <a:spLocks noChangeArrowheads="1"/>
            </p:cNvSpPr>
            <p:nvPr/>
          </p:nvSpPr>
          <p:spPr bwMode="auto">
            <a:xfrm>
              <a:off x="498" y="3146"/>
              <a:ext cx="4784" cy="96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1">
                  <a:solidFill>
                    <a:srgbClr val="990000"/>
                  </a:solidFill>
                  <a:ea typeface="宋体" pitchFamily="2" charset="-122"/>
                </a:rPr>
                <a:t>状态</a:t>
              </a:r>
              <a:r>
                <a:rPr kumimoji="1" lang="zh-CN" altLang="en-US" sz="2400" b="1">
                  <a:solidFill>
                    <a:srgbClr val="990000"/>
                  </a:solidFill>
                  <a:ea typeface="宋体" pitchFamily="2" charset="-122"/>
                </a:rPr>
                <a:t>事件应包括</a:t>
              </a:r>
              <a:r>
                <a:rPr kumimoji="1" lang="zh-CN" altLang="en-US" sz="2400" b="1">
                  <a:solidFill>
                    <a:srgbClr val="990000"/>
                  </a:solidFill>
                  <a:ea typeface="黑体" pitchFamily="49" charset="-122"/>
                </a:rPr>
                <a:t>：</a:t>
              </a:r>
            </a:p>
            <a:p>
              <a:pPr lvl="1" algn="l">
                <a:buClr>
                  <a:srgbClr val="FF0000"/>
                </a:buClr>
                <a:buSzPct val="75000"/>
                <a:buFont typeface="Wingdings" pitchFamily="2" charset="2"/>
                <a:buChar char="u"/>
              </a:pPr>
              <a:r>
                <a:rPr lang="zh-CN" altLang="en-US" sz="2000" b="1">
                  <a:solidFill>
                    <a:schemeClr val="bg2"/>
                  </a:solidFill>
                  <a:ea typeface="楷体_GB2312" pitchFamily="49" charset="-122"/>
                </a:rPr>
                <a:t> 所有外部事件和临时事件都要考虑是否有状态事件发生，</a:t>
              </a:r>
              <a:br>
                <a:rPr lang="zh-CN" altLang="en-US" sz="2000" b="1">
                  <a:solidFill>
                    <a:schemeClr val="bg2"/>
                  </a:solidFill>
                  <a:ea typeface="楷体_GB2312" pitchFamily="49" charset="-122"/>
                </a:rPr>
              </a:br>
              <a:r>
                <a:rPr lang="zh-CN" altLang="en-US" sz="2000" b="1">
                  <a:solidFill>
                    <a:schemeClr val="bg2"/>
                  </a:solidFill>
                  <a:ea typeface="楷体_GB2312" pitchFamily="49" charset="-122"/>
                </a:rPr>
                <a:t>    如，销售引起库存变化等</a:t>
              </a:r>
              <a:endParaRPr kumimoji="1" lang="zh-CN" altLang="en-US" sz="2000" b="1">
                <a:solidFill>
                  <a:schemeClr val="bg2"/>
                </a:solidFill>
                <a:ea typeface="楷体_GB2312" pitchFamily="49" charset="-122"/>
              </a:endParaRPr>
            </a:p>
          </p:txBody>
        </p:sp>
        <p:pic>
          <p:nvPicPr>
            <p:cNvPr id="90317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 y="904"/>
              <a:ext cx="5355" cy="3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3176" name="Rectangle 8"/>
            <p:cNvSpPr>
              <a:spLocks noChangeArrowheads="1"/>
            </p:cNvSpPr>
            <p:nvPr/>
          </p:nvSpPr>
          <p:spPr bwMode="auto">
            <a:xfrm>
              <a:off x="488" y="3424"/>
              <a:ext cx="1264" cy="536"/>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系统崩溃，需要</a:t>
              </a:r>
            </a:p>
            <a:p>
              <a:r>
                <a:rPr lang="zh-CN" altLang="en-US" sz="1400" b="1">
                  <a:solidFill>
                    <a:srgbClr val="000000"/>
                  </a:solidFill>
                  <a:ea typeface="宋体" pitchFamily="2" charset="-122"/>
                </a:rPr>
                <a:t>恢复数据库</a:t>
              </a:r>
            </a:p>
            <a:p>
              <a:endParaRPr lang="en-US" altLang="zh-CN" sz="1400" b="1">
                <a:solidFill>
                  <a:srgbClr val="000000"/>
                </a:solidFill>
                <a:ea typeface="宋体" pitchFamily="2" charset="-122"/>
              </a:endParaRPr>
            </a:p>
          </p:txBody>
        </p:sp>
        <p:sp>
          <p:nvSpPr>
            <p:cNvPr id="903177" name="Rectangle 9"/>
            <p:cNvSpPr>
              <a:spLocks noChangeArrowheads="1"/>
            </p:cNvSpPr>
            <p:nvPr/>
          </p:nvSpPr>
          <p:spPr bwMode="auto">
            <a:xfrm>
              <a:off x="2289" y="3473"/>
              <a:ext cx="1280" cy="360"/>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该备份数据库了</a:t>
              </a:r>
            </a:p>
            <a:p>
              <a:endParaRPr lang="zh-CN" altLang="en-US" sz="1400" b="1">
                <a:solidFill>
                  <a:srgbClr val="000000"/>
                </a:solidFill>
                <a:ea typeface="宋体" pitchFamily="2" charset="-122"/>
              </a:endParaRPr>
            </a:p>
          </p:txBody>
        </p:sp>
        <p:sp>
          <p:nvSpPr>
            <p:cNvPr id="903178" name="Rectangle 10"/>
            <p:cNvSpPr>
              <a:spLocks noChangeArrowheads="1"/>
            </p:cNvSpPr>
            <p:nvPr/>
          </p:nvSpPr>
          <p:spPr bwMode="auto">
            <a:xfrm>
              <a:off x="4082" y="3458"/>
              <a:ext cx="1280" cy="472"/>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用户该修改密码了</a:t>
              </a:r>
            </a:p>
            <a:p>
              <a:endParaRPr lang="zh-CN" altLang="en-US" sz="1400" b="1">
                <a:solidFill>
                  <a:srgbClr val="000000"/>
                </a:solidFill>
                <a:ea typeface="宋体" pitchFamily="2" charset="-122"/>
              </a:endParaRPr>
            </a:p>
            <a:p>
              <a:endParaRPr lang="zh-CN" altLang="en-US" sz="1400" b="1">
                <a:solidFill>
                  <a:srgbClr val="000000"/>
                </a:solidFill>
                <a:ea typeface="宋体" pitchFamily="2" charset="-122"/>
              </a:endParaRPr>
            </a:p>
          </p:txBody>
        </p:sp>
        <p:sp>
          <p:nvSpPr>
            <p:cNvPr id="903179" name="Rectangle 11"/>
            <p:cNvSpPr>
              <a:spLocks noChangeArrowheads="1"/>
            </p:cNvSpPr>
            <p:nvPr/>
          </p:nvSpPr>
          <p:spPr bwMode="auto">
            <a:xfrm>
              <a:off x="513" y="2097"/>
              <a:ext cx="1232" cy="320"/>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用户登录系统</a:t>
              </a:r>
            </a:p>
            <a:p>
              <a:endParaRPr lang="en-US" altLang="zh-CN" sz="1400" b="1">
                <a:solidFill>
                  <a:srgbClr val="000000"/>
                </a:solidFill>
                <a:ea typeface="宋体" pitchFamily="2" charset="-122"/>
              </a:endParaRPr>
            </a:p>
          </p:txBody>
        </p:sp>
        <p:sp>
          <p:nvSpPr>
            <p:cNvPr id="903180" name="Rectangle 12"/>
            <p:cNvSpPr>
              <a:spLocks noChangeArrowheads="1"/>
            </p:cNvSpPr>
            <p:nvPr/>
          </p:nvSpPr>
          <p:spPr bwMode="auto">
            <a:xfrm>
              <a:off x="2290" y="2098"/>
              <a:ext cx="1272" cy="312"/>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用户需要更改密码</a:t>
              </a:r>
            </a:p>
            <a:p>
              <a:endParaRPr lang="en-US" altLang="zh-CN" sz="1400" b="1">
                <a:solidFill>
                  <a:srgbClr val="000000"/>
                </a:solidFill>
                <a:ea typeface="宋体" pitchFamily="2" charset="-122"/>
              </a:endParaRPr>
            </a:p>
          </p:txBody>
        </p:sp>
        <p:sp>
          <p:nvSpPr>
            <p:cNvPr id="903181" name="Rectangle 13"/>
            <p:cNvSpPr>
              <a:spLocks noChangeArrowheads="1"/>
            </p:cNvSpPr>
            <p:nvPr/>
          </p:nvSpPr>
          <p:spPr bwMode="auto">
            <a:xfrm>
              <a:off x="4083" y="2091"/>
              <a:ext cx="1296" cy="336"/>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0000"/>
                  </a:solidFill>
                  <a:ea typeface="宋体" pitchFamily="2" charset="-122"/>
                </a:rPr>
                <a:t>系统要改变系统</a:t>
              </a:r>
            </a:p>
            <a:p>
              <a:r>
                <a:rPr lang="zh-CN" altLang="en-US" sz="1400" b="1">
                  <a:solidFill>
                    <a:srgbClr val="000000"/>
                  </a:solidFill>
                  <a:ea typeface="宋体" pitchFamily="2" charset="-122"/>
                </a:rPr>
                <a:t>性能设置</a:t>
              </a:r>
              <a:endParaRPr lang="en-US" altLang="zh-CN" sz="1400" b="1">
                <a:solidFill>
                  <a:srgbClr val="000000"/>
                </a:solidFill>
                <a:ea typeface="宋体" pitchFamily="2" charset="-122"/>
              </a:endParaRPr>
            </a:p>
          </p:txBody>
        </p:sp>
      </p:grpSp>
      <p:sp>
        <p:nvSpPr>
          <p:cNvPr id="903186" name="Rectangle 18"/>
          <p:cNvSpPr>
            <a:spLocks noChangeArrowheads="1"/>
          </p:cNvSpPr>
          <p:nvPr/>
        </p:nvSpPr>
        <p:spPr bwMode="auto">
          <a:xfrm>
            <a:off x="2863543" y="1521848"/>
            <a:ext cx="6096000" cy="533400"/>
          </a:xfrm>
          <a:prstGeom prst="rect">
            <a:avLst/>
          </a:prstGeom>
          <a:noFill/>
          <a:ln>
            <a:noFill/>
          </a:ln>
          <a:effectLst/>
        </p:spPr>
        <p:txBody>
          <a:bodyPr wrap="none" anchor="ctr"/>
          <a:lstStyle/>
          <a:p>
            <a:r>
              <a:rPr lang="zh-CN" altLang="en-US" sz="24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特别细节的事件在系统分析阶段不予考虑</a:t>
            </a:r>
            <a:endParaRPr kumimoji="1"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8" name="Text Box 3"/>
          <p:cNvSpPr txBox="1">
            <a:spLocks noChangeArrowheads="1"/>
          </p:cNvSpPr>
          <p:nvPr/>
        </p:nvSpPr>
        <p:spPr bwMode="auto">
          <a:xfrm>
            <a:off x="2236771" y="836712"/>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2) </a:t>
            </a:r>
            <a:r>
              <a:rPr lang="zh-CN" altLang="en-US" sz="2400" dirty="0" smtClean="0"/>
              <a:t>事件和系统需求</a:t>
            </a:r>
            <a:endParaRPr lang="zh-CN" altLang="en-US" sz="2400" dirty="0"/>
          </a:p>
        </p:txBody>
      </p:sp>
      <p:sp>
        <p:nvSpPr>
          <p:cNvPr id="19" name="Text Box 7"/>
          <p:cNvSpPr txBox="1">
            <a:spLocks noChangeArrowheads="1"/>
          </p:cNvSpPr>
          <p:nvPr/>
        </p:nvSpPr>
        <p:spPr bwMode="auto">
          <a:xfrm>
            <a:off x="611560" y="1323976"/>
            <a:ext cx="7959725"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事件定义：</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397763574"/>
      </p:ext>
    </p:extLst>
  </p:cSld>
  <p:clrMapOvr>
    <a:masterClrMapping/>
  </p:clrMapOvr>
  <p:transition>
    <p:split orient="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7" name="Rectangle 3"/>
          <p:cNvSpPr>
            <a:spLocks noChangeArrowheads="1"/>
          </p:cNvSpPr>
          <p:nvPr/>
        </p:nvSpPr>
        <p:spPr bwMode="auto">
          <a:xfrm>
            <a:off x="1081856" y="1944513"/>
            <a:ext cx="7594600" cy="825500"/>
          </a:xfrm>
          <a:prstGeom prst="rect">
            <a:avLst/>
          </a:prstGeom>
          <a:noFill/>
          <a:ln w="9525">
            <a:noFill/>
            <a:miter lim="800000"/>
            <a:headEnd/>
            <a:tailEnd/>
          </a:ln>
          <a:effectLst/>
        </p:spPr>
        <p:txBody>
          <a:bodyPr wrap="none" anchor="ctr"/>
          <a:lstStyle/>
          <a:p>
            <a:pPr algn="l"/>
            <a:r>
              <a:rPr lang="zh-CN" altLang="en-US" sz="2400" b="1" dirty="0">
                <a:solidFill>
                  <a:srgbClr val="002060"/>
                </a:solidFill>
                <a:effectLst>
                  <a:outerShdw blurRad="38100" dist="38100" dir="2700000" algn="tl">
                    <a:srgbClr val="000000">
                      <a:alpha val="43137"/>
                    </a:srgbClr>
                  </a:outerShdw>
                </a:effectLst>
                <a:latin typeface="+mn-ea"/>
                <a:ea typeface="+mn-ea"/>
              </a:rPr>
              <a:t>事件列表属于“描述性模型”</a:t>
            </a:r>
            <a:endParaRPr kumimoji="1" lang="en-US" altLang="zh-CN" sz="2400" b="1" dirty="0">
              <a:solidFill>
                <a:srgbClr val="002060"/>
              </a:solidFill>
              <a:effectLst>
                <a:outerShdw blurRad="38100" dist="38100" dir="2700000" algn="tl">
                  <a:srgbClr val="000000">
                    <a:alpha val="43137"/>
                  </a:srgbClr>
                </a:outerShdw>
              </a:effectLst>
              <a:latin typeface="+mn-ea"/>
              <a:ea typeface="+mn-ea"/>
            </a:endParaRPr>
          </a:p>
          <a:p>
            <a:pPr lvl="1" algn="l">
              <a:buClr>
                <a:srgbClr val="FF0000"/>
              </a:buClr>
              <a:buSzPct val="75000"/>
              <a:buFont typeface="Wingdings" pitchFamily="2" charset="2"/>
              <a:buChar char="u"/>
            </a:pPr>
            <a:r>
              <a:rPr lang="zh-CN" altLang="en-US" sz="2000" b="1" dirty="0">
                <a:solidFill>
                  <a:srgbClr val="002060"/>
                </a:solidFill>
                <a:effectLst>
                  <a:outerShdw blurRad="38100" dist="38100" dir="2700000" algn="tl">
                    <a:srgbClr val="000000">
                      <a:alpha val="43137"/>
                    </a:srgbClr>
                  </a:outerShdw>
                </a:effectLst>
                <a:latin typeface="+mn-ea"/>
                <a:ea typeface="+mn-ea"/>
              </a:rPr>
              <a:t> 事件表各段信息的格式如下</a:t>
            </a:r>
            <a:endParaRPr kumimoji="1" lang="en-US" altLang="zh-CN" sz="2000" b="1" dirty="0">
              <a:solidFill>
                <a:srgbClr val="002060"/>
              </a:solidFill>
              <a:effectLst>
                <a:outerShdw blurRad="38100" dist="38100" dir="2700000" algn="tl">
                  <a:srgbClr val="000000">
                    <a:alpha val="43137"/>
                  </a:srgbClr>
                </a:outerShdw>
              </a:effectLst>
              <a:latin typeface="+mn-ea"/>
              <a:ea typeface="+mn-ea"/>
            </a:endParaRPr>
          </a:p>
        </p:txBody>
      </p:sp>
      <p:graphicFrame>
        <p:nvGraphicFramePr>
          <p:cNvPr id="902326" name="Group 182"/>
          <p:cNvGraphicFramePr>
            <a:graphicFrameLocks noGrp="1"/>
          </p:cNvGraphicFramePr>
          <p:nvPr>
            <p:ph/>
            <p:extLst>
              <p:ext uri="{D42A27DB-BD31-4B8C-83A1-F6EECF244321}">
                <p14:modId xmlns:p14="http://schemas.microsoft.com/office/powerpoint/2010/main" val="3968245985"/>
              </p:ext>
            </p:extLst>
          </p:nvPr>
        </p:nvGraphicFramePr>
        <p:xfrm>
          <a:off x="611188" y="3998738"/>
          <a:ext cx="7986712" cy="1162560"/>
        </p:xfrm>
        <a:graphic>
          <a:graphicData uri="http://schemas.openxmlformats.org/drawingml/2006/table">
            <a:tbl>
              <a:tblPr/>
              <a:tblGrid>
                <a:gridCol w="140335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160462">
                  <a:extLst>
                    <a:ext uri="{9D8B030D-6E8A-4147-A177-3AD203B41FA5}">
                      <a16:colId xmlns:a16="http://schemas.microsoft.com/office/drawing/2014/main" val="20002"/>
                    </a:ext>
                  </a:extLst>
                </a:gridCol>
                <a:gridCol w="1482725">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gridCol w="1247775">
                  <a:extLst>
                    <a:ext uri="{9D8B030D-6E8A-4147-A177-3AD203B41FA5}">
                      <a16:colId xmlns:a16="http://schemas.microsoft.com/office/drawing/2014/main" val="20005"/>
                    </a:ext>
                  </a:extLst>
                </a:gridCol>
              </a:tblGrid>
              <a:tr h="231775">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a:t>
                      </a:r>
                    </a:p>
                  </a:txBody>
                  <a:tcPr marL="90000" marR="90000" marT="46800" marB="46800" anchor="ctr" anchorCtr="1"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5EFFF"/>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触发器</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5EFFF"/>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来源</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5EFFF"/>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活动</a:t>
                      </a:r>
                      <a:r>
                        <a:rPr kumimoji="1" lang="en-US" altLang="zh-CN"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用例</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5EFFF"/>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响应</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5EFFF"/>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目的地</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5EFFF"/>
                    </a:solidFill>
                  </a:tcPr>
                </a:tc>
                <a:extLst>
                  <a:ext uri="{0D108BD9-81ED-4DB2-BD59-A6C34878D82A}">
                    <a16:rowId xmlns:a16="http://schemas.microsoft.com/office/drawing/2014/main" val="10000"/>
                  </a:ext>
                </a:extLst>
              </a:tr>
              <a:tr h="701675">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客户要确定可用商品信息</a:t>
                      </a:r>
                    </a:p>
                  </a:txBody>
                  <a:tcPr marL="90000" marR="90000" marT="46800" marB="46800" anchor="ctr" anchorCtr="1"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商品查询</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查询可用商品</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可用商品信息</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16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客户</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02168" name="AutoShape 24"/>
          <p:cNvSpPr>
            <a:spLocks noChangeArrowheads="1"/>
          </p:cNvSpPr>
          <p:nvPr/>
        </p:nvSpPr>
        <p:spPr bwMode="auto">
          <a:xfrm>
            <a:off x="433388" y="2914476"/>
            <a:ext cx="2273300" cy="777875"/>
          </a:xfrm>
          <a:prstGeom prst="wedgeRectCallout">
            <a:avLst>
              <a:gd name="adj1" fmla="val -838"/>
              <a:gd name="adj2" fmla="val 99389"/>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zh-CN" altLang="en-US" sz="1600" b="1">
                <a:solidFill>
                  <a:srgbClr val="002060"/>
                </a:solidFill>
                <a:effectLst>
                  <a:outerShdw blurRad="38100" dist="38100" dir="2700000" algn="tl">
                    <a:srgbClr val="000000">
                      <a:alpha val="43137"/>
                    </a:srgbClr>
                  </a:outerShdw>
                </a:effectLst>
                <a:latin typeface="+mn-ea"/>
                <a:ea typeface="+mn-ea"/>
              </a:rPr>
              <a:t>事件：引起系统执行某种操作所发生的事情</a:t>
            </a:r>
          </a:p>
        </p:txBody>
      </p:sp>
      <p:sp>
        <p:nvSpPr>
          <p:cNvPr id="902169" name="AutoShape 25"/>
          <p:cNvSpPr>
            <a:spLocks noChangeArrowheads="1"/>
          </p:cNvSpPr>
          <p:nvPr/>
        </p:nvSpPr>
        <p:spPr bwMode="auto">
          <a:xfrm>
            <a:off x="3232150" y="2895426"/>
            <a:ext cx="2470150" cy="790575"/>
          </a:xfrm>
          <a:prstGeom prst="wedgeRectCallout">
            <a:avLst>
              <a:gd name="adj1" fmla="val -13755"/>
              <a:gd name="adj2" fmla="val 105019"/>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zh-CN" altLang="en-US" sz="1600" b="1">
                <a:solidFill>
                  <a:srgbClr val="002060"/>
                </a:solidFill>
                <a:effectLst>
                  <a:outerShdw blurRad="38100" dist="38100" dir="2700000" algn="tl">
                    <a:srgbClr val="000000">
                      <a:alpha val="43137"/>
                    </a:srgbClr>
                  </a:outerShdw>
                </a:effectLst>
                <a:latin typeface="+mn-ea"/>
                <a:ea typeface="+mn-ea"/>
              </a:rPr>
              <a:t>来源：对外部事件而言，外部实体或参与者是数据进入系统的来源</a:t>
            </a:r>
          </a:p>
        </p:txBody>
      </p:sp>
      <p:sp>
        <p:nvSpPr>
          <p:cNvPr id="902170" name="AutoShape 26"/>
          <p:cNvSpPr>
            <a:spLocks noChangeArrowheads="1"/>
          </p:cNvSpPr>
          <p:nvPr/>
        </p:nvSpPr>
        <p:spPr bwMode="auto">
          <a:xfrm>
            <a:off x="5949950" y="2898601"/>
            <a:ext cx="2160588" cy="777875"/>
          </a:xfrm>
          <a:prstGeom prst="wedgeRectCallout">
            <a:avLst>
              <a:gd name="adj1" fmla="val -8046"/>
              <a:gd name="adj2" fmla="val 104083"/>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zh-CN" altLang="en-US" sz="1600" b="1">
                <a:solidFill>
                  <a:srgbClr val="002060"/>
                </a:solidFill>
                <a:effectLst>
                  <a:outerShdw blurRad="38100" dist="38100" dir="2700000" algn="tl">
                    <a:srgbClr val="000000">
                      <a:alpha val="43137"/>
                    </a:srgbClr>
                  </a:outerShdw>
                </a:effectLst>
                <a:latin typeface="+mn-ea"/>
                <a:ea typeface="+mn-ea"/>
              </a:rPr>
              <a:t>响应：系统产生了什么样的输出结果（如果有的话）？</a:t>
            </a:r>
          </a:p>
        </p:txBody>
      </p:sp>
      <p:sp>
        <p:nvSpPr>
          <p:cNvPr id="902171" name="AutoShape 27"/>
          <p:cNvSpPr>
            <a:spLocks noChangeArrowheads="1"/>
          </p:cNvSpPr>
          <p:nvPr/>
        </p:nvSpPr>
        <p:spPr bwMode="auto">
          <a:xfrm>
            <a:off x="544513" y="5441776"/>
            <a:ext cx="2949575" cy="1371600"/>
          </a:xfrm>
          <a:prstGeom prst="wedgeRectCallout">
            <a:avLst>
              <a:gd name="adj1" fmla="val 24329"/>
              <a:gd name="adj2" fmla="val -93981"/>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zh-CN" altLang="en-US" sz="1600" b="1">
                <a:solidFill>
                  <a:srgbClr val="002060"/>
                </a:solidFill>
                <a:effectLst>
                  <a:outerShdw blurRad="38100" dist="38100" dir="2700000" algn="tl">
                    <a:srgbClr val="000000">
                      <a:alpha val="43137"/>
                    </a:srgbClr>
                  </a:outerShdw>
                </a:effectLst>
                <a:latin typeface="+mn-ea"/>
                <a:ea typeface="+mn-ea"/>
              </a:rPr>
              <a:t>触发器：系统如何知道事件发生了？对外部事件而言就是进入系统的数据；对临时事件来说就是定义好的、触发系统运行处理过程的时间点</a:t>
            </a:r>
          </a:p>
        </p:txBody>
      </p:sp>
      <p:sp>
        <p:nvSpPr>
          <p:cNvPr id="902173" name="AutoShape 29"/>
          <p:cNvSpPr>
            <a:spLocks noChangeArrowheads="1"/>
          </p:cNvSpPr>
          <p:nvPr/>
        </p:nvSpPr>
        <p:spPr bwMode="auto">
          <a:xfrm>
            <a:off x="3684588" y="5652913"/>
            <a:ext cx="2197100" cy="901700"/>
          </a:xfrm>
          <a:prstGeom prst="wedgeRectCallout">
            <a:avLst>
              <a:gd name="adj1" fmla="val 21676"/>
              <a:gd name="adj2" fmla="val -144366"/>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zh-CN" altLang="en-US" sz="1600" b="1">
                <a:solidFill>
                  <a:srgbClr val="002060"/>
                </a:solidFill>
                <a:effectLst>
                  <a:outerShdw blurRad="38100" dist="38100" dir="2700000" algn="tl">
                    <a:srgbClr val="000000">
                      <a:alpha val="43137"/>
                    </a:srgbClr>
                  </a:outerShdw>
                </a:effectLst>
                <a:latin typeface="+mn-ea"/>
                <a:ea typeface="+mn-ea"/>
              </a:rPr>
              <a:t>活动</a:t>
            </a:r>
            <a:r>
              <a:rPr lang="en-US" altLang="zh-CN" sz="1600" b="1">
                <a:solidFill>
                  <a:srgbClr val="002060"/>
                </a:solidFill>
                <a:effectLst>
                  <a:outerShdw blurRad="38100" dist="38100" dir="2700000" algn="tl">
                    <a:srgbClr val="000000">
                      <a:alpha val="43137"/>
                    </a:srgbClr>
                  </a:outerShdw>
                </a:effectLst>
                <a:latin typeface="+mn-ea"/>
                <a:ea typeface="+mn-ea"/>
              </a:rPr>
              <a:t>/</a:t>
            </a:r>
            <a:r>
              <a:rPr lang="zh-CN" altLang="en-US" sz="1600" b="1">
                <a:solidFill>
                  <a:srgbClr val="002060"/>
                </a:solidFill>
                <a:effectLst>
                  <a:outerShdw blurRad="38100" dist="38100" dir="2700000" algn="tl">
                    <a:srgbClr val="000000">
                      <a:alpha val="43137"/>
                    </a:srgbClr>
                  </a:outerShdw>
                </a:effectLst>
                <a:latin typeface="+mn-ea"/>
                <a:ea typeface="+mn-ea"/>
              </a:rPr>
              <a:t>用例：当事件发生时，系统做了什么操作？</a:t>
            </a:r>
          </a:p>
        </p:txBody>
      </p:sp>
      <p:sp>
        <p:nvSpPr>
          <p:cNvPr id="902172" name="AutoShape 28"/>
          <p:cNvSpPr>
            <a:spLocks noChangeArrowheads="1"/>
          </p:cNvSpPr>
          <p:nvPr/>
        </p:nvSpPr>
        <p:spPr bwMode="auto">
          <a:xfrm>
            <a:off x="6149975" y="5668788"/>
            <a:ext cx="2197100" cy="803275"/>
          </a:xfrm>
          <a:prstGeom prst="wedgeRectCallout">
            <a:avLst>
              <a:gd name="adj1" fmla="val 24495"/>
              <a:gd name="adj2" fmla="val -152569"/>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r>
              <a:rPr lang="zh-CN" altLang="en-US" sz="1600" b="1">
                <a:solidFill>
                  <a:srgbClr val="002060"/>
                </a:solidFill>
                <a:effectLst>
                  <a:outerShdw blurRad="38100" dist="38100" dir="2700000" algn="tl">
                    <a:srgbClr val="000000">
                      <a:alpha val="43137"/>
                    </a:srgbClr>
                  </a:outerShdw>
                </a:effectLst>
                <a:latin typeface="+mn-ea"/>
                <a:ea typeface="+mn-ea"/>
              </a:rPr>
              <a:t>目的地：哪个外部实体获得了输出结果？</a:t>
            </a:r>
          </a:p>
        </p:txBody>
      </p:sp>
      <p:sp>
        <p:nvSpPr>
          <p:cNvPr id="11"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2" name="Text Box 3"/>
          <p:cNvSpPr txBox="1">
            <a:spLocks noChangeArrowheads="1"/>
          </p:cNvSpPr>
          <p:nvPr/>
        </p:nvSpPr>
        <p:spPr bwMode="auto">
          <a:xfrm>
            <a:off x="2236771" y="836712"/>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2) </a:t>
            </a:r>
            <a:r>
              <a:rPr lang="zh-CN" altLang="en-US" sz="2400" dirty="0" smtClean="0"/>
              <a:t>事件和系统需求</a:t>
            </a:r>
            <a:endParaRPr lang="zh-CN" altLang="en-US" sz="2400" dirty="0"/>
          </a:p>
        </p:txBody>
      </p:sp>
      <p:sp>
        <p:nvSpPr>
          <p:cNvPr id="13" name="Text Box 7"/>
          <p:cNvSpPr txBox="1">
            <a:spLocks noChangeArrowheads="1"/>
          </p:cNvSpPr>
          <p:nvPr/>
        </p:nvSpPr>
        <p:spPr bwMode="auto">
          <a:xfrm>
            <a:off x="611560" y="1416376"/>
            <a:ext cx="7959725"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系统需求建模：事件列表：</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89410186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902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02168"/>
                                        </p:tgtEl>
                                        <p:attrNameLst>
                                          <p:attrName>style.visibility</p:attrName>
                                        </p:attrNameLst>
                                      </p:cBhvr>
                                      <p:to>
                                        <p:strVal val="visible"/>
                                      </p:to>
                                    </p:set>
                                    <p:animEffect transition="in" filter="fade">
                                      <p:cBhvr>
                                        <p:cTn id="11" dur="500"/>
                                        <p:tgtEl>
                                          <p:spTgt spid="9021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02171"/>
                                        </p:tgtEl>
                                        <p:attrNameLst>
                                          <p:attrName>style.visibility</p:attrName>
                                        </p:attrNameLst>
                                      </p:cBhvr>
                                      <p:to>
                                        <p:strVal val="visible"/>
                                      </p:to>
                                    </p:set>
                                    <p:animEffect transition="in" filter="fade">
                                      <p:cBhvr>
                                        <p:cTn id="16" dur="500"/>
                                        <p:tgtEl>
                                          <p:spTgt spid="9021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02169"/>
                                        </p:tgtEl>
                                        <p:attrNameLst>
                                          <p:attrName>style.visibility</p:attrName>
                                        </p:attrNameLst>
                                      </p:cBhvr>
                                      <p:to>
                                        <p:strVal val="visible"/>
                                      </p:to>
                                    </p:set>
                                    <p:animEffect transition="in" filter="fade">
                                      <p:cBhvr>
                                        <p:cTn id="21" dur="500"/>
                                        <p:tgtEl>
                                          <p:spTgt spid="90216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02173"/>
                                        </p:tgtEl>
                                        <p:attrNameLst>
                                          <p:attrName>style.visibility</p:attrName>
                                        </p:attrNameLst>
                                      </p:cBhvr>
                                      <p:to>
                                        <p:strVal val="visible"/>
                                      </p:to>
                                    </p:set>
                                    <p:animEffect transition="in" filter="fade">
                                      <p:cBhvr>
                                        <p:cTn id="26" dur="500"/>
                                        <p:tgtEl>
                                          <p:spTgt spid="9021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02170"/>
                                        </p:tgtEl>
                                        <p:attrNameLst>
                                          <p:attrName>style.visibility</p:attrName>
                                        </p:attrNameLst>
                                      </p:cBhvr>
                                      <p:to>
                                        <p:strVal val="visible"/>
                                      </p:to>
                                    </p:set>
                                    <p:animEffect transition="in" filter="fade">
                                      <p:cBhvr>
                                        <p:cTn id="31" dur="500"/>
                                        <p:tgtEl>
                                          <p:spTgt spid="90217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02172"/>
                                        </p:tgtEl>
                                        <p:attrNameLst>
                                          <p:attrName>style.visibility</p:attrName>
                                        </p:attrNameLst>
                                      </p:cBhvr>
                                      <p:to>
                                        <p:strVal val="visible"/>
                                      </p:to>
                                    </p:set>
                                    <p:animEffect transition="in" filter="fade">
                                      <p:cBhvr>
                                        <p:cTn id="36" dur="500"/>
                                        <p:tgtEl>
                                          <p:spTgt spid="90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68" grpId="0" animBg="1"/>
      <p:bldP spid="902169" grpId="0" animBg="1"/>
      <p:bldP spid="902170" grpId="0" animBg="1"/>
      <p:bldP spid="902171" grpId="0" animBg="1"/>
      <p:bldP spid="902173" grpId="0" animBg="1"/>
      <p:bldP spid="90217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6247" name="Group 7"/>
          <p:cNvGrpSpPr>
            <a:grpSpLocks/>
          </p:cNvGrpSpPr>
          <p:nvPr/>
        </p:nvGrpSpPr>
        <p:grpSpPr bwMode="auto">
          <a:xfrm>
            <a:off x="251520" y="980728"/>
            <a:ext cx="8578155" cy="5428357"/>
            <a:chOff x="198" y="0"/>
            <a:chExt cx="5562" cy="4105"/>
          </a:xfrm>
        </p:grpSpPr>
        <p:pic>
          <p:nvPicPr>
            <p:cNvPr id="906245" name="Picture 5" descr="5-1"/>
            <p:cNvPicPr>
              <a:picLocks noChangeAspect="1" noChangeArrowheads="1"/>
            </p:cNvPicPr>
            <p:nvPr/>
          </p:nvPicPr>
          <p:blipFill>
            <a:blip r:embed="rId2" cstate="print">
              <a:extLst>
                <a:ext uri="{28A0092B-C50C-407E-A947-70E740481C1C}">
                  <a14:useLocalDpi xmlns:a14="http://schemas.microsoft.com/office/drawing/2010/main" val="0"/>
                </a:ext>
              </a:extLst>
            </a:blip>
            <a:srcRect b="46680"/>
            <a:stretch>
              <a:fillRect/>
            </a:stretch>
          </p:blipFill>
          <p:spPr bwMode="auto">
            <a:xfrm>
              <a:off x="198" y="0"/>
              <a:ext cx="5562" cy="4105"/>
            </a:xfrm>
            <a:prstGeom prst="rect">
              <a:avLst/>
            </a:prstGeom>
            <a:noFill/>
            <a:extLst>
              <a:ext uri="{909E8E84-426E-40DD-AFC4-6F175D3DCCD1}">
                <a14:hiddenFill xmlns:a14="http://schemas.microsoft.com/office/drawing/2010/main">
                  <a:solidFill>
                    <a:srgbClr val="FFFFFF"/>
                  </a:solidFill>
                </a14:hiddenFill>
              </a:ext>
            </a:extLst>
          </p:spPr>
        </p:pic>
        <p:pic>
          <p:nvPicPr>
            <p:cNvPr id="906246" name="Picture 6" descr="5-1"/>
            <p:cNvPicPr>
              <a:picLocks noChangeAspect="1" noChangeArrowheads="1"/>
            </p:cNvPicPr>
            <p:nvPr/>
          </p:nvPicPr>
          <p:blipFill>
            <a:blip r:embed="rId2" cstate="print">
              <a:extLst>
                <a:ext uri="{28A0092B-C50C-407E-A947-70E740481C1C}">
                  <a14:useLocalDpi xmlns:a14="http://schemas.microsoft.com/office/drawing/2010/main" val="0"/>
                </a:ext>
              </a:extLst>
            </a:blip>
            <a:srcRect r="86066" b="97337"/>
            <a:stretch>
              <a:fillRect/>
            </a:stretch>
          </p:blipFill>
          <p:spPr bwMode="auto">
            <a:xfrm>
              <a:off x="669" y="0"/>
              <a:ext cx="775" cy="20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事件列表</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368989507"/>
      </p:ext>
    </p:extLst>
  </p:cSld>
  <p:clrMapOvr>
    <a:masterClrMapping/>
  </p:clrMapOvr>
  <p:transition>
    <p:split orient="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7271" name="Group 7"/>
          <p:cNvGrpSpPr>
            <a:grpSpLocks/>
          </p:cNvGrpSpPr>
          <p:nvPr/>
        </p:nvGrpSpPr>
        <p:grpSpPr bwMode="auto">
          <a:xfrm>
            <a:off x="539552" y="908720"/>
            <a:ext cx="8064896" cy="5471564"/>
            <a:chOff x="94" y="0"/>
            <a:chExt cx="5573" cy="4313"/>
          </a:xfrm>
        </p:grpSpPr>
        <p:pic>
          <p:nvPicPr>
            <p:cNvPr id="907267" name="Picture 3" descr="5-1"/>
            <p:cNvPicPr>
              <a:picLocks noChangeAspect="1" noChangeArrowheads="1"/>
            </p:cNvPicPr>
            <p:nvPr/>
          </p:nvPicPr>
          <p:blipFill>
            <a:blip r:embed="rId2" cstate="print">
              <a:extLst>
                <a:ext uri="{28A0092B-C50C-407E-A947-70E740481C1C}">
                  <a14:useLocalDpi xmlns:a14="http://schemas.microsoft.com/office/drawing/2010/main" val="0"/>
                </a:ext>
              </a:extLst>
            </a:blip>
            <a:srcRect t="52797"/>
            <a:stretch>
              <a:fillRect/>
            </a:stretch>
          </p:blipFill>
          <p:spPr bwMode="auto">
            <a:xfrm>
              <a:off x="105" y="648"/>
              <a:ext cx="5562" cy="3665"/>
            </a:xfrm>
            <a:prstGeom prst="rect">
              <a:avLst/>
            </a:prstGeom>
            <a:noFill/>
            <a:extLst>
              <a:ext uri="{909E8E84-426E-40DD-AFC4-6F175D3DCCD1}">
                <a14:hiddenFill xmlns:a14="http://schemas.microsoft.com/office/drawing/2010/main">
                  <a:solidFill>
                    <a:srgbClr val="FFFFFF"/>
                  </a:solidFill>
                </a14:hiddenFill>
              </a:ext>
            </a:extLst>
          </p:spPr>
        </p:pic>
        <p:pic>
          <p:nvPicPr>
            <p:cNvPr id="907268" name="Picture 4" descr="5-1"/>
            <p:cNvPicPr>
              <a:picLocks noChangeAspect="1" noChangeArrowheads="1"/>
            </p:cNvPicPr>
            <p:nvPr/>
          </p:nvPicPr>
          <p:blipFill>
            <a:blip r:embed="rId2" cstate="print">
              <a:extLst>
                <a:ext uri="{28A0092B-C50C-407E-A947-70E740481C1C}">
                  <a14:useLocalDpi xmlns:a14="http://schemas.microsoft.com/office/drawing/2010/main" val="0"/>
                </a:ext>
              </a:extLst>
            </a:blip>
            <a:srcRect b="91154"/>
            <a:stretch>
              <a:fillRect/>
            </a:stretch>
          </p:blipFill>
          <p:spPr bwMode="auto">
            <a:xfrm>
              <a:off x="94" y="32"/>
              <a:ext cx="5562" cy="681"/>
            </a:xfrm>
            <a:prstGeom prst="rect">
              <a:avLst/>
            </a:prstGeom>
            <a:noFill/>
            <a:extLst>
              <a:ext uri="{909E8E84-426E-40DD-AFC4-6F175D3DCCD1}">
                <a14:hiddenFill xmlns:a14="http://schemas.microsoft.com/office/drawing/2010/main">
                  <a:solidFill>
                    <a:srgbClr val="FFFFFF"/>
                  </a:solidFill>
                </a14:hiddenFill>
              </a:ext>
            </a:extLst>
          </p:spPr>
        </p:pic>
        <p:pic>
          <p:nvPicPr>
            <p:cNvPr id="907270" name="Picture 6" descr="5-1"/>
            <p:cNvPicPr>
              <a:picLocks noChangeAspect="1" noChangeArrowheads="1"/>
            </p:cNvPicPr>
            <p:nvPr/>
          </p:nvPicPr>
          <p:blipFill>
            <a:blip r:embed="rId2" cstate="print">
              <a:extLst>
                <a:ext uri="{28A0092B-C50C-407E-A947-70E740481C1C}">
                  <a14:useLocalDpi xmlns:a14="http://schemas.microsoft.com/office/drawing/2010/main" val="0"/>
                </a:ext>
              </a:extLst>
            </a:blip>
            <a:srcRect r="86066" b="97337"/>
            <a:stretch>
              <a:fillRect/>
            </a:stretch>
          </p:blipFill>
          <p:spPr bwMode="auto">
            <a:xfrm>
              <a:off x="537" y="0"/>
              <a:ext cx="775" cy="20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事件列表</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8"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68</a:t>
            </a:fld>
            <a:endParaRPr lang="en-US" altLang="zh-CN" dirty="0"/>
          </a:p>
        </p:txBody>
      </p:sp>
    </p:spTree>
    <p:extLst>
      <p:ext uri="{BB962C8B-B14F-4D97-AF65-F5344CB8AC3E}">
        <p14:creationId xmlns:p14="http://schemas.microsoft.com/office/powerpoint/2010/main" val="594066455"/>
      </p:ext>
    </p:extLst>
  </p:cSld>
  <p:clrMapOvr>
    <a:masterClrMapping/>
  </p:clrMapOvr>
  <p:transition>
    <p:split orient="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1"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12" name="Text Box 7"/>
          <p:cNvSpPr txBox="1">
            <a:spLocks noChangeArrowheads="1"/>
          </p:cNvSpPr>
          <p:nvPr/>
        </p:nvSpPr>
        <p:spPr bwMode="auto">
          <a:xfrm>
            <a:off x="904945" y="1557828"/>
            <a:ext cx="7488188" cy="401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事物</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lang="en-US" altLang="zh-CN" sz="2000" b="1" dirty="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在传统的开发方法中，事物就是构成系统</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存储信息</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的相关数据</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在面向对象的开发方法中，事物就是在系统</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中相互</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交互的对象</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449263" indent="-449263" algn="just" eaLnBrk="0" hangingPunct="0">
              <a:lnSpc>
                <a:spcPct val="130000"/>
              </a:lnSpc>
              <a:spcBef>
                <a:spcPct val="20000"/>
              </a:spcBef>
              <a:buSzPct val="120000"/>
              <a:buBlip>
                <a:blip r:embed="rId2"/>
              </a:buBlip>
            </a:pPr>
            <a:r>
              <a:rPr kumimoji="1"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事件与事物</a:t>
            </a:r>
            <a:r>
              <a:rPr kumimoji="1" lang="zh-CN" altLang="en-US" sz="24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的区别和联系</a:t>
            </a:r>
            <a:r>
              <a:rPr kumimoji="1"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endParaRPr kumimoji="1"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事件 </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发生在瞬间，有一定的随机性</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a:p>
            <a:pPr marL="1023938" lvl="1" indent="-395288"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事物 </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客观存在，不以主观意志为转移</a:t>
            </a:r>
          </a:p>
          <a:p>
            <a:pPr marL="1023938" lvl="1" indent="-395288"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联系 </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事件的发生可以改变事物的状态或产生新的事物</a:t>
            </a:r>
          </a:p>
        </p:txBody>
      </p:sp>
    </p:spTree>
    <p:extLst>
      <p:ext uri="{BB962C8B-B14F-4D97-AF65-F5344CB8AC3E}">
        <p14:creationId xmlns:p14="http://schemas.microsoft.com/office/powerpoint/2010/main" val="210798684"/>
      </p:ext>
    </p:extLst>
  </p:cSld>
  <p:clrMapOvr>
    <a:masterClrMapping/>
  </p:clrMapOvr>
  <p:transition>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flipV="1">
            <a:off x="2630363" y="1928813"/>
            <a:ext cx="625475" cy="420687"/>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Line 3"/>
          <p:cNvSpPr>
            <a:spLocks noChangeShapeType="1"/>
          </p:cNvSpPr>
          <p:nvPr/>
        </p:nvSpPr>
        <p:spPr bwMode="auto">
          <a:xfrm>
            <a:off x="2701800" y="4724400"/>
            <a:ext cx="554038" cy="347663"/>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3255838" y="192881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3255838" y="5072063"/>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7"/>
          <p:cNvSpPr>
            <a:spLocks noChangeShapeType="1"/>
          </p:cNvSpPr>
          <p:nvPr/>
        </p:nvSpPr>
        <p:spPr bwMode="auto">
          <a:xfrm>
            <a:off x="3255838" y="3041650"/>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Oval 11"/>
          <p:cNvSpPr>
            <a:spLocks noChangeArrowheads="1"/>
          </p:cNvSpPr>
          <p:nvPr/>
        </p:nvSpPr>
        <p:spPr bwMode="gray">
          <a:xfrm>
            <a:off x="811088" y="2205038"/>
            <a:ext cx="2673350" cy="267176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fontAlgn="auto">
              <a:spcBef>
                <a:spcPts val="0"/>
              </a:spcBef>
              <a:spcAft>
                <a:spcPts val="0"/>
              </a:spcAft>
              <a:defRPr/>
            </a:pPr>
            <a:endParaRPr lang="zh-CN" altLang="en-US">
              <a:latin typeface="+mn-lt"/>
              <a:ea typeface="+mn-ea"/>
            </a:endParaRPr>
          </a:p>
        </p:txBody>
      </p:sp>
      <p:sp>
        <p:nvSpPr>
          <p:cNvPr id="9" name="Oval 12"/>
          <p:cNvSpPr>
            <a:spLocks noChangeArrowheads="1"/>
          </p:cNvSpPr>
          <p:nvPr/>
        </p:nvSpPr>
        <p:spPr bwMode="gray">
          <a:xfrm>
            <a:off x="987300" y="2378075"/>
            <a:ext cx="2319338" cy="232251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0" name="Oval 13"/>
          <p:cNvSpPr>
            <a:spLocks noChangeArrowheads="1"/>
          </p:cNvSpPr>
          <p:nvPr/>
        </p:nvSpPr>
        <p:spPr bwMode="gray">
          <a:xfrm>
            <a:off x="998413" y="2390775"/>
            <a:ext cx="2319337" cy="2320925"/>
          </a:xfrm>
          <a:prstGeom prst="ellipse">
            <a:avLst/>
          </a:prstGeom>
          <a:gradFill flip="none" rotWithShape="1">
            <a:gsLst>
              <a:gs pos="0">
                <a:srgbClr val="002060"/>
              </a:gs>
              <a:gs pos="16000">
                <a:srgbClr val="00CCCC"/>
              </a:gs>
              <a:gs pos="47000">
                <a:srgbClr val="9999FF"/>
              </a:gs>
              <a:gs pos="60001">
                <a:srgbClr val="2E6792"/>
              </a:gs>
              <a:gs pos="71001">
                <a:srgbClr val="3333CC"/>
              </a:gs>
              <a:gs pos="81000">
                <a:srgbClr val="1170FF"/>
              </a:gs>
              <a:gs pos="100000">
                <a:srgbClr val="006699"/>
              </a:gs>
            </a:gsLst>
            <a:lin ang="18900000" scaled="1"/>
            <a:tileRect/>
          </a:gradFill>
          <a:ln w="38100" algn="ctr">
            <a:noFill/>
            <a:round/>
            <a:headEnd/>
            <a:tailEnd/>
          </a:ln>
          <a:effectLst/>
        </p:spPr>
        <p:txBody>
          <a:bodyPr anchor="ctr">
            <a:spAutoFit/>
          </a:bodyPr>
          <a:lstStyle/>
          <a:p>
            <a:pPr fontAlgn="auto">
              <a:spcBef>
                <a:spcPts val="0"/>
              </a:spcBef>
              <a:spcAft>
                <a:spcPts val="0"/>
              </a:spcAft>
              <a:defRPr/>
            </a:pPr>
            <a:endParaRPr lang="zh-CN" altLang="en-US">
              <a:latin typeface="+mn-lt"/>
              <a:ea typeface="+mn-ea"/>
            </a:endParaRPr>
          </a:p>
        </p:txBody>
      </p:sp>
      <p:sp>
        <p:nvSpPr>
          <p:cNvPr id="11" name="Oval 14"/>
          <p:cNvSpPr>
            <a:spLocks noChangeArrowheads="1"/>
          </p:cNvSpPr>
          <p:nvPr/>
        </p:nvSpPr>
        <p:spPr bwMode="gray">
          <a:xfrm>
            <a:off x="1101600" y="2495550"/>
            <a:ext cx="2090738" cy="2089150"/>
          </a:xfrm>
          <a:prstGeom prst="ellipse">
            <a:avLst/>
          </a:prstGeom>
          <a:solidFill>
            <a:srgbClr val="000000"/>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p>
            <a:endParaRPr lang="zh-CN" altLang="en-US">
              <a:latin typeface="Lucida Sans Unicode" pitchFamily="34" charset="0"/>
              <a:ea typeface="黑体" pitchFamily="2" charset="-122"/>
            </a:endParaRPr>
          </a:p>
        </p:txBody>
      </p:sp>
      <p:sp>
        <p:nvSpPr>
          <p:cNvPr id="12" name="Oval 15"/>
          <p:cNvSpPr>
            <a:spLocks noChangeArrowheads="1"/>
          </p:cNvSpPr>
          <p:nvPr/>
        </p:nvSpPr>
        <p:spPr bwMode="gray">
          <a:xfrm>
            <a:off x="1134938" y="2528888"/>
            <a:ext cx="2025650" cy="202723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3" name="Oval 16"/>
          <p:cNvSpPr>
            <a:spLocks noChangeArrowheads="1"/>
          </p:cNvSpPr>
          <p:nvPr/>
        </p:nvSpPr>
        <p:spPr bwMode="gray">
          <a:xfrm>
            <a:off x="1160338" y="2540000"/>
            <a:ext cx="1978025" cy="1978025"/>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4" name="Oval 17"/>
          <p:cNvSpPr>
            <a:spLocks noChangeArrowheads="1"/>
          </p:cNvSpPr>
          <p:nvPr/>
        </p:nvSpPr>
        <p:spPr bwMode="gray">
          <a:xfrm>
            <a:off x="1182563" y="2559050"/>
            <a:ext cx="1879600" cy="184785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5" name="Oval 18"/>
          <p:cNvSpPr>
            <a:spLocks noChangeArrowheads="1"/>
          </p:cNvSpPr>
          <p:nvPr/>
        </p:nvSpPr>
        <p:spPr bwMode="gray">
          <a:xfrm>
            <a:off x="1292100" y="2611438"/>
            <a:ext cx="1671638" cy="150018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en-US">
              <a:latin typeface="Lucida Sans Unicode" pitchFamily="34" charset="0"/>
              <a:ea typeface="黑体" pitchFamily="2" charset="-122"/>
            </a:endParaRPr>
          </a:p>
        </p:txBody>
      </p:sp>
      <p:sp>
        <p:nvSpPr>
          <p:cNvPr id="16" name="AutoShape 20"/>
          <p:cNvSpPr>
            <a:spLocks noChangeArrowheads="1"/>
          </p:cNvSpPr>
          <p:nvPr/>
        </p:nvSpPr>
        <p:spPr bwMode="gray">
          <a:xfrm>
            <a:off x="3859088" y="1700213"/>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7" name="Rectangle 21"/>
          <p:cNvSpPr>
            <a:spLocks noChangeArrowheads="1"/>
          </p:cNvSpPr>
          <p:nvPr/>
        </p:nvSpPr>
        <p:spPr bwMode="auto">
          <a:xfrm>
            <a:off x="4339728" y="1700808"/>
            <a:ext cx="39604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dirty="0" smtClean="0">
                <a:solidFill>
                  <a:srgbClr val="FF0000"/>
                </a:solidFill>
                <a:effectLst>
                  <a:outerShdw blurRad="38100" dist="38100" dir="2700000" algn="tl">
                    <a:srgbClr val="000000">
                      <a:alpha val="43137"/>
                    </a:srgbClr>
                  </a:outerShdw>
                </a:effectLst>
                <a:latin typeface="+mn-ea"/>
                <a:ea typeface="+mn-ea"/>
              </a:rPr>
              <a:t>一、需求建模</a:t>
            </a:r>
            <a:endParaRPr lang="en-US" altLang="zh-CN" sz="2400" b="1" dirty="0">
              <a:solidFill>
                <a:srgbClr val="FF0000"/>
              </a:solidFill>
              <a:effectLst>
                <a:outerShdw blurRad="38100" dist="38100" dir="2700000" algn="tl">
                  <a:srgbClr val="000000">
                    <a:alpha val="43137"/>
                  </a:srgbClr>
                </a:outerShdw>
              </a:effectLst>
              <a:latin typeface="+mn-ea"/>
              <a:ea typeface="+mn-ea"/>
            </a:endParaRPr>
          </a:p>
        </p:txBody>
      </p:sp>
      <p:sp>
        <p:nvSpPr>
          <p:cNvPr id="18" name="AutoShape 22"/>
          <p:cNvSpPr>
            <a:spLocks noChangeArrowheads="1"/>
          </p:cNvSpPr>
          <p:nvPr/>
        </p:nvSpPr>
        <p:spPr bwMode="gray">
          <a:xfrm>
            <a:off x="3859088" y="2781300"/>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23"/>
          <p:cNvSpPr>
            <a:spLocks noChangeArrowheads="1"/>
          </p:cNvSpPr>
          <p:nvPr/>
        </p:nvSpPr>
        <p:spPr bwMode="auto">
          <a:xfrm>
            <a:off x="4411736" y="2780928"/>
            <a:ext cx="4375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effectLst>
                  <a:outerShdw blurRad="38100" dist="38100" dir="2700000" algn="tl">
                    <a:srgbClr val="000000">
                      <a:alpha val="43137"/>
                    </a:srgbClr>
                  </a:outerShdw>
                </a:effectLst>
                <a:latin typeface="+mn-ea"/>
                <a:ea typeface="+mn-ea"/>
              </a:rPr>
              <a:t>二</a:t>
            </a:r>
            <a:r>
              <a:rPr lang="zh-CN" altLang="en-US" sz="2400" b="1" dirty="0" smtClean="0">
                <a:effectLst>
                  <a:outerShdw blurRad="38100" dist="38100" dir="2700000" algn="tl">
                    <a:srgbClr val="000000">
                      <a:alpha val="43137"/>
                    </a:srgbClr>
                  </a:outerShdw>
                </a:effectLst>
                <a:latin typeface="+mn-ea"/>
                <a:ea typeface="+mn-ea"/>
              </a:rPr>
              <a:t>、数据和过程建模</a:t>
            </a:r>
            <a:endParaRPr lang="en-US" altLang="zh-CN" sz="2400" b="1" dirty="0">
              <a:effectLst>
                <a:outerShdw blurRad="38100" dist="38100" dir="2700000" algn="tl">
                  <a:srgbClr val="000000">
                    <a:alpha val="43137"/>
                  </a:srgbClr>
                </a:outerShdw>
              </a:effectLst>
              <a:latin typeface="+mn-ea"/>
              <a:ea typeface="+mn-ea"/>
            </a:endParaRPr>
          </a:p>
        </p:txBody>
      </p:sp>
      <p:sp>
        <p:nvSpPr>
          <p:cNvPr id="20" name="AutoShape 24"/>
          <p:cNvSpPr>
            <a:spLocks noChangeArrowheads="1"/>
          </p:cNvSpPr>
          <p:nvPr/>
        </p:nvSpPr>
        <p:spPr bwMode="gray">
          <a:xfrm>
            <a:off x="3855913" y="4811713"/>
            <a:ext cx="4100463"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dirty="0">
              <a:latin typeface="+mn-lt"/>
              <a:ea typeface="+mn-ea"/>
            </a:endParaRPr>
          </a:p>
        </p:txBody>
      </p:sp>
      <p:sp>
        <p:nvSpPr>
          <p:cNvPr id="21" name="Rectangle 25"/>
          <p:cNvSpPr>
            <a:spLocks noChangeArrowheads="1"/>
          </p:cNvSpPr>
          <p:nvPr/>
        </p:nvSpPr>
        <p:spPr bwMode="auto">
          <a:xfrm>
            <a:off x="4412381" y="4839543"/>
            <a:ext cx="3887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四、开发策略</a:t>
            </a:r>
            <a:endParaRPr lang="en-US" altLang="zh-CN" sz="2400" b="1" dirty="0">
              <a:effectLst>
                <a:outerShdw blurRad="38100" dist="38100" dir="2700000" algn="tl">
                  <a:srgbClr val="000000">
                    <a:alpha val="43137"/>
                  </a:srgbClr>
                </a:outerShdw>
              </a:effectLst>
              <a:latin typeface="+mn-ea"/>
              <a:ea typeface="+mn-ea"/>
            </a:endParaRPr>
          </a:p>
        </p:txBody>
      </p:sp>
      <p:sp>
        <p:nvSpPr>
          <p:cNvPr id="22" name="Oval 26"/>
          <p:cNvSpPr>
            <a:spLocks noChangeArrowheads="1"/>
          </p:cNvSpPr>
          <p:nvPr/>
        </p:nvSpPr>
        <p:spPr bwMode="gray">
          <a:xfrm>
            <a:off x="3770188" y="1817688"/>
            <a:ext cx="303212"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3" name="Oval 27"/>
          <p:cNvSpPr>
            <a:spLocks noChangeArrowheads="1"/>
          </p:cNvSpPr>
          <p:nvPr/>
        </p:nvSpPr>
        <p:spPr bwMode="gray">
          <a:xfrm>
            <a:off x="3782888" y="2914650"/>
            <a:ext cx="303212" cy="301625"/>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4" name="Picture 33" descr="worldmap_ani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gray">
          <a:xfrm>
            <a:off x="1333375" y="2752725"/>
            <a:ext cx="160972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7"/>
          <p:cNvSpPr>
            <a:spLocks noChangeShapeType="1"/>
          </p:cNvSpPr>
          <p:nvPr/>
        </p:nvSpPr>
        <p:spPr bwMode="auto">
          <a:xfrm>
            <a:off x="3255838" y="4077072"/>
            <a:ext cx="609600" cy="0"/>
          </a:xfrm>
          <a:prstGeom prst="line">
            <a:avLst/>
          </a:prstGeom>
          <a:noFill/>
          <a:ln w="12700" cap="rnd">
            <a:solidFill>
              <a:srgbClr val="0033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AutoShape 22"/>
          <p:cNvSpPr>
            <a:spLocks noChangeArrowheads="1"/>
          </p:cNvSpPr>
          <p:nvPr/>
        </p:nvSpPr>
        <p:spPr bwMode="gray">
          <a:xfrm>
            <a:off x="3859088" y="3804146"/>
            <a:ext cx="4097288"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7" name="Rectangle 23"/>
          <p:cNvSpPr>
            <a:spLocks noChangeArrowheads="1"/>
          </p:cNvSpPr>
          <p:nvPr/>
        </p:nvSpPr>
        <p:spPr bwMode="auto">
          <a:xfrm>
            <a:off x="4411736" y="3788965"/>
            <a:ext cx="453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smtClean="0">
                <a:effectLst>
                  <a:outerShdw blurRad="38100" dist="38100" dir="2700000" algn="tl">
                    <a:srgbClr val="000000">
                      <a:alpha val="43137"/>
                    </a:srgbClr>
                  </a:outerShdw>
                </a:effectLst>
                <a:latin typeface="+mn-ea"/>
                <a:ea typeface="+mn-ea"/>
              </a:rPr>
              <a:t>三、对象建模</a:t>
            </a:r>
            <a:endParaRPr lang="en-US" altLang="zh-CN" sz="2400" b="1" dirty="0">
              <a:effectLst>
                <a:outerShdw blurRad="38100" dist="38100" dir="2700000" algn="tl">
                  <a:srgbClr val="000000">
                    <a:alpha val="43137"/>
                  </a:srgbClr>
                </a:outerShdw>
              </a:effectLst>
              <a:latin typeface="+mn-ea"/>
              <a:ea typeface="+mn-ea"/>
            </a:endParaRPr>
          </a:p>
        </p:txBody>
      </p:sp>
      <p:sp>
        <p:nvSpPr>
          <p:cNvPr id="28" name="Oval 27"/>
          <p:cNvSpPr>
            <a:spLocks noChangeArrowheads="1"/>
          </p:cNvSpPr>
          <p:nvPr/>
        </p:nvSpPr>
        <p:spPr bwMode="gray">
          <a:xfrm>
            <a:off x="3782888" y="4926013"/>
            <a:ext cx="303212" cy="303212"/>
          </a:xfrm>
          <a:prstGeom prst="ellipse">
            <a:avLst/>
          </a:prstGeom>
          <a:gradFill rotWithShape="1">
            <a:gsLst>
              <a:gs pos="0">
                <a:srgbClr val="DCDC48"/>
              </a:gs>
              <a:gs pos="100000">
                <a:srgbClr val="DCDC48">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29" name="Oval 26"/>
          <p:cNvSpPr>
            <a:spLocks noChangeArrowheads="1"/>
          </p:cNvSpPr>
          <p:nvPr/>
        </p:nvSpPr>
        <p:spPr bwMode="gray">
          <a:xfrm>
            <a:off x="3763838" y="3918446"/>
            <a:ext cx="301625" cy="303212"/>
          </a:xfrm>
          <a:prstGeom prst="ellipse">
            <a:avLst/>
          </a:prstGeom>
          <a:gradFill rotWithShape="1">
            <a:gsLst>
              <a:gs pos="0">
                <a:srgbClr val="E96E29"/>
              </a:gs>
              <a:gs pos="100000">
                <a:srgbClr val="E96E29">
                  <a:gamma/>
                  <a:shade val="66667"/>
                  <a:invGamma/>
                </a:srgb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31" name="标题 1"/>
          <p:cNvSpPr>
            <a:spLocks noGrp="1"/>
          </p:cNvSpPr>
          <p:nvPr>
            <p:ph type="title"/>
          </p:nvPr>
        </p:nvSpPr>
        <p:spPr>
          <a:xfrm>
            <a:off x="-36512" y="77317"/>
            <a:ext cx="9144000" cy="687387"/>
          </a:xfrm>
        </p:spPr>
        <p:txBody>
          <a:bodyPr rIns="180000"/>
          <a:lstStyle/>
          <a:p>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第</a:t>
            </a:r>
            <a:r>
              <a:rPr lang="zh-CN" altLang="en-US" sz="3200" dirty="0">
                <a:solidFill>
                  <a:srgbClr val="0000FF"/>
                </a:solidFill>
              </a:rPr>
              <a:t>五</a:t>
            </a:r>
            <a:r>
              <a:rPr lang="zh-CN" altLang="en-US" sz="3200"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讲 系统分析</a:t>
            </a:r>
            <a:endParaRPr lang="zh-CN" altLang="en-US" sz="3200" dirty="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356198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8226" name="Group 2"/>
          <p:cNvGrpSpPr>
            <a:grpSpLocks/>
          </p:cNvGrpSpPr>
          <p:nvPr/>
        </p:nvGrpSpPr>
        <p:grpSpPr bwMode="auto">
          <a:xfrm>
            <a:off x="254000" y="1678384"/>
            <a:ext cx="8612188" cy="4875212"/>
            <a:chOff x="160" y="881"/>
            <a:chExt cx="5425" cy="3071"/>
          </a:xfrm>
        </p:grpSpPr>
        <p:grpSp>
          <p:nvGrpSpPr>
            <p:cNvPr id="948227" name="Group 3"/>
            <p:cNvGrpSpPr>
              <a:grpSpLocks/>
            </p:cNvGrpSpPr>
            <p:nvPr/>
          </p:nvGrpSpPr>
          <p:grpSpPr bwMode="auto">
            <a:xfrm>
              <a:off x="160" y="881"/>
              <a:ext cx="5425" cy="3071"/>
              <a:chOff x="160" y="881"/>
              <a:chExt cx="5425" cy="3071"/>
            </a:xfrm>
          </p:grpSpPr>
          <p:pic>
            <p:nvPicPr>
              <p:cNvPr id="9482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 y="881"/>
                <a:ext cx="5425" cy="3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8229" name="Rectangle 5"/>
              <p:cNvSpPr>
                <a:spLocks noChangeArrowheads="1"/>
              </p:cNvSpPr>
              <p:nvPr/>
            </p:nvSpPr>
            <p:spPr bwMode="auto">
              <a:xfrm>
                <a:off x="2584" y="1168"/>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ffectLst>
                      <a:outerShdw blurRad="38100" dist="38100" dir="2700000" algn="tl">
                        <a:srgbClr val="000000">
                          <a:alpha val="43137"/>
                        </a:srgbClr>
                      </a:outerShdw>
                    </a:effectLst>
                    <a:latin typeface="+mn-ea"/>
                    <a:ea typeface="+mn-ea"/>
                  </a:rPr>
                  <a:t>事物</a:t>
                </a:r>
                <a:endParaRPr lang="en-US" altLang="zh-CN" sz="2000" b="1" dirty="0">
                  <a:solidFill>
                    <a:srgbClr val="002060"/>
                  </a:solidFill>
                  <a:effectLst>
                    <a:outerShdw blurRad="38100" dist="38100" dir="2700000" algn="tl">
                      <a:srgbClr val="000000">
                        <a:alpha val="43137"/>
                      </a:srgbClr>
                    </a:outerShdw>
                  </a:effectLst>
                  <a:latin typeface="+mn-ea"/>
                  <a:ea typeface="+mn-ea"/>
                </a:endParaRPr>
              </a:p>
            </p:txBody>
          </p:sp>
          <p:sp>
            <p:nvSpPr>
              <p:cNvPr id="948230" name="Rectangle 6"/>
              <p:cNvSpPr>
                <a:spLocks noChangeArrowheads="1"/>
              </p:cNvSpPr>
              <p:nvPr/>
            </p:nvSpPr>
            <p:spPr bwMode="auto">
              <a:xfrm>
                <a:off x="273" y="2041"/>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rgbClr val="002060"/>
                    </a:solidFill>
                    <a:effectLst>
                      <a:outerShdw blurRad="38100" dist="38100" dir="2700000" algn="tl">
                        <a:srgbClr val="000000">
                          <a:alpha val="43137"/>
                        </a:srgbClr>
                      </a:outerShdw>
                    </a:effectLst>
                    <a:latin typeface="+mn-ea"/>
                    <a:ea typeface="+mn-ea"/>
                  </a:rPr>
                  <a:t>实物</a:t>
                </a:r>
                <a:endParaRPr lang="en-US" altLang="zh-CN" sz="2000" b="1">
                  <a:solidFill>
                    <a:srgbClr val="002060"/>
                  </a:solidFill>
                  <a:effectLst>
                    <a:outerShdw blurRad="38100" dist="38100" dir="2700000" algn="tl">
                      <a:srgbClr val="000000">
                        <a:alpha val="43137"/>
                      </a:srgbClr>
                    </a:outerShdw>
                  </a:effectLst>
                  <a:latin typeface="+mn-ea"/>
                  <a:ea typeface="+mn-ea"/>
                </a:endParaRPr>
              </a:p>
            </p:txBody>
          </p:sp>
          <p:sp>
            <p:nvSpPr>
              <p:cNvPr id="948231" name="Rectangle 7"/>
              <p:cNvSpPr>
                <a:spLocks noChangeArrowheads="1"/>
              </p:cNvSpPr>
              <p:nvPr/>
            </p:nvSpPr>
            <p:spPr bwMode="auto">
              <a:xfrm>
                <a:off x="1186" y="2050"/>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rgbClr val="002060"/>
                    </a:solidFill>
                    <a:effectLst>
                      <a:outerShdw blurRad="38100" dist="38100" dir="2700000" algn="tl">
                        <a:srgbClr val="000000">
                          <a:alpha val="43137"/>
                        </a:srgbClr>
                      </a:outerShdw>
                    </a:effectLst>
                    <a:latin typeface="+mn-ea"/>
                    <a:ea typeface="+mn-ea"/>
                  </a:rPr>
                  <a:t>角色</a:t>
                </a:r>
                <a:endParaRPr lang="en-US" altLang="zh-CN" sz="2000" b="1">
                  <a:solidFill>
                    <a:srgbClr val="002060"/>
                  </a:solidFill>
                  <a:effectLst>
                    <a:outerShdw blurRad="38100" dist="38100" dir="2700000" algn="tl">
                      <a:srgbClr val="000000">
                        <a:alpha val="43137"/>
                      </a:srgbClr>
                    </a:outerShdw>
                  </a:effectLst>
                  <a:latin typeface="+mn-ea"/>
                  <a:ea typeface="+mn-ea"/>
                </a:endParaRPr>
              </a:p>
            </p:txBody>
          </p:sp>
          <p:sp>
            <p:nvSpPr>
              <p:cNvPr id="948232" name="Rectangle 8"/>
              <p:cNvSpPr>
                <a:spLocks noChangeArrowheads="1"/>
              </p:cNvSpPr>
              <p:nvPr/>
            </p:nvSpPr>
            <p:spPr bwMode="auto">
              <a:xfrm>
                <a:off x="2114" y="2042"/>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rgbClr val="002060"/>
                    </a:solidFill>
                    <a:effectLst>
                      <a:outerShdw blurRad="38100" dist="38100" dir="2700000" algn="tl">
                        <a:srgbClr val="000000">
                          <a:alpha val="43137"/>
                        </a:srgbClr>
                      </a:outerShdw>
                    </a:effectLst>
                    <a:latin typeface="+mn-ea"/>
                    <a:ea typeface="+mn-ea"/>
                  </a:rPr>
                  <a:t>组织部门</a:t>
                </a:r>
                <a:endParaRPr lang="en-US" altLang="zh-CN" sz="2000" b="1">
                  <a:solidFill>
                    <a:srgbClr val="002060"/>
                  </a:solidFill>
                  <a:effectLst>
                    <a:outerShdw blurRad="38100" dist="38100" dir="2700000" algn="tl">
                      <a:srgbClr val="000000">
                        <a:alpha val="43137"/>
                      </a:srgbClr>
                    </a:outerShdw>
                  </a:effectLst>
                  <a:latin typeface="+mn-ea"/>
                  <a:ea typeface="+mn-ea"/>
                </a:endParaRPr>
              </a:p>
            </p:txBody>
          </p:sp>
          <p:sp>
            <p:nvSpPr>
              <p:cNvPr id="948233" name="Rectangle 9"/>
              <p:cNvSpPr>
                <a:spLocks noChangeArrowheads="1"/>
              </p:cNvSpPr>
              <p:nvPr/>
            </p:nvSpPr>
            <p:spPr bwMode="auto">
              <a:xfrm>
                <a:off x="3027" y="2051"/>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rgbClr val="002060"/>
                    </a:solidFill>
                    <a:effectLst>
                      <a:outerShdw blurRad="38100" dist="38100" dir="2700000" algn="tl">
                        <a:srgbClr val="000000">
                          <a:alpha val="43137"/>
                        </a:srgbClr>
                      </a:outerShdw>
                    </a:effectLst>
                    <a:latin typeface="+mn-ea"/>
                    <a:ea typeface="+mn-ea"/>
                  </a:rPr>
                  <a:t>设备</a:t>
                </a:r>
                <a:endParaRPr lang="en-US" altLang="zh-CN" sz="2000" b="1">
                  <a:solidFill>
                    <a:srgbClr val="002060"/>
                  </a:solidFill>
                  <a:effectLst>
                    <a:outerShdw blurRad="38100" dist="38100" dir="2700000" algn="tl">
                      <a:srgbClr val="000000">
                        <a:alpha val="43137"/>
                      </a:srgbClr>
                    </a:outerShdw>
                  </a:effectLst>
                  <a:latin typeface="+mn-ea"/>
                  <a:ea typeface="+mn-ea"/>
                </a:endParaRPr>
              </a:p>
            </p:txBody>
          </p:sp>
          <p:sp>
            <p:nvSpPr>
              <p:cNvPr id="948234" name="Rectangle 10"/>
              <p:cNvSpPr>
                <a:spLocks noChangeArrowheads="1"/>
              </p:cNvSpPr>
              <p:nvPr/>
            </p:nvSpPr>
            <p:spPr bwMode="auto">
              <a:xfrm>
                <a:off x="3946" y="2049"/>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ffectLst>
                      <a:outerShdw blurRad="38100" dist="38100" dir="2700000" algn="tl">
                        <a:srgbClr val="000000">
                          <a:alpha val="43137"/>
                        </a:srgbClr>
                      </a:outerShdw>
                    </a:effectLst>
                    <a:latin typeface="+mn-ea"/>
                    <a:ea typeface="+mn-ea"/>
                  </a:rPr>
                  <a:t>偶发事件、</a:t>
                </a:r>
                <a:br>
                  <a:rPr lang="zh-CN" altLang="en-US" sz="1400" b="1">
                    <a:solidFill>
                      <a:srgbClr val="002060"/>
                    </a:solidFill>
                    <a:effectLst>
                      <a:outerShdw blurRad="38100" dist="38100" dir="2700000" algn="tl">
                        <a:srgbClr val="000000">
                          <a:alpha val="43137"/>
                        </a:srgbClr>
                      </a:outerShdw>
                    </a:effectLst>
                    <a:latin typeface="+mn-ea"/>
                    <a:ea typeface="+mn-ea"/>
                  </a:rPr>
                </a:br>
                <a:r>
                  <a:rPr lang="zh-CN" altLang="en-US" sz="1400" b="1">
                    <a:solidFill>
                      <a:srgbClr val="002060"/>
                    </a:solidFill>
                    <a:effectLst>
                      <a:outerShdw blurRad="38100" dist="38100" dir="2700000" algn="tl">
                        <a:srgbClr val="000000">
                          <a:alpha val="43137"/>
                        </a:srgbClr>
                      </a:outerShdw>
                    </a:effectLst>
                    <a:latin typeface="+mn-ea"/>
                    <a:ea typeface="+mn-ea"/>
                  </a:rPr>
                  <a:t>事件或交互</a:t>
                </a:r>
                <a:endParaRPr lang="en-US" altLang="zh-CN" sz="1400" b="1">
                  <a:solidFill>
                    <a:srgbClr val="002060"/>
                  </a:solidFill>
                  <a:effectLst>
                    <a:outerShdw blurRad="38100" dist="38100" dir="2700000" algn="tl">
                      <a:srgbClr val="000000">
                        <a:alpha val="43137"/>
                      </a:srgbClr>
                    </a:outerShdw>
                  </a:effectLst>
                  <a:latin typeface="+mn-ea"/>
                  <a:ea typeface="+mn-ea"/>
                </a:endParaRPr>
              </a:p>
            </p:txBody>
          </p:sp>
          <p:sp>
            <p:nvSpPr>
              <p:cNvPr id="948235" name="Rectangle 11"/>
              <p:cNvSpPr>
                <a:spLocks noChangeArrowheads="1"/>
              </p:cNvSpPr>
              <p:nvPr/>
            </p:nvSpPr>
            <p:spPr bwMode="auto">
              <a:xfrm>
                <a:off x="4851" y="2043"/>
                <a:ext cx="632"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rgbClr val="002060"/>
                    </a:solidFill>
                    <a:effectLst>
                      <a:outerShdw blurRad="38100" dist="38100" dir="2700000" algn="tl">
                        <a:srgbClr val="000000">
                          <a:alpha val="43137"/>
                        </a:srgbClr>
                      </a:outerShdw>
                    </a:effectLst>
                    <a:latin typeface="+mn-ea"/>
                    <a:ea typeface="+mn-ea"/>
                  </a:rPr>
                  <a:t>地点</a:t>
                </a:r>
                <a:r>
                  <a:rPr lang="en-US" altLang="zh-CN" sz="1800" b="1">
                    <a:solidFill>
                      <a:srgbClr val="002060"/>
                    </a:solidFill>
                    <a:effectLst>
                      <a:outerShdw blurRad="38100" dist="38100" dir="2700000" algn="tl">
                        <a:srgbClr val="000000">
                          <a:alpha val="43137"/>
                        </a:srgbClr>
                      </a:outerShdw>
                    </a:effectLst>
                    <a:latin typeface="+mn-ea"/>
                    <a:ea typeface="+mn-ea"/>
                  </a:rPr>
                  <a:t>/</a:t>
                </a:r>
                <a:r>
                  <a:rPr lang="zh-CN" altLang="en-US" sz="1800" b="1">
                    <a:solidFill>
                      <a:srgbClr val="002060"/>
                    </a:solidFill>
                    <a:effectLst>
                      <a:outerShdw blurRad="38100" dist="38100" dir="2700000" algn="tl">
                        <a:srgbClr val="000000">
                          <a:alpha val="43137"/>
                        </a:srgbClr>
                      </a:outerShdw>
                    </a:effectLst>
                    <a:latin typeface="+mn-ea"/>
                    <a:ea typeface="+mn-ea"/>
                  </a:rPr>
                  <a:t>位置</a:t>
                </a:r>
                <a:endParaRPr lang="en-US" altLang="zh-CN" sz="1800" b="1">
                  <a:solidFill>
                    <a:srgbClr val="002060"/>
                  </a:solidFill>
                  <a:effectLst>
                    <a:outerShdw blurRad="38100" dist="38100" dir="2700000" algn="tl">
                      <a:srgbClr val="000000">
                        <a:alpha val="43137"/>
                      </a:srgbClr>
                    </a:outerShdw>
                  </a:effectLst>
                  <a:latin typeface="+mn-ea"/>
                  <a:ea typeface="+mn-ea"/>
                </a:endParaRPr>
              </a:p>
            </p:txBody>
          </p:sp>
        </p:grpSp>
        <p:sp>
          <p:nvSpPr>
            <p:cNvPr id="948236" name="Rectangle 12"/>
            <p:cNvSpPr>
              <a:spLocks noChangeArrowheads="1"/>
            </p:cNvSpPr>
            <p:nvPr/>
          </p:nvSpPr>
          <p:spPr bwMode="auto">
            <a:xfrm>
              <a:off x="208" y="2529"/>
              <a:ext cx="5348" cy="12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2060"/>
                </a:solidFill>
                <a:effectLst>
                  <a:outerShdw blurRad="38100" dist="38100" dir="2700000" algn="tl">
                    <a:srgbClr val="000000">
                      <a:alpha val="43137"/>
                    </a:srgbClr>
                  </a:outerShdw>
                </a:effectLst>
                <a:latin typeface="+mn-ea"/>
                <a:ea typeface="+mn-ea"/>
              </a:endParaRPr>
            </a:p>
          </p:txBody>
        </p:sp>
      </p:grpSp>
      <p:sp>
        <p:nvSpPr>
          <p:cNvPr id="948239" name="Rectangle 15"/>
          <p:cNvSpPr>
            <a:spLocks noChangeArrowheads="1"/>
          </p:cNvSpPr>
          <p:nvPr/>
        </p:nvSpPr>
        <p:spPr bwMode="auto">
          <a:xfrm>
            <a:off x="419100" y="4331096"/>
            <a:ext cx="1054100" cy="132080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飞机</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书</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汽车</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文档</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工作表</a:t>
            </a:r>
            <a:endParaRPr lang="en-US" altLang="zh-CN"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948240" name="Rectangle 16"/>
          <p:cNvSpPr>
            <a:spLocks noChangeArrowheads="1"/>
          </p:cNvSpPr>
          <p:nvPr/>
        </p:nvSpPr>
        <p:spPr bwMode="auto">
          <a:xfrm>
            <a:off x="1881188" y="4332684"/>
            <a:ext cx="1104900" cy="179070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雇员</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顾客</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医生</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病人</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最终用户</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系统</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管理员</a:t>
            </a:r>
            <a:endParaRPr lang="en-US" altLang="zh-CN"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948241" name="Rectangle 17"/>
          <p:cNvSpPr>
            <a:spLocks noChangeArrowheads="1"/>
          </p:cNvSpPr>
          <p:nvPr/>
        </p:nvSpPr>
        <p:spPr bwMode="auto">
          <a:xfrm>
            <a:off x="3328988" y="4332684"/>
            <a:ext cx="1054100" cy="139700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管区</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部门</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工段</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任务组</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工作组</a:t>
            </a:r>
            <a:endParaRPr lang="en-US" altLang="zh-CN"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948242" name="Rectangle 18"/>
          <p:cNvSpPr>
            <a:spLocks noChangeArrowheads="1"/>
          </p:cNvSpPr>
          <p:nvPr/>
        </p:nvSpPr>
        <p:spPr bwMode="auto">
          <a:xfrm>
            <a:off x="4776788" y="4293096"/>
            <a:ext cx="1104900" cy="255270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传感器</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定时器</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控制器</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打印机</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磁盘驱动器</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键盘</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显示器</a:t>
            </a:r>
          </a:p>
          <a:p>
            <a:pPr algn="l"/>
            <a:r>
              <a:rPr lang="zh-CN" altLang="en-US" sz="16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鼠标</a:t>
            </a:r>
            <a:endPar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操作按钮</a:t>
            </a:r>
          </a:p>
        </p:txBody>
      </p:sp>
      <p:sp>
        <p:nvSpPr>
          <p:cNvPr id="948243" name="Rectangle 19"/>
          <p:cNvSpPr>
            <a:spLocks noChangeArrowheads="1"/>
          </p:cNvSpPr>
          <p:nvPr/>
        </p:nvSpPr>
        <p:spPr bwMode="auto">
          <a:xfrm>
            <a:off x="6238875" y="4334271"/>
            <a:ext cx="1104900" cy="212090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航班</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服务电话</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登录</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退出</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合同</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购买</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订单</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支付</a:t>
            </a:r>
            <a:endParaRPr lang="en-US" altLang="zh-CN"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948244" name="Rectangle 20"/>
          <p:cNvSpPr>
            <a:spLocks noChangeArrowheads="1"/>
          </p:cNvSpPr>
          <p:nvPr/>
        </p:nvSpPr>
        <p:spPr bwMode="auto">
          <a:xfrm>
            <a:off x="7686675" y="4359671"/>
            <a:ext cx="1054100" cy="1409700"/>
          </a:xfrm>
          <a:prstGeom prst="rect">
            <a:avLst/>
          </a:prstGeom>
          <a:solidFill>
            <a:srgbClr val="FF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仓库</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部门办公室</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工厂</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零售店</a:t>
            </a:r>
          </a:p>
          <a:p>
            <a:pPr algn="l"/>
            <a:r>
              <a:rPr lang="zh-CN" altLang="en-US"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桌面</a:t>
            </a:r>
            <a:endParaRPr lang="en-US" altLang="zh-CN" sz="16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21"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22"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23" name="Text Box 7"/>
          <p:cNvSpPr txBox="1">
            <a:spLocks noChangeArrowheads="1"/>
          </p:cNvSpPr>
          <p:nvPr/>
        </p:nvSpPr>
        <p:spPr bwMode="auto">
          <a:xfrm>
            <a:off x="683568" y="1700808"/>
            <a:ext cx="7959725"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事物类型：</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28723041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8226"/>
                                        </p:tgtEl>
                                        <p:attrNameLst>
                                          <p:attrName>style.visibility</p:attrName>
                                        </p:attrNameLst>
                                      </p:cBhvr>
                                      <p:to>
                                        <p:strVal val="visible"/>
                                      </p:to>
                                    </p:set>
                                    <p:animEffect transition="in" filter="fade">
                                      <p:cBhvr>
                                        <p:cTn id="7" dur="500"/>
                                        <p:tgtEl>
                                          <p:spTgt spid="9482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48239"/>
                                        </p:tgtEl>
                                        <p:attrNameLst>
                                          <p:attrName>style.visibility</p:attrName>
                                        </p:attrNameLst>
                                      </p:cBhvr>
                                      <p:to>
                                        <p:strVal val="visible"/>
                                      </p:to>
                                    </p:set>
                                    <p:anim calcmode="lin" valueType="num">
                                      <p:cBhvr additive="base">
                                        <p:cTn id="12" dur="500" fill="hold"/>
                                        <p:tgtEl>
                                          <p:spTgt spid="948239"/>
                                        </p:tgtEl>
                                        <p:attrNameLst>
                                          <p:attrName>ppt_x</p:attrName>
                                        </p:attrNameLst>
                                      </p:cBhvr>
                                      <p:tavLst>
                                        <p:tav tm="0">
                                          <p:val>
                                            <p:strVal val="#ppt_x"/>
                                          </p:val>
                                        </p:tav>
                                        <p:tav tm="100000">
                                          <p:val>
                                            <p:strVal val="#ppt_x"/>
                                          </p:val>
                                        </p:tav>
                                      </p:tavLst>
                                    </p:anim>
                                    <p:anim calcmode="lin" valueType="num">
                                      <p:cBhvr additive="base">
                                        <p:cTn id="13" dur="500" fill="hold"/>
                                        <p:tgtEl>
                                          <p:spTgt spid="9482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48240"/>
                                        </p:tgtEl>
                                        <p:attrNameLst>
                                          <p:attrName>style.visibility</p:attrName>
                                        </p:attrNameLst>
                                      </p:cBhvr>
                                      <p:to>
                                        <p:strVal val="visible"/>
                                      </p:to>
                                    </p:set>
                                    <p:anim calcmode="lin" valueType="num">
                                      <p:cBhvr additive="base">
                                        <p:cTn id="18" dur="500" fill="hold"/>
                                        <p:tgtEl>
                                          <p:spTgt spid="948240"/>
                                        </p:tgtEl>
                                        <p:attrNameLst>
                                          <p:attrName>ppt_x</p:attrName>
                                        </p:attrNameLst>
                                      </p:cBhvr>
                                      <p:tavLst>
                                        <p:tav tm="0">
                                          <p:val>
                                            <p:strVal val="#ppt_x"/>
                                          </p:val>
                                        </p:tav>
                                        <p:tav tm="100000">
                                          <p:val>
                                            <p:strVal val="#ppt_x"/>
                                          </p:val>
                                        </p:tav>
                                      </p:tavLst>
                                    </p:anim>
                                    <p:anim calcmode="lin" valueType="num">
                                      <p:cBhvr additive="base">
                                        <p:cTn id="19" dur="500" fill="hold"/>
                                        <p:tgtEl>
                                          <p:spTgt spid="9482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48241"/>
                                        </p:tgtEl>
                                        <p:attrNameLst>
                                          <p:attrName>style.visibility</p:attrName>
                                        </p:attrNameLst>
                                      </p:cBhvr>
                                      <p:to>
                                        <p:strVal val="visible"/>
                                      </p:to>
                                    </p:set>
                                    <p:anim calcmode="lin" valueType="num">
                                      <p:cBhvr additive="base">
                                        <p:cTn id="24" dur="500" fill="hold"/>
                                        <p:tgtEl>
                                          <p:spTgt spid="948241"/>
                                        </p:tgtEl>
                                        <p:attrNameLst>
                                          <p:attrName>ppt_x</p:attrName>
                                        </p:attrNameLst>
                                      </p:cBhvr>
                                      <p:tavLst>
                                        <p:tav tm="0">
                                          <p:val>
                                            <p:strVal val="#ppt_x"/>
                                          </p:val>
                                        </p:tav>
                                        <p:tav tm="100000">
                                          <p:val>
                                            <p:strVal val="#ppt_x"/>
                                          </p:val>
                                        </p:tav>
                                      </p:tavLst>
                                    </p:anim>
                                    <p:anim calcmode="lin" valueType="num">
                                      <p:cBhvr additive="base">
                                        <p:cTn id="25" dur="500" fill="hold"/>
                                        <p:tgtEl>
                                          <p:spTgt spid="94824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48242"/>
                                        </p:tgtEl>
                                        <p:attrNameLst>
                                          <p:attrName>style.visibility</p:attrName>
                                        </p:attrNameLst>
                                      </p:cBhvr>
                                      <p:to>
                                        <p:strVal val="visible"/>
                                      </p:to>
                                    </p:set>
                                    <p:anim calcmode="lin" valueType="num">
                                      <p:cBhvr additive="base">
                                        <p:cTn id="30" dur="500" fill="hold"/>
                                        <p:tgtEl>
                                          <p:spTgt spid="948242"/>
                                        </p:tgtEl>
                                        <p:attrNameLst>
                                          <p:attrName>ppt_x</p:attrName>
                                        </p:attrNameLst>
                                      </p:cBhvr>
                                      <p:tavLst>
                                        <p:tav tm="0">
                                          <p:val>
                                            <p:strVal val="#ppt_x"/>
                                          </p:val>
                                        </p:tav>
                                        <p:tav tm="100000">
                                          <p:val>
                                            <p:strVal val="#ppt_x"/>
                                          </p:val>
                                        </p:tav>
                                      </p:tavLst>
                                    </p:anim>
                                    <p:anim calcmode="lin" valueType="num">
                                      <p:cBhvr additive="base">
                                        <p:cTn id="31" dur="500" fill="hold"/>
                                        <p:tgtEl>
                                          <p:spTgt spid="94824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48243"/>
                                        </p:tgtEl>
                                        <p:attrNameLst>
                                          <p:attrName>style.visibility</p:attrName>
                                        </p:attrNameLst>
                                      </p:cBhvr>
                                      <p:to>
                                        <p:strVal val="visible"/>
                                      </p:to>
                                    </p:set>
                                    <p:anim calcmode="lin" valueType="num">
                                      <p:cBhvr additive="base">
                                        <p:cTn id="36" dur="500" fill="hold"/>
                                        <p:tgtEl>
                                          <p:spTgt spid="948243"/>
                                        </p:tgtEl>
                                        <p:attrNameLst>
                                          <p:attrName>ppt_x</p:attrName>
                                        </p:attrNameLst>
                                      </p:cBhvr>
                                      <p:tavLst>
                                        <p:tav tm="0">
                                          <p:val>
                                            <p:strVal val="#ppt_x"/>
                                          </p:val>
                                        </p:tav>
                                        <p:tav tm="100000">
                                          <p:val>
                                            <p:strVal val="#ppt_x"/>
                                          </p:val>
                                        </p:tav>
                                      </p:tavLst>
                                    </p:anim>
                                    <p:anim calcmode="lin" valueType="num">
                                      <p:cBhvr additive="base">
                                        <p:cTn id="37" dur="500" fill="hold"/>
                                        <p:tgtEl>
                                          <p:spTgt spid="94824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48244"/>
                                        </p:tgtEl>
                                        <p:attrNameLst>
                                          <p:attrName>style.visibility</p:attrName>
                                        </p:attrNameLst>
                                      </p:cBhvr>
                                      <p:to>
                                        <p:strVal val="visible"/>
                                      </p:to>
                                    </p:set>
                                    <p:anim calcmode="lin" valueType="num">
                                      <p:cBhvr additive="base">
                                        <p:cTn id="42" dur="500" fill="hold"/>
                                        <p:tgtEl>
                                          <p:spTgt spid="948244"/>
                                        </p:tgtEl>
                                        <p:attrNameLst>
                                          <p:attrName>ppt_x</p:attrName>
                                        </p:attrNameLst>
                                      </p:cBhvr>
                                      <p:tavLst>
                                        <p:tav tm="0">
                                          <p:val>
                                            <p:strVal val="#ppt_x"/>
                                          </p:val>
                                        </p:tav>
                                        <p:tav tm="100000">
                                          <p:val>
                                            <p:strVal val="#ppt_x"/>
                                          </p:val>
                                        </p:tav>
                                      </p:tavLst>
                                    </p:anim>
                                    <p:anim calcmode="lin" valueType="num">
                                      <p:cBhvr additive="base">
                                        <p:cTn id="43" dur="500" fill="hold"/>
                                        <p:tgtEl>
                                          <p:spTgt spid="948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39" grpId="0" animBg="1"/>
      <p:bldP spid="948240" grpId="0" animBg="1"/>
      <p:bldP spid="948241" grpId="0" animBg="1"/>
      <p:bldP spid="948242" grpId="0" animBg="1"/>
      <p:bldP spid="948243" grpId="0" animBg="1"/>
      <p:bldP spid="9482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9" name="Rectangle 5"/>
          <p:cNvSpPr>
            <a:spLocks noChangeArrowheads="1"/>
          </p:cNvSpPr>
          <p:nvPr/>
        </p:nvSpPr>
        <p:spPr bwMode="auto">
          <a:xfrm>
            <a:off x="801688" y="2249488"/>
            <a:ext cx="7569200" cy="1765300"/>
          </a:xfrm>
          <a:prstGeom prst="rect">
            <a:avLst/>
          </a:prstGeom>
          <a:solidFill>
            <a:srgbClr val="FFFFFF"/>
          </a:solidFill>
          <a:ln w="9525" algn="ctr">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20000"/>
              </a:lnSpc>
            </a:pPr>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第一步：收集可能得到的名词</a:t>
            </a:r>
          </a:p>
          <a:p>
            <a:pPr lvl="1" algn="l">
              <a:lnSpc>
                <a:spcPct val="120000"/>
              </a:lnSpc>
            </a:pP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方法</a:t>
            </a:r>
            <a:r>
              <a:rPr lang="en-US" altLang="zh-CN"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与客户谈话中获得</a:t>
            </a:r>
          </a:p>
          <a:p>
            <a:pPr lvl="1" algn="l">
              <a:lnSpc>
                <a:spcPct val="120000"/>
              </a:lnSpc>
            </a:pP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方法</a:t>
            </a:r>
            <a:r>
              <a:rPr lang="en-US" altLang="zh-CN"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使用事件表及关于每一事件的信息获得</a:t>
            </a:r>
          </a:p>
          <a:p>
            <a:pPr lvl="1" algn="l">
              <a:lnSpc>
                <a:spcPct val="120000"/>
              </a:lnSpc>
            </a:pP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方法</a:t>
            </a:r>
            <a:r>
              <a:rPr lang="en-US" altLang="zh-CN"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通过其他需求获取过程得到</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12390" name="Rectangle 6"/>
          <p:cNvSpPr>
            <a:spLocks noChangeArrowheads="1"/>
          </p:cNvSpPr>
          <p:nvPr/>
        </p:nvSpPr>
        <p:spPr bwMode="auto">
          <a:xfrm>
            <a:off x="803275" y="4397375"/>
            <a:ext cx="7569200" cy="1854200"/>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第二步：将名词列表精简并确认</a:t>
            </a:r>
          </a:p>
          <a:p>
            <a:pPr algn="l">
              <a:lnSpc>
                <a:spcPct val="120000"/>
              </a:lnSpc>
            </a:pPr>
            <a:r>
              <a:rPr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确定名词是否应包含在列表中</a:t>
            </a:r>
          </a:p>
          <a:p>
            <a:pPr algn="l">
              <a:lnSpc>
                <a:spcPct val="120000"/>
              </a:lnSpc>
            </a:pPr>
            <a:r>
              <a:rPr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确定每个名词是否应该从列表中排除</a:t>
            </a:r>
          </a:p>
          <a:p>
            <a:pPr algn="l">
              <a:lnSpc>
                <a:spcPct val="120000"/>
              </a:lnSpc>
            </a:pPr>
            <a:r>
              <a:rPr lang="zh-CN" altLang="en-US" sz="2000" b="1" dirty="0">
                <a:solidFill>
                  <a:schemeClr val="bg2"/>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en-US" altLang="zh-CN"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lang="zh-CN" altLang="en-US" sz="2000" b="1" dirty="0">
                <a:solidFill>
                  <a:srgbClr val="CC000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对每个名词提出问题确定是否需进一步研究</a:t>
            </a:r>
            <a:endPar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8" name="Text Box 7"/>
          <p:cNvSpPr txBox="1">
            <a:spLocks noChangeArrowheads="1"/>
          </p:cNvSpPr>
          <p:nvPr/>
        </p:nvSpPr>
        <p:spPr bwMode="auto">
          <a:xfrm>
            <a:off x="683568" y="1628800"/>
            <a:ext cx="7959725"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开发事物初始列表的过程：</a:t>
            </a: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872485100"/>
      </p:ext>
    </p:extLst>
  </p:cSld>
  <p:clrMapOvr>
    <a:masterClrMapping/>
  </p:clrMapOvr>
  <p:transition>
    <p:split orient="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5462" name="Group 6"/>
          <p:cNvGrpSpPr>
            <a:grpSpLocks/>
          </p:cNvGrpSpPr>
          <p:nvPr/>
        </p:nvGrpSpPr>
        <p:grpSpPr bwMode="auto">
          <a:xfrm>
            <a:off x="683568" y="1556792"/>
            <a:ext cx="8076703" cy="4792514"/>
            <a:chOff x="143" y="123"/>
            <a:chExt cx="5489" cy="4101"/>
          </a:xfrm>
        </p:grpSpPr>
        <p:pic>
          <p:nvPicPr>
            <p:cNvPr id="915460" name="Picture 4" descr="5-2"/>
            <p:cNvPicPr>
              <a:picLocks noChangeAspect="1" noChangeArrowheads="1"/>
            </p:cNvPicPr>
            <p:nvPr/>
          </p:nvPicPr>
          <p:blipFill>
            <a:blip r:embed="rId2" cstate="print">
              <a:extLst>
                <a:ext uri="{28A0092B-C50C-407E-A947-70E740481C1C}">
                  <a14:useLocalDpi xmlns:a14="http://schemas.microsoft.com/office/drawing/2010/main" val="0"/>
                </a:ext>
              </a:extLst>
            </a:blip>
            <a:srcRect b="45511"/>
            <a:stretch>
              <a:fillRect/>
            </a:stretch>
          </p:blipFill>
          <p:spPr bwMode="auto">
            <a:xfrm>
              <a:off x="143" y="123"/>
              <a:ext cx="5489" cy="4101"/>
            </a:xfrm>
            <a:prstGeom prst="rect">
              <a:avLst/>
            </a:prstGeom>
            <a:noFill/>
            <a:extLst>
              <a:ext uri="{909E8E84-426E-40DD-AFC4-6F175D3DCCD1}">
                <a14:hiddenFill xmlns:a14="http://schemas.microsoft.com/office/drawing/2010/main">
                  <a:solidFill>
                    <a:srgbClr val="FFFFFF"/>
                  </a:solidFill>
                </a14:hiddenFill>
              </a:ext>
            </a:extLst>
          </p:spPr>
        </p:pic>
        <p:pic>
          <p:nvPicPr>
            <p:cNvPr id="915461" name="Picture 5" descr="5-2"/>
            <p:cNvPicPr>
              <a:picLocks noChangeAspect="1" noChangeArrowheads="1"/>
            </p:cNvPicPr>
            <p:nvPr/>
          </p:nvPicPr>
          <p:blipFill>
            <a:blip r:embed="rId2" cstate="print">
              <a:extLst>
                <a:ext uri="{28A0092B-C50C-407E-A947-70E740481C1C}">
                  <a14:useLocalDpi xmlns:a14="http://schemas.microsoft.com/office/drawing/2010/main" val="0"/>
                </a:ext>
              </a:extLst>
            </a:blip>
            <a:srcRect r="82657" b="97330"/>
            <a:stretch>
              <a:fillRect/>
            </a:stretch>
          </p:blipFill>
          <p:spPr bwMode="auto">
            <a:xfrm>
              <a:off x="731" y="134"/>
              <a:ext cx="952" cy="20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 name="Text Box 3"/>
          <p:cNvSpPr txBox="1">
            <a:spLocks noChangeArrowheads="1"/>
          </p:cNvSpPr>
          <p:nvPr/>
        </p:nvSpPr>
        <p:spPr bwMode="auto">
          <a:xfrm>
            <a:off x="2236771" y="836712"/>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Tree>
    <p:extLst>
      <p:ext uri="{BB962C8B-B14F-4D97-AF65-F5344CB8AC3E}">
        <p14:creationId xmlns:p14="http://schemas.microsoft.com/office/powerpoint/2010/main" val="4053063174"/>
      </p:ext>
    </p:extLst>
  </p:cSld>
  <p:clrMapOvr>
    <a:masterClrMapping/>
  </p:clrMapOvr>
  <p:transition>
    <p:split orient="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6489" name="Group 9"/>
          <p:cNvGrpSpPr>
            <a:grpSpLocks/>
          </p:cNvGrpSpPr>
          <p:nvPr/>
        </p:nvGrpSpPr>
        <p:grpSpPr bwMode="auto">
          <a:xfrm>
            <a:off x="1057921" y="1556792"/>
            <a:ext cx="7475239" cy="4948659"/>
            <a:chOff x="167" y="135"/>
            <a:chExt cx="5497" cy="4155"/>
          </a:xfrm>
        </p:grpSpPr>
        <p:pic>
          <p:nvPicPr>
            <p:cNvPr id="916484" name="Picture 4" descr="5-2"/>
            <p:cNvPicPr>
              <a:picLocks noChangeAspect="1" noChangeArrowheads="1"/>
            </p:cNvPicPr>
            <p:nvPr/>
          </p:nvPicPr>
          <p:blipFill>
            <a:blip r:embed="rId2" cstate="print">
              <a:extLst>
                <a:ext uri="{28A0092B-C50C-407E-A947-70E740481C1C}">
                  <a14:useLocalDpi xmlns:a14="http://schemas.microsoft.com/office/drawing/2010/main" val="0"/>
                </a:ext>
              </a:extLst>
            </a:blip>
            <a:srcRect t="54532"/>
            <a:stretch>
              <a:fillRect/>
            </a:stretch>
          </p:blipFill>
          <p:spPr bwMode="auto">
            <a:xfrm>
              <a:off x="175" y="667"/>
              <a:ext cx="5489" cy="3623"/>
            </a:xfrm>
            <a:prstGeom prst="rect">
              <a:avLst/>
            </a:prstGeom>
            <a:noFill/>
            <a:extLst>
              <a:ext uri="{909E8E84-426E-40DD-AFC4-6F175D3DCCD1}">
                <a14:hiddenFill xmlns:a14="http://schemas.microsoft.com/office/drawing/2010/main">
                  <a:solidFill>
                    <a:srgbClr val="FFFFFF"/>
                  </a:solidFill>
                </a14:hiddenFill>
              </a:ext>
            </a:extLst>
          </p:spPr>
        </p:pic>
        <p:grpSp>
          <p:nvGrpSpPr>
            <p:cNvPr id="916488" name="Group 8"/>
            <p:cNvGrpSpPr>
              <a:grpSpLocks/>
            </p:cNvGrpSpPr>
            <p:nvPr/>
          </p:nvGrpSpPr>
          <p:grpSpPr bwMode="auto">
            <a:xfrm>
              <a:off x="167" y="135"/>
              <a:ext cx="5489" cy="544"/>
              <a:chOff x="271" y="1191"/>
              <a:chExt cx="5489" cy="544"/>
            </a:xfrm>
          </p:grpSpPr>
          <p:pic>
            <p:nvPicPr>
              <p:cNvPr id="916485" name="Picture 5" descr="5-2"/>
              <p:cNvPicPr>
                <a:picLocks noChangeAspect="1" noChangeArrowheads="1"/>
              </p:cNvPicPr>
              <p:nvPr/>
            </p:nvPicPr>
            <p:blipFill>
              <a:blip r:embed="rId2" cstate="print">
                <a:extLst>
                  <a:ext uri="{28A0092B-C50C-407E-A947-70E740481C1C}">
                    <a14:useLocalDpi xmlns:a14="http://schemas.microsoft.com/office/drawing/2010/main" val="0"/>
                  </a:ext>
                </a:extLst>
              </a:blip>
              <a:srcRect b="92772"/>
              <a:stretch>
                <a:fillRect/>
              </a:stretch>
            </p:blipFill>
            <p:spPr bwMode="auto">
              <a:xfrm>
                <a:off x="271" y="1191"/>
                <a:ext cx="5489" cy="544"/>
              </a:xfrm>
              <a:prstGeom prst="rect">
                <a:avLst/>
              </a:prstGeom>
              <a:noFill/>
              <a:extLst>
                <a:ext uri="{909E8E84-426E-40DD-AFC4-6F175D3DCCD1}">
                  <a14:hiddenFill xmlns:a14="http://schemas.microsoft.com/office/drawing/2010/main">
                    <a:solidFill>
                      <a:srgbClr val="FFFFFF"/>
                    </a:solidFill>
                  </a14:hiddenFill>
                </a:ext>
              </a:extLst>
            </p:spPr>
          </p:pic>
          <p:pic>
            <p:nvPicPr>
              <p:cNvPr id="916486" name="Picture 6" descr="5-2"/>
              <p:cNvPicPr>
                <a:picLocks noChangeAspect="1" noChangeArrowheads="1"/>
              </p:cNvPicPr>
              <p:nvPr/>
            </p:nvPicPr>
            <p:blipFill>
              <a:blip r:embed="rId2" cstate="print">
                <a:extLst>
                  <a:ext uri="{28A0092B-C50C-407E-A947-70E740481C1C}">
                    <a14:useLocalDpi xmlns:a14="http://schemas.microsoft.com/office/drawing/2010/main" val="0"/>
                  </a:ext>
                </a:extLst>
              </a:blip>
              <a:srcRect r="82657" b="97330"/>
              <a:stretch>
                <a:fillRect/>
              </a:stretch>
            </p:blipFill>
            <p:spPr bwMode="auto">
              <a:xfrm>
                <a:off x="854" y="1217"/>
                <a:ext cx="952" cy="20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9" name="Text Box 3"/>
          <p:cNvSpPr txBox="1">
            <a:spLocks noChangeArrowheads="1"/>
          </p:cNvSpPr>
          <p:nvPr/>
        </p:nvSpPr>
        <p:spPr bwMode="auto">
          <a:xfrm>
            <a:off x="2236771" y="826030"/>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Tree>
    <p:extLst>
      <p:ext uri="{BB962C8B-B14F-4D97-AF65-F5344CB8AC3E}">
        <p14:creationId xmlns:p14="http://schemas.microsoft.com/office/powerpoint/2010/main" val="619287042"/>
      </p:ext>
    </p:extLst>
  </p:cSld>
  <p:clrMapOvr>
    <a:masterClrMapping/>
  </p:clrMapOvr>
  <p:transition>
    <p:split orient="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0365" name="Group 29"/>
          <p:cNvGrpSpPr>
            <a:grpSpLocks/>
          </p:cNvGrpSpPr>
          <p:nvPr/>
        </p:nvGrpSpPr>
        <p:grpSpPr bwMode="auto">
          <a:xfrm>
            <a:off x="925016" y="2276872"/>
            <a:ext cx="7391400" cy="4537075"/>
            <a:chOff x="624" y="1152"/>
            <a:chExt cx="4656" cy="2858"/>
          </a:xfrm>
        </p:grpSpPr>
        <p:pic>
          <p:nvPicPr>
            <p:cNvPr id="91035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 y="1152"/>
              <a:ext cx="4656" cy="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0340" name="Rectangle 4"/>
            <p:cNvSpPr>
              <a:spLocks noChangeArrowheads="1"/>
            </p:cNvSpPr>
            <p:nvPr/>
          </p:nvSpPr>
          <p:spPr bwMode="auto">
            <a:xfrm>
              <a:off x="680" y="2552"/>
              <a:ext cx="2776" cy="184"/>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a:solidFill>
                    <a:srgbClr val="0000CC"/>
                  </a:solidFill>
                  <a:ea typeface="宋体" pitchFamily="2" charset="-122"/>
                </a:rPr>
                <a:t>     包含                                      包含</a:t>
              </a:r>
              <a:endParaRPr lang="en-US" altLang="zh-CN" sz="1600" b="1">
                <a:solidFill>
                  <a:srgbClr val="0000CC"/>
                </a:solidFill>
                <a:ea typeface="宋体" pitchFamily="2" charset="-122"/>
              </a:endParaRPr>
            </a:p>
          </p:txBody>
        </p:sp>
        <p:sp>
          <p:nvSpPr>
            <p:cNvPr id="910349" name="Rectangle 13"/>
            <p:cNvSpPr>
              <a:spLocks noChangeArrowheads="1"/>
            </p:cNvSpPr>
            <p:nvPr/>
          </p:nvSpPr>
          <p:spPr bwMode="auto">
            <a:xfrm>
              <a:off x="969" y="1633"/>
              <a:ext cx="744"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a typeface="宋体" pitchFamily="2" charset="-122"/>
                </a:rPr>
                <a:t>订单</a:t>
              </a:r>
              <a:r>
                <a:rPr lang="en-US" altLang="zh-CN" sz="2000" b="1" dirty="0">
                  <a:solidFill>
                    <a:srgbClr val="002060"/>
                  </a:solidFill>
                  <a:ea typeface="宋体" pitchFamily="2" charset="-122"/>
                </a:rPr>
                <a:t>#1043</a:t>
              </a:r>
            </a:p>
          </p:txBody>
        </p:sp>
        <p:sp>
          <p:nvSpPr>
            <p:cNvPr id="910356" name="Rectangle 20"/>
            <p:cNvSpPr>
              <a:spLocks noChangeArrowheads="1"/>
            </p:cNvSpPr>
            <p:nvPr/>
          </p:nvSpPr>
          <p:spPr bwMode="auto">
            <a:xfrm>
              <a:off x="4226" y="1626"/>
              <a:ext cx="920"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a typeface="宋体" pitchFamily="2" charset="-122"/>
                </a:rPr>
                <a:t>财务部</a:t>
              </a:r>
              <a:endParaRPr lang="en-US" altLang="zh-CN" sz="2000" b="1" dirty="0">
                <a:solidFill>
                  <a:srgbClr val="002060"/>
                </a:solidFill>
                <a:ea typeface="宋体" pitchFamily="2" charset="-122"/>
              </a:endParaRPr>
            </a:p>
          </p:txBody>
        </p:sp>
        <p:sp>
          <p:nvSpPr>
            <p:cNvPr id="910357" name="Rectangle 21"/>
            <p:cNvSpPr>
              <a:spLocks noChangeArrowheads="1"/>
            </p:cNvSpPr>
            <p:nvPr/>
          </p:nvSpPr>
          <p:spPr bwMode="auto">
            <a:xfrm>
              <a:off x="954" y="2938"/>
              <a:ext cx="800" cy="352"/>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a typeface="宋体" pitchFamily="2" charset="-122"/>
                </a:rPr>
                <a:t>红衬衫</a:t>
              </a:r>
              <a:br>
                <a:rPr lang="zh-CN" altLang="en-US" sz="2000" b="1" dirty="0">
                  <a:solidFill>
                    <a:srgbClr val="002060"/>
                  </a:solidFill>
                  <a:ea typeface="宋体" pitchFamily="2" charset="-122"/>
                </a:rPr>
              </a:br>
              <a:r>
                <a:rPr lang="zh-CN" altLang="en-US" sz="2000" b="1" dirty="0">
                  <a:solidFill>
                    <a:srgbClr val="002060"/>
                  </a:solidFill>
                  <a:ea typeface="宋体" pitchFamily="2" charset="-122"/>
                </a:rPr>
                <a:t>尺寸</a:t>
              </a:r>
              <a:r>
                <a:rPr lang="en-US" altLang="zh-CN" sz="2000" b="1" dirty="0">
                  <a:solidFill>
                    <a:srgbClr val="002060"/>
                  </a:solidFill>
                  <a:ea typeface="宋体" pitchFamily="2" charset="-122"/>
                </a:rPr>
                <a:t>16/32</a:t>
              </a:r>
            </a:p>
          </p:txBody>
        </p:sp>
        <p:sp>
          <p:nvSpPr>
            <p:cNvPr id="910358" name="Rectangle 22"/>
            <p:cNvSpPr>
              <a:spLocks noChangeArrowheads="1"/>
            </p:cNvSpPr>
            <p:nvPr/>
          </p:nvSpPr>
          <p:spPr bwMode="auto">
            <a:xfrm>
              <a:off x="2362" y="2898"/>
              <a:ext cx="968" cy="448"/>
            </a:xfrm>
            <a:prstGeom prst="rect">
              <a:avLst/>
            </a:prstGeom>
            <a:gradFill rotWithShape="1">
              <a:gsLst>
                <a:gs pos="0">
                  <a:srgbClr val="FFFFFF"/>
                </a:gs>
                <a:gs pos="100000">
                  <a:srgbClr val="993366"/>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a typeface="宋体" pitchFamily="2" charset="-122"/>
                </a:rPr>
                <a:t>牛仔裤尺寸：</a:t>
              </a:r>
              <a:br>
                <a:rPr lang="zh-CN" altLang="en-US" sz="2000" b="1" dirty="0">
                  <a:solidFill>
                    <a:srgbClr val="002060"/>
                  </a:solidFill>
                  <a:ea typeface="宋体" pitchFamily="2" charset="-122"/>
                </a:rPr>
              </a:br>
              <a:r>
                <a:rPr lang="en-US" altLang="zh-CN" sz="2000" b="1" dirty="0">
                  <a:solidFill>
                    <a:srgbClr val="002060"/>
                  </a:solidFill>
                  <a:ea typeface="宋体" pitchFamily="2" charset="-122"/>
                </a:rPr>
                <a:t>34</a:t>
              </a:r>
              <a:r>
                <a:rPr lang="zh-CN" altLang="en-US" sz="2000" b="1" dirty="0">
                  <a:solidFill>
                    <a:srgbClr val="002060"/>
                  </a:solidFill>
                  <a:ea typeface="宋体" pitchFamily="2" charset="-122"/>
                </a:rPr>
                <a:t>长</a:t>
              </a:r>
            </a:p>
          </p:txBody>
        </p:sp>
        <p:sp>
          <p:nvSpPr>
            <p:cNvPr id="910359" name="Rectangle 23"/>
            <p:cNvSpPr>
              <a:spLocks noChangeArrowheads="1"/>
            </p:cNvSpPr>
            <p:nvPr/>
          </p:nvSpPr>
          <p:spPr bwMode="auto">
            <a:xfrm>
              <a:off x="2017" y="1521"/>
              <a:ext cx="664" cy="592"/>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a:solidFill>
                    <a:srgbClr val="0000CC"/>
                  </a:solidFill>
                  <a:ea typeface="宋体" pitchFamily="2" charset="-122"/>
                </a:rPr>
                <a:t>被订购</a:t>
              </a:r>
              <a:endParaRPr lang="en-US" altLang="zh-CN" sz="1600" b="1">
                <a:solidFill>
                  <a:srgbClr val="0000CC"/>
                </a:solidFill>
                <a:ea typeface="宋体" pitchFamily="2" charset="-122"/>
              </a:endParaRPr>
            </a:p>
          </p:txBody>
        </p:sp>
        <p:sp>
          <p:nvSpPr>
            <p:cNvPr id="910360" name="Rectangle 24"/>
            <p:cNvSpPr>
              <a:spLocks noChangeArrowheads="1"/>
            </p:cNvSpPr>
            <p:nvPr/>
          </p:nvSpPr>
          <p:spPr bwMode="auto">
            <a:xfrm>
              <a:off x="3362" y="1522"/>
              <a:ext cx="664" cy="592"/>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1600" b="1">
                  <a:solidFill>
                    <a:srgbClr val="0000CC"/>
                  </a:solidFill>
                  <a:ea typeface="宋体" pitchFamily="2" charset="-122"/>
                </a:rPr>
                <a:t>   工作在</a:t>
              </a:r>
              <a:endParaRPr lang="en-US" altLang="zh-CN" sz="1600" b="1">
                <a:solidFill>
                  <a:srgbClr val="0000CC"/>
                </a:solidFill>
                <a:ea typeface="宋体" pitchFamily="2" charset="-122"/>
              </a:endParaRPr>
            </a:p>
          </p:txBody>
        </p:sp>
        <p:sp>
          <p:nvSpPr>
            <p:cNvPr id="910361" name="Rectangle 25"/>
            <p:cNvSpPr>
              <a:spLocks noChangeArrowheads="1"/>
            </p:cNvSpPr>
            <p:nvPr/>
          </p:nvSpPr>
          <p:spPr bwMode="auto">
            <a:xfrm>
              <a:off x="2706" y="2042"/>
              <a:ext cx="664" cy="248"/>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sz="1600" b="1">
                  <a:solidFill>
                    <a:srgbClr val="0000CC"/>
                  </a:solidFill>
                  <a:ea typeface="宋体" pitchFamily="2" charset="-122"/>
                </a:rPr>
                <a:t>Smith</a:t>
              </a:r>
              <a:r>
                <a:rPr lang="zh-CN" altLang="en-US" sz="1600" b="1">
                  <a:solidFill>
                    <a:srgbClr val="0000CC"/>
                  </a:solidFill>
                  <a:ea typeface="宋体" pitchFamily="2" charset="-122"/>
                </a:rPr>
                <a:t>先生</a:t>
              </a:r>
              <a:endParaRPr lang="en-US" altLang="zh-CN" sz="1600" b="1">
                <a:solidFill>
                  <a:srgbClr val="0000CC"/>
                </a:solidFill>
                <a:ea typeface="宋体" pitchFamily="2" charset="-122"/>
              </a:endParaRPr>
            </a:p>
          </p:txBody>
        </p:sp>
        <p:sp>
          <p:nvSpPr>
            <p:cNvPr id="910362" name="Rectangle 26"/>
            <p:cNvSpPr>
              <a:spLocks noChangeArrowheads="1"/>
            </p:cNvSpPr>
            <p:nvPr/>
          </p:nvSpPr>
          <p:spPr bwMode="auto">
            <a:xfrm>
              <a:off x="1914" y="3578"/>
              <a:ext cx="2136" cy="432"/>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rgbClr val="000000"/>
                  </a:solidFill>
                  <a:ea typeface="宋体" pitchFamily="2" charset="-122"/>
                </a:rPr>
                <a:t>事物之间自然发生的关系</a:t>
              </a:r>
              <a:endParaRPr lang="en-US" altLang="zh-CN" sz="2000" b="1">
                <a:solidFill>
                  <a:srgbClr val="000000"/>
                </a:solidFill>
                <a:ea typeface="宋体" pitchFamily="2" charset="-122"/>
              </a:endParaRPr>
            </a:p>
          </p:txBody>
        </p:sp>
      </p:grpSp>
      <p:sp>
        <p:nvSpPr>
          <p:cNvPr id="1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7"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18" name="Text Box 7"/>
          <p:cNvSpPr txBox="1">
            <a:spLocks noChangeArrowheads="1"/>
          </p:cNvSpPr>
          <p:nvPr/>
        </p:nvSpPr>
        <p:spPr bwMode="auto">
          <a:xfrm>
            <a:off x="788739" y="1662293"/>
            <a:ext cx="7959725" cy="147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3"/>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事物间的关系：</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某些事物间自然发生的联系，比如客户发送订单、雇员在某部门工作等</a:t>
            </a:r>
          </a:p>
          <a:p>
            <a:pPr marL="449263" indent="-449263" algn="just" eaLnBrk="0" hangingPunct="0">
              <a:lnSpc>
                <a:spcPct val="130000"/>
              </a:lnSpc>
              <a:spcBef>
                <a:spcPct val="20000"/>
              </a:spcBef>
              <a:buSzPct val="120000"/>
              <a:buBlip>
                <a:blip r:embed="rId3"/>
              </a:buBlip>
            </a:pPr>
            <a:endParaRPr kumimoji="1"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982373580"/>
      </p:ext>
    </p:extLst>
  </p:cSld>
  <p:clrMapOvr>
    <a:masterClrMapping/>
  </p:clrMapOvr>
  <p:transition>
    <p:split orient="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8" name="Text Box 7"/>
          <p:cNvSpPr txBox="1">
            <a:spLocks noChangeArrowheads="1"/>
          </p:cNvSpPr>
          <p:nvPr/>
        </p:nvSpPr>
        <p:spPr bwMode="auto">
          <a:xfrm>
            <a:off x="788739" y="1662293"/>
            <a:ext cx="7959725" cy="5312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事物间的关系：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根据每件事物的关联数目来理解每种关系的本质非常重要</a:t>
            </a:r>
          </a:p>
          <a:p>
            <a:pPr algn="l">
              <a:lnSpc>
                <a:spcPct val="120000"/>
              </a:lnSpc>
            </a:pPr>
            <a:r>
              <a:rPr lang="en-US" altLang="zh-CN"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基数</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（重数）：</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发生在事物间关联的数目</a:t>
            </a:r>
          </a:p>
          <a:p>
            <a:pPr algn="l">
              <a:lnSpc>
                <a:spcPct val="120000"/>
              </a:lnSpc>
            </a:pP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mn-ea"/>
                <a:cs typeface="Times New Roman" pitchFamily="18" charset="0"/>
              </a:rPr>
              <a:t>例如：</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一</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个客户</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发送多</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个订单</a:t>
            </a:r>
            <a:b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一</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个雇员在一个部门工作等</a:t>
            </a:r>
            <a:b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1"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基数</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可以： </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0</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0..n</a:t>
            </a:r>
            <a:r>
              <a:rPr kumimoji="1"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kumimoji="1"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1..n</a:t>
            </a:r>
          </a:p>
          <a:p>
            <a:pPr marL="906463" lvl="1" indent="-449263" algn="l" eaLnBrk="0" hangingPunct="0">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二</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元关系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：两种不同类型事物之间的关系，如</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Teacher</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与</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Student</a:t>
            </a:r>
          </a:p>
          <a:p>
            <a:pPr marL="906463" lvl="1" indent="-449263" algn="l" eaLnBrk="0" hangingPunct="0">
              <a:spcBef>
                <a:spcPct val="20000"/>
              </a:spcBef>
              <a:buClr>
                <a:srgbClr val="FF0000"/>
              </a:buClr>
              <a:buSzPct val="120000"/>
              <a:buFont typeface="Wingdings" pitchFamily="2" charset="2"/>
              <a:buChar char="Ø"/>
            </a:pP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一元</a:t>
            </a: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回归</a:t>
            </a: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关系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：同一类型的两个事物间的关系，例如一个人</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和另</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一个人的婚姻关系</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906463" lvl="1" indent="-449263" algn="l" eaLnBrk="0" hangingPunct="0">
              <a:spcBef>
                <a:spcPct val="20000"/>
              </a:spcBef>
              <a:buClr>
                <a:srgbClr val="FF0000"/>
              </a:buClr>
              <a:buSzPct val="120000"/>
              <a:buFont typeface="Wingdings" pitchFamily="2" charset="2"/>
              <a:buChar char="Ø"/>
            </a:pP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三元关系：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三种不同类型事物之间的关系</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，如</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Course</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Teacher</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和</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Student</a:t>
            </a:r>
          </a:p>
          <a:p>
            <a:pPr marL="906463" lvl="1" indent="-449263" algn="l" eaLnBrk="0" hangingPunct="0">
              <a:spcBef>
                <a:spcPct val="20000"/>
              </a:spcBef>
              <a:buClr>
                <a:srgbClr val="FF0000"/>
              </a:buClr>
              <a:buSzPct val="120000"/>
              <a:buFont typeface="Wingdings" pitchFamily="2" charset="2"/>
              <a:buChar char="Ø"/>
            </a:pP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n</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元关系： </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n</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n</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为任意数）种不同类型事物之间的关系</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449263" indent="-449263" algn="l" eaLnBrk="0" hangingPunct="0">
              <a:lnSpc>
                <a:spcPct val="130000"/>
              </a:lnSpc>
              <a:spcBef>
                <a:spcPct val="20000"/>
              </a:spcBef>
              <a:buSzPct val="120000"/>
              <a:buBlip>
                <a:blip r:embed="rId2"/>
              </a:buBlip>
            </a:pPr>
            <a:endPar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641558616"/>
      </p:ext>
    </p:extLst>
  </p:cSld>
  <p:clrMapOvr>
    <a:masterClrMapping/>
  </p:clrMapOvr>
  <p:transition>
    <p:split orient="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8" name="Text Box 7"/>
          <p:cNvSpPr txBox="1">
            <a:spLocks noChangeArrowheads="1"/>
          </p:cNvSpPr>
          <p:nvPr/>
        </p:nvSpPr>
        <p:spPr bwMode="auto">
          <a:xfrm>
            <a:off x="788739" y="1662293"/>
            <a:ext cx="7959725" cy="2880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事物的属性：</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906463" lvl="1" indent="-449263" algn="l" eaLnBrk="0" hangingPunct="0">
              <a:lnSpc>
                <a:spcPct val="14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属性</a:t>
            </a:r>
            <a:r>
              <a:rPr lang="zh-CN" altLang="en-US" sz="20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有关事物的一条特定信息</a:t>
            </a:r>
          </a:p>
          <a:p>
            <a:pPr marL="906463" lvl="1" indent="-449263" algn="l" eaLnBrk="0" hangingPunct="0">
              <a:lnSpc>
                <a:spcPct val="140000"/>
              </a:lnSpc>
              <a:spcBef>
                <a:spcPct val="20000"/>
              </a:spcBef>
              <a:buClr>
                <a:srgbClr val="FF0000"/>
              </a:buClr>
              <a:buSzPct val="120000"/>
              <a:buFont typeface="Wingdings" pitchFamily="2" charset="2"/>
              <a:buChar char="Ø"/>
            </a:pPr>
            <a:r>
              <a:rPr lang="zh-CN" altLang="en-US" sz="20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标示符（关键字）</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：能唯一标志事物的一个属性</a:t>
            </a:r>
          </a:p>
          <a:p>
            <a:pPr marL="906463" lvl="1" indent="-449263" algn="l" eaLnBrk="0" hangingPunct="0">
              <a:lnSpc>
                <a:spcPct val="140000"/>
              </a:lnSpc>
              <a:spcBef>
                <a:spcPct val="20000"/>
              </a:spcBef>
              <a:buClr>
                <a:srgbClr val="FF0000"/>
              </a:buClr>
              <a:buSzPct val="120000"/>
              <a:buFont typeface="Wingdings" pitchFamily="2" charset="2"/>
              <a:buChar char="Ø"/>
            </a:pPr>
            <a:r>
              <a:rPr lang="zh-CN" altLang="en-US" sz="2000" b="1" dirty="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复合属性：</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包括了许多相关属性的属性，如客户全名：名</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姓</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906463" lvl="1" indent="-449263" algn="l" eaLnBrk="0" hangingPunct="0">
              <a:spcBef>
                <a:spcPct val="20000"/>
              </a:spcBef>
              <a:buClr>
                <a:srgbClr val="FF0000"/>
              </a:buClr>
              <a:buSzPct val="120000"/>
              <a:buFont typeface="Wingdings" pitchFamily="2" charset="2"/>
              <a:buChar char="Ø"/>
            </a:pP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449263" indent="-449263" algn="l" eaLnBrk="0" hangingPunct="0">
              <a:lnSpc>
                <a:spcPct val="130000"/>
              </a:lnSpc>
              <a:spcBef>
                <a:spcPct val="20000"/>
              </a:spcBef>
              <a:buSzPct val="120000"/>
              <a:buBlip>
                <a:blip r:embed="rId2"/>
              </a:buBlip>
            </a:pPr>
            <a:endPar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graphicFrame>
        <p:nvGraphicFramePr>
          <p:cNvPr id="5" name="Group 216"/>
          <p:cNvGraphicFramePr>
            <a:graphicFrameLocks noGrp="1"/>
          </p:cNvGraphicFramePr>
          <p:nvPr>
            <p:ph/>
            <p:extLst>
              <p:ext uri="{D42A27DB-BD31-4B8C-83A1-F6EECF244321}">
                <p14:modId xmlns:p14="http://schemas.microsoft.com/office/powerpoint/2010/main" val="1409839163"/>
              </p:ext>
            </p:extLst>
          </p:nvPr>
        </p:nvGraphicFramePr>
        <p:xfrm>
          <a:off x="755576" y="3830909"/>
          <a:ext cx="7842449" cy="2478411"/>
        </p:xfrm>
        <a:graphic>
          <a:graphicData uri="http://schemas.openxmlformats.org/drawingml/2006/table">
            <a:tbl>
              <a:tblPr/>
              <a:tblGrid>
                <a:gridCol w="3099712">
                  <a:extLst>
                    <a:ext uri="{9D8B030D-6E8A-4147-A177-3AD203B41FA5}">
                      <a16:colId xmlns:a16="http://schemas.microsoft.com/office/drawing/2014/main" val="20000"/>
                    </a:ext>
                  </a:extLst>
                </a:gridCol>
                <a:gridCol w="1585349">
                  <a:extLst>
                    <a:ext uri="{9D8B030D-6E8A-4147-A177-3AD203B41FA5}">
                      <a16:colId xmlns:a16="http://schemas.microsoft.com/office/drawing/2014/main" val="20001"/>
                    </a:ext>
                  </a:extLst>
                </a:gridCol>
                <a:gridCol w="1561687">
                  <a:extLst>
                    <a:ext uri="{9D8B030D-6E8A-4147-A177-3AD203B41FA5}">
                      <a16:colId xmlns:a16="http://schemas.microsoft.com/office/drawing/2014/main" val="20002"/>
                    </a:ext>
                  </a:extLst>
                </a:gridCol>
                <a:gridCol w="1595701">
                  <a:extLst>
                    <a:ext uri="{9D8B030D-6E8A-4147-A177-3AD203B41FA5}">
                      <a16:colId xmlns:a16="http://schemas.microsoft.com/office/drawing/2014/main" val="20003"/>
                    </a:ext>
                  </a:extLst>
                </a:gridCol>
              </a:tblGrid>
              <a:tr h="383387">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所有客户具有如下属性</a:t>
                      </a:r>
                    </a:p>
                  </a:txBody>
                  <a:tcPr marL="90000" marR="90000" marT="46800" marB="468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每个客户的每个属性都有一个值</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83273">
                <a:tc>
                  <a:txBody>
                    <a:bodyPr/>
                    <a:lstStyle/>
                    <a:p>
                      <a:pPr marL="0" marR="0" lvl="0" indent="0" algn="ctr"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客户编号</a:t>
                      </a:r>
                    </a:p>
                  </a:txBody>
                  <a:tcPr marL="90000" marR="90000" marT="46800" marB="468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101</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102</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103</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1894">
                <a:tc>
                  <a:txBody>
                    <a:bodyPr/>
                    <a:lstStyle/>
                    <a:p>
                      <a:pPr marL="0" marR="0" lvl="0" indent="0" algn="ctr"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名</a:t>
                      </a:r>
                    </a:p>
                  </a:txBody>
                  <a:tcPr marL="90000" marR="90000" marT="46800" marB="468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John</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Mary</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Bill</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471">
                <a:tc>
                  <a:txBody>
                    <a:bodyPr/>
                    <a:lstStyle/>
                    <a:p>
                      <a:pPr marL="0" marR="0" lvl="0" indent="0" algn="ctr"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姓</a:t>
                      </a:r>
                    </a:p>
                  </a:txBody>
                  <a:tcPr marL="90000" marR="90000" marT="46800" marB="468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Smith</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Jones</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Casper</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4199">
                <a:tc>
                  <a:txBody>
                    <a:bodyPr/>
                    <a:lstStyle/>
                    <a:p>
                      <a:pPr marL="0" marR="0" lvl="0" indent="0" algn="ctr"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住宅电话</a:t>
                      </a:r>
                    </a:p>
                  </a:txBody>
                  <a:tcPr marL="90000" marR="90000" marT="46800" marB="468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555-9182</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423-1298</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874-1297</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3047">
                <a:tc>
                  <a:txBody>
                    <a:bodyPr/>
                    <a:lstStyle/>
                    <a:p>
                      <a:pPr marL="0" marR="0" lvl="0" indent="0" algn="ctr"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公司电话</a:t>
                      </a:r>
                    </a:p>
                  </a:txBody>
                  <a:tcPr marL="90000" marR="90000" marT="46800" marB="46800" anchor="ctr" horzOverflow="overflow">
                    <a:lnL w="28575"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555-3425</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423-3419</a:t>
                      </a:r>
                    </a:p>
                  </a:txBody>
                  <a:tcPr marL="90000" marR="90000" marT="46800" marB="46800" anchor="ctr" anchorCtr="1"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874-8546</a:t>
                      </a:r>
                    </a:p>
                  </a:txBody>
                  <a:tcPr marL="90000" marR="90000" marT="46800" marB="46800" anchor="ctr" anchorCtr="1" horzOverflow="overflow">
                    <a:lnL w="12700"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97536776"/>
      </p:ext>
    </p:extLst>
  </p:cSld>
  <p:clrMapOvr>
    <a:masterClrMapping/>
  </p:clrMapOvr>
  <p:transition>
    <p:split orient="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7"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3</a:t>
            </a:r>
            <a:r>
              <a:rPr lang="en-US" altLang="zh-CN" sz="2400" dirty="0" smtClean="0"/>
              <a:t>) </a:t>
            </a:r>
            <a:r>
              <a:rPr lang="zh-CN" altLang="en-US" sz="2400" dirty="0" smtClean="0"/>
              <a:t>事物和系统需求</a:t>
            </a:r>
            <a:endParaRPr lang="zh-CN" altLang="en-US" sz="2400" dirty="0"/>
          </a:p>
        </p:txBody>
      </p:sp>
      <p:sp>
        <p:nvSpPr>
          <p:cNvPr id="8" name="Text Box 7"/>
          <p:cNvSpPr txBox="1">
            <a:spLocks noChangeArrowheads="1"/>
          </p:cNvSpPr>
          <p:nvPr/>
        </p:nvSpPr>
        <p:spPr bwMode="auto">
          <a:xfrm>
            <a:off x="788739" y="1662293"/>
            <a:ext cx="8099277" cy="155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数据实体和对象：</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906463" lvl="1" indent="-449263" algn="l" eaLnBrk="0" hangingPunct="0">
              <a:lnSpc>
                <a:spcPct val="14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数据实体：</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在传统的系统开发方法中，事物被称为</a:t>
            </a:r>
            <a:r>
              <a:rPr lang="zh-CN" altLang="en-US" sz="2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数据</a:t>
            </a:r>
            <a:r>
              <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实体</a:t>
            </a:r>
            <a:endParaRPr lang="en-US" altLang="zh-CN" sz="20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a:p>
            <a:pPr marL="906463" lvl="1" indent="-449263" algn="l" eaLnBrk="0" hangingPunct="0">
              <a:lnSpc>
                <a:spcPct val="14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对象</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在面向对象的系统开发方法中，将某一个事物称为</a:t>
            </a:r>
            <a:r>
              <a:rPr lang="zh-CN" altLang="en-US" sz="2000" b="1" dirty="0" smtClean="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对象</a:t>
            </a:r>
            <a:endParaRPr lang="en-US" altLang="zh-CN" sz="2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87701510"/>
      </p:ext>
    </p:extLst>
  </p:cSld>
  <p:clrMapOvr>
    <a:masterClrMapping/>
  </p:clrMapOvr>
  <p:transition>
    <p:split orient="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9563" name="Group 11"/>
          <p:cNvGrpSpPr>
            <a:grpSpLocks/>
          </p:cNvGrpSpPr>
          <p:nvPr/>
        </p:nvGrpSpPr>
        <p:grpSpPr bwMode="auto">
          <a:xfrm>
            <a:off x="1547665" y="872240"/>
            <a:ext cx="6844704" cy="5933224"/>
            <a:chOff x="682" y="168"/>
            <a:chExt cx="4527" cy="4032"/>
          </a:xfrm>
        </p:grpSpPr>
        <p:pic>
          <p:nvPicPr>
            <p:cNvPr id="9195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 y="168"/>
              <a:ext cx="3988" cy="4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9560" name="Rectangle 8"/>
            <p:cNvSpPr>
              <a:spLocks noChangeArrowheads="1"/>
            </p:cNvSpPr>
            <p:nvPr/>
          </p:nvSpPr>
          <p:spPr bwMode="auto">
            <a:xfrm>
              <a:off x="2472" y="192"/>
              <a:ext cx="2168" cy="4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800000"/>
                  </a:solidFill>
                  <a:ea typeface="宋体" pitchFamily="2" charset="-122"/>
                </a:rPr>
                <a:t>数据实体与过程是分离的</a:t>
              </a:r>
              <a:endParaRPr lang="en-US" altLang="zh-CN" sz="2000" b="1" dirty="0">
                <a:solidFill>
                  <a:srgbClr val="800000"/>
                </a:solidFill>
                <a:ea typeface="宋体" pitchFamily="2" charset="-122"/>
              </a:endParaRPr>
            </a:p>
          </p:txBody>
        </p:sp>
        <p:sp>
          <p:nvSpPr>
            <p:cNvPr id="919561" name="Rectangle 9"/>
            <p:cNvSpPr>
              <a:spLocks noChangeArrowheads="1"/>
            </p:cNvSpPr>
            <p:nvPr/>
          </p:nvSpPr>
          <p:spPr bwMode="auto">
            <a:xfrm>
              <a:off x="1633" y="2233"/>
              <a:ext cx="3576" cy="4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800000"/>
                  </a:solidFill>
                  <a:ea typeface="宋体" pitchFamily="2" charset="-122"/>
                </a:rPr>
                <a:t>对象将数据和处理数据的方法封装成一个单元</a:t>
              </a:r>
              <a:endParaRPr lang="en-US" altLang="zh-CN" sz="2000" b="1" dirty="0">
                <a:solidFill>
                  <a:srgbClr val="800000"/>
                </a:solidFill>
                <a:ea typeface="宋体" pitchFamily="2" charset="-122"/>
              </a:endParaRPr>
            </a:p>
          </p:txBody>
        </p:sp>
        <p:sp>
          <p:nvSpPr>
            <p:cNvPr id="919562" name="Rectangle 10"/>
            <p:cNvSpPr>
              <a:spLocks noChangeArrowheads="1"/>
            </p:cNvSpPr>
            <p:nvPr/>
          </p:nvSpPr>
          <p:spPr bwMode="auto">
            <a:xfrm>
              <a:off x="682" y="2858"/>
              <a:ext cx="1424" cy="11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要让某个对象执行</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某种操作，可以让</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另外一个对象给该</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对象发送一个消息</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grpSp>
      <p:sp>
        <p:nvSpPr>
          <p:cNvPr id="12" name="Text Box 7"/>
          <p:cNvSpPr txBox="1">
            <a:spLocks noChangeArrowheads="1"/>
          </p:cNvSpPr>
          <p:nvPr/>
        </p:nvSpPr>
        <p:spPr bwMode="auto">
          <a:xfrm>
            <a:off x="4254098" y="116632"/>
            <a:ext cx="4341091"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lnSpc>
                <a:spcPct val="130000"/>
              </a:lnSpc>
              <a:spcBef>
                <a:spcPct val="20000"/>
              </a:spcBef>
              <a:buSzPct val="120000"/>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数据实体和对象</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53963240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19563"/>
                                        </p:tgtEl>
                                        <p:attrNameLst>
                                          <p:attrName>style.visibility</p:attrName>
                                        </p:attrNameLst>
                                      </p:cBhvr>
                                      <p:to>
                                        <p:strVal val="visible"/>
                                      </p:to>
                                    </p:set>
                                    <p:animEffect transition="in" filter="fade">
                                      <p:cBhvr>
                                        <p:cTn id="7" dur="1000"/>
                                        <p:tgtEl>
                                          <p:spTgt spid="919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9" name="Rectangle 3"/>
          <p:cNvSpPr>
            <a:spLocks noChangeArrowheads="1"/>
          </p:cNvSpPr>
          <p:nvPr/>
        </p:nvSpPr>
        <p:spPr bwMode="auto">
          <a:xfrm>
            <a:off x="1132012" y="1704081"/>
            <a:ext cx="7040388" cy="1219200"/>
          </a:xfrm>
          <a:prstGeom prst="rect">
            <a:avLst/>
          </a:prstGeom>
          <a:noFill/>
          <a:ln>
            <a:noFill/>
          </a:ln>
          <a:effectLst/>
        </p:spPr>
        <p:txBody>
          <a:bodyPr wrap="none" anchor="ctr"/>
          <a:lstStyle/>
          <a:p>
            <a:pPr marL="449263" indent="-449263" algn="just" eaLnBrk="0" hangingPunct="0">
              <a:lnSpc>
                <a:spcPct val="130000"/>
              </a:lnSpc>
              <a:spcBef>
                <a:spcPct val="20000"/>
              </a:spcBef>
              <a:buClr>
                <a:srgbClr val="CC0000"/>
              </a:buClr>
              <a:buSzPct val="120000"/>
              <a:buBlip>
                <a:blip r:embed="rId2"/>
              </a:buBlip>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传统的系统开发方法都将重点集中在数据存储需求上</a:t>
            </a:r>
          </a:p>
          <a:p>
            <a:pPr marL="449263" indent="-449263" algn="just" eaLnBrk="0" hangingPunct="0">
              <a:lnSpc>
                <a:spcPct val="130000"/>
              </a:lnSpc>
              <a:spcBef>
                <a:spcPct val="20000"/>
              </a:spcBef>
              <a:buClr>
                <a:srgbClr val="CC0000"/>
              </a:buClr>
              <a:buSzPct val="120000"/>
              <a:buBlip>
                <a:blip r:embed="rId2"/>
              </a:buBlip>
            </a:pP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数据存储需求包括数据实体、数据实体的属性以及它</a:t>
            </a:r>
            <a:b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zh-CN" altLang="en-US" sz="2000" b="1" dirty="0" smtClean="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们</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之间的关系</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920585" name="Group 9"/>
          <p:cNvGrpSpPr>
            <a:grpSpLocks/>
          </p:cNvGrpSpPr>
          <p:nvPr/>
        </p:nvGrpSpPr>
        <p:grpSpPr bwMode="auto">
          <a:xfrm>
            <a:off x="2783818" y="2989561"/>
            <a:ext cx="6079645" cy="3124671"/>
            <a:chOff x="1408" y="1728"/>
            <a:chExt cx="4176" cy="2611"/>
          </a:xfrm>
        </p:grpSpPr>
        <p:pic>
          <p:nvPicPr>
            <p:cNvPr id="920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 y="1728"/>
              <a:ext cx="4176" cy="2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0583" name="Rectangle 7"/>
            <p:cNvSpPr>
              <a:spLocks noChangeArrowheads="1"/>
            </p:cNvSpPr>
            <p:nvPr/>
          </p:nvSpPr>
          <p:spPr bwMode="auto">
            <a:xfrm>
              <a:off x="2440" y="1856"/>
              <a:ext cx="1672" cy="352"/>
            </a:xfrm>
            <a:prstGeom prst="rect">
              <a:avLst/>
            </a:prstGeom>
            <a:solidFill>
              <a:srgbClr val="FF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b="1">
                  <a:solidFill>
                    <a:schemeClr val="bg2"/>
                  </a:solidFill>
                  <a:ea typeface="宋体" pitchFamily="2" charset="-122"/>
                </a:rPr>
                <a:t>一个客户可以发送</a:t>
              </a:r>
              <a:br>
                <a:rPr lang="zh-CN" altLang="en-US" sz="1600" b="1">
                  <a:solidFill>
                    <a:schemeClr val="bg2"/>
                  </a:solidFill>
                  <a:ea typeface="宋体" pitchFamily="2" charset="-122"/>
                </a:rPr>
              </a:br>
              <a:r>
                <a:rPr lang="en-US" altLang="zh-CN" sz="1600" b="1">
                  <a:solidFill>
                    <a:schemeClr val="bg2"/>
                  </a:solidFill>
                  <a:ea typeface="宋体" pitchFamily="2" charset="-122"/>
                </a:rPr>
                <a:t>0</a:t>
              </a:r>
              <a:r>
                <a:rPr lang="zh-CN" altLang="en-US" sz="1600" b="1">
                  <a:solidFill>
                    <a:schemeClr val="bg2"/>
                  </a:solidFill>
                  <a:ea typeface="宋体" pitchFamily="2" charset="-122"/>
                </a:rPr>
                <a:t>个或多个订单</a:t>
              </a:r>
              <a:endParaRPr lang="en-US" altLang="zh-CN" sz="1600" b="1">
                <a:solidFill>
                  <a:schemeClr val="bg2"/>
                </a:solidFill>
                <a:ea typeface="宋体" pitchFamily="2" charset="-122"/>
              </a:endParaRPr>
            </a:p>
          </p:txBody>
        </p:sp>
        <p:sp>
          <p:nvSpPr>
            <p:cNvPr id="920584" name="Rectangle 8"/>
            <p:cNvSpPr>
              <a:spLocks noChangeArrowheads="1"/>
            </p:cNvSpPr>
            <p:nvPr/>
          </p:nvSpPr>
          <p:spPr bwMode="auto">
            <a:xfrm>
              <a:off x="3041" y="3873"/>
              <a:ext cx="1672" cy="352"/>
            </a:xfrm>
            <a:prstGeom prst="rect">
              <a:avLst/>
            </a:prstGeom>
            <a:solidFill>
              <a:srgbClr val="FF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b="1">
                  <a:solidFill>
                    <a:schemeClr val="bg2"/>
                  </a:solidFill>
                  <a:ea typeface="宋体" pitchFamily="2" charset="-122"/>
                </a:rPr>
                <a:t>一个订单必须对应一个客户</a:t>
              </a:r>
              <a:endParaRPr lang="en-US" altLang="zh-CN" sz="1600" b="1">
                <a:solidFill>
                  <a:schemeClr val="bg2"/>
                </a:solidFill>
                <a:ea typeface="宋体" pitchFamily="2" charset="-122"/>
              </a:endParaRPr>
            </a:p>
          </p:txBody>
        </p:sp>
      </p:grpSp>
      <p:sp>
        <p:nvSpPr>
          <p:cNvPr id="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0"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4) </a:t>
            </a:r>
            <a:r>
              <a:rPr lang="zh-CN" altLang="en-US" sz="2400" dirty="0" smtClean="0"/>
              <a:t>实体</a:t>
            </a:r>
            <a:r>
              <a:rPr lang="en-US" altLang="zh-CN" sz="2400" dirty="0" smtClean="0"/>
              <a:t>-</a:t>
            </a:r>
            <a:r>
              <a:rPr lang="zh-CN" altLang="en-US" sz="2400" dirty="0" smtClean="0"/>
              <a:t>关系图</a:t>
            </a:r>
            <a:endParaRPr lang="zh-CN" altLang="en-US" sz="2400" dirty="0"/>
          </a:p>
        </p:txBody>
      </p:sp>
      <p:sp>
        <p:nvSpPr>
          <p:cNvPr id="11" name="Text Box 7"/>
          <p:cNvSpPr txBox="1">
            <a:spLocks noChangeArrowheads="1"/>
          </p:cNvSpPr>
          <p:nvPr/>
        </p:nvSpPr>
        <p:spPr bwMode="auto">
          <a:xfrm>
            <a:off x="467544" y="3052168"/>
            <a:ext cx="8099277"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ERD</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概念的实例：</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2"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79</a:t>
            </a:fld>
            <a:endParaRPr lang="en-US" altLang="zh-CN" dirty="0"/>
          </a:p>
        </p:txBody>
      </p:sp>
    </p:spTree>
    <p:extLst>
      <p:ext uri="{BB962C8B-B14F-4D97-AF65-F5344CB8AC3E}">
        <p14:creationId xmlns:p14="http://schemas.microsoft.com/office/powerpoint/2010/main" val="3045175189"/>
      </p:ext>
    </p:extLst>
  </p:cSld>
  <p:clrMapOvr>
    <a:masterClrMapping/>
  </p:clrMapOvr>
  <p:transition>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a:t>2</a:t>
            </a:r>
            <a:r>
              <a:rPr lang="zh-CN" altLang="en-US" dirty="0"/>
              <a:t>、需求获取</a:t>
            </a:r>
          </a:p>
        </p:txBody>
      </p:sp>
      <p:sp>
        <p:nvSpPr>
          <p:cNvPr id="1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5</a:t>
            </a:r>
            <a:r>
              <a:rPr lang="zh-CN" altLang="en-US" dirty="0"/>
              <a:t>、事件与事物</a:t>
            </a:r>
          </a:p>
        </p:txBody>
      </p:sp>
      <p:sp>
        <p:nvSpPr>
          <p:cNvPr id="1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smtClean="0"/>
              <a:t>6</a:t>
            </a:r>
            <a:r>
              <a:rPr lang="zh-CN" altLang="en-US" dirty="0" smtClean="0"/>
              <a:t>、</a:t>
            </a:r>
            <a:r>
              <a:rPr lang="zh-CN" altLang="en-US" dirty="0"/>
              <a:t>系统分析</a:t>
            </a:r>
            <a:r>
              <a:rPr lang="zh-CN" altLang="en-US" dirty="0" smtClean="0"/>
              <a:t>其他因素</a:t>
            </a:r>
            <a:endParaRPr lang="zh-CN" altLang="en-US" dirty="0"/>
          </a:p>
        </p:txBody>
      </p:sp>
      <p:sp>
        <p:nvSpPr>
          <p:cNvPr id="13"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a:solidFill>
                  <a:srgbClr val="FFFF00"/>
                </a:solidFill>
              </a:rPr>
              <a:t>1</a:t>
            </a:r>
            <a:r>
              <a:rPr lang="zh-CN" altLang="en-US" dirty="0">
                <a:solidFill>
                  <a:srgbClr val="FFFF00"/>
                </a:solidFill>
              </a:rPr>
              <a:t>、系统分析阶段概述</a:t>
            </a:r>
            <a:endParaRPr lang="zh-CN" altLang="en-US" dirty="0">
              <a:solidFill>
                <a:srgbClr val="FFFF00"/>
              </a:solidFill>
            </a:endParaRPr>
          </a:p>
        </p:txBody>
      </p:sp>
      <p:sp>
        <p:nvSpPr>
          <p:cNvPr id="14"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a:t>3</a:t>
            </a:r>
            <a:r>
              <a:rPr lang="zh-CN" altLang="en-US" dirty="0"/>
              <a:t>、需求描述</a:t>
            </a:r>
          </a:p>
        </p:txBody>
      </p:sp>
      <p:sp>
        <p:nvSpPr>
          <p:cNvPr id="15"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algn="l"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a:t>4</a:t>
            </a:r>
            <a:r>
              <a:rPr lang="zh-CN" altLang="en-US" dirty="0"/>
              <a:t>、</a:t>
            </a:r>
            <a:r>
              <a:rPr lang="zh-CN" altLang="en-US" dirty="0"/>
              <a:t>典型</a:t>
            </a:r>
            <a:r>
              <a:rPr lang="zh-CN" altLang="en-US" dirty="0"/>
              <a:t>用户和场景</a:t>
            </a:r>
            <a:endParaRPr lang="zh-CN" altLang="en-US" dirty="0"/>
          </a:p>
        </p:txBody>
      </p:sp>
    </p:spTree>
    <p:custDataLst>
      <p:tags r:id="rId1"/>
    </p:custDataLst>
    <p:extLst>
      <p:ext uri="{BB962C8B-B14F-4D97-AF65-F5344CB8AC3E}">
        <p14:creationId xmlns:p14="http://schemas.microsoft.com/office/powerpoint/2010/main" val="107807779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0" name="Group 20"/>
          <p:cNvGrpSpPr>
            <a:grpSpLocks/>
          </p:cNvGrpSpPr>
          <p:nvPr/>
        </p:nvGrpSpPr>
        <p:grpSpPr bwMode="auto">
          <a:xfrm>
            <a:off x="2095500" y="1765300"/>
            <a:ext cx="5880100" cy="4610100"/>
            <a:chOff x="1448" y="1288"/>
            <a:chExt cx="3704" cy="2904"/>
          </a:xfrm>
        </p:grpSpPr>
        <p:grpSp>
          <p:nvGrpSpPr>
            <p:cNvPr id="921613" name="Group 13"/>
            <p:cNvGrpSpPr>
              <a:grpSpLocks/>
            </p:cNvGrpSpPr>
            <p:nvPr/>
          </p:nvGrpSpPr>
          <p:grpSpPr bwMode="auto">
            <a:xfrm>
              <a:off x="1448" y="1288"/>
              <a:ext cx="3702" cy="2842"/>
              <a:chOff x="928" y="1048"/>
              <a:chExt cx="3702" cy="2842"/>
            </a:xfrm>
          </p:grpSpPr>
          <p:pic>
            <p:nvPicPr>
              <p:cNvPr id="92160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 y="1048"/>
                <a:ext cx="3702" cy="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06" name="Rectangle 6"/>
              <p:cNvSpPr>
                <a:spLocks noChangeArrowheads="1"/>
              </p:cNvSpPr>
              <p:nvPr/>
            </p:nvSpPr>
            <p:spPr bwMode="auto">
              <a:xfrm>
                <a:off x="1704" y="1344"/>
                <a:ext cx="1600" cy="352"/>
              </a:xfrm>
              <a:prstGeom prst="rect">
                <a:avLst/>
              </a:prstGeom>
              <a:solidFill>
                <a:srgbClr val="FF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只能一个（强制）</a:t>
                </a:r>
                <a:endPar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21610" name="Rectangle 10"/>
              <p:cNvSpPr>
                <a:spLocks noChangeArrowheads="1"/>
              </p:cNvSpPr>
              <p:nvPr/>
            </p:nvSpPr>
            <p:spPr bwMode="auto">
              <a:xfrm>
                <a:off x="2905" y="1937"/>
                <a:ext cx="1600" cy="352"/>
              </a:xfrm>
              <a:prstGeom prst="rect">
                <a:avLst/>
              </a:prstGeom>
              <a:solidFill>
                <a:srgbClr val="FF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0</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或多个（可选）</a:t>
                </a:r>
                <a:endPar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21611" name="Rectangle 11"/>
              <p:cNvSpPr>
                <a:spLocks noChangeArrowheads="1"/>
              </p:cNvSpPr>
              <p:nvPr/>
            </p:nvSpPr>
            <p:spPr bwMode="auto">
              <a:xfrm>
                <a:off x="2970" y="2506"/>
                <a:ext cx="1600" cy="352"/>
              </a:xfrm>
              <a:prstGeom prst="rect">
                <a:avLst/>
              </a:prstGeom>
              <a:solidFill>
                <a:srgbClr val="FF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或多个（强制）</a:t>
                </a:r>
                <a:endPar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21612" name="Rectangle 12"/>
              <p:cNvSpPr>
                <a:spLocks noChangeArrowheads="1"/>
              </p:cNvSpPr>
              <p:nvPr/>
            </p:nvSpPr>
            <p:spPr bwMode="auto">
              <a:xfrm>
                <a:off x="1307" y="3307"/>
                <a:ext cx="1528" cy="352"/>
              </a:xfrm>
              <a:prstGeom prst="rect">
                <a:avLst/>
              </a:prstGeom>
              <a:solidFill>
                <a:srgbClr val="FFEB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0</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或</a:t>
                </a:r>
                <a:r>
                  <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1</a:t>
                </a:r>
                <a:r>
                  <a:rPr lang="zh-CN" altLang="en-US"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个（可选）</a:t>
                </a:r>
                <a:endParaRPr lang="en-US" altLang="zh-CN"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921619" name="Rectangle 19"/>
            <p:cNvSpPr>
              <a:spLocks noChangeArrowheads="1"/>
            </p:cNvSpPr>
            <p:nvPr/>
          </p:nvSpPr>
          <p:spPr bwMode="auto">
            <a:xfrm>
              <a:off x="1976" y="4016"/>
              <a:ext cx="317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实体之间关系的基数符号</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12"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13"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4) </a:t>
            </a:r>
            <a:r>
              <a:rPr lang="zh-CN" altLang="en-US" sz="2400" dirty="0" smtClean="0"/>
              <a:t>实体</a:t>
            </a:r>
            <a:r>
              <a:rPr lang="en-US" altLang="zh-CN" sz="2400" dirty="0" smtClean="0"/>
              <a:t>-</a:t>
            </a:r>
            <a:r>
              <a:rPr lang="zh-CN" altLang="en-US" sz="2400" dirty="0" smtClean="0"/>
              <a:t>关系图</a:t>
            </a:r>
            <a:endParaRPr lang="zh-CN" altLang="en-US" sz="2400" dirty="0"/>
          </a:p>
        </p:txBody>
      </p:sp>
      <p:sp>
        <p:nvSpPr>
          <p:cNvPr id="14" name="Text Box 7"/>
          <p:cNvSpPr txBox="1">
            <a:spLocks noChangeArrowheads="1"/>
          </p:cNvSpPr>
          <p:nvPr/>
        </p:nvSpPr>
        <p:spPr bwMode="auto">
          <a:xfrm>
            <a:off x="251520" y="1708527"/>
            <a:ext cx="8099277"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3"/>
              </a:buBlip>
            </a:pPr>
            <a:r>
              <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ERD</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概念的实例：</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485219229"/>
      </p:ext>
    </p:extLst>
  </p:cSld>
  <p:clrMapOvr>
    <a:masterClrMapping/>
  </p:clrMapOvr>
  <p:transition>
    <p:split orient="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2639" name="Group 15"/>
          <p:cNvGrpSpPr>
            <a:grpSpLocks/>
          </p:cNvGrpSpPr>
          <p:nvPr/>
        </p:nvGrpSpPr>
        <p:grpSpPr bwMode="auto">
          <a:xfrm>
            <a:off x="584200" y="2451100"/>
            <a:ext cx="8229600" cy="3149600"/>
            <a:chOff x="312" y="1032"/>
            <a:chExt cx="5184" cy="1512"/>
          </a:xfrm>
        </p:grpSpPr>
        <p:pic>
          <p:nvPicPr>
            <p:cNvPr id="92263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 y="1032"/>
              <a:ext cx="5184" cy="1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637" name="Rectangle 13"/>
            <p:cNvSpPr>
              <a:spLocks noChangeArrowheads="1"/>
            </p:cNvSpPr>
            <p:nvPr/>
          </p:nvSpPr>
          <p:spPr bwMode="auto">
            <a:xfrm>
              <a:off x="1432" y="2368"/>
              <a:ext cx="317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带有属性的扩展</a:t>
              </a:r>
              <a:r>
                <a:rPr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ERD</a:t>
              </a:r>
              <a:r>
                <a:rPr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图</a:t>
              </a:r>
            </a:p>
          </p:txBody>
        </p:sp>
        <p:sp>
          <p:nvSpPr>
            <p:cNvPr id="922638" name="Rectangle 14"/>
            <p:cNvSpPr>
              <a:spLocks noChangeArrowheads="1"/>
            </p:cNvSpPr>
            <p:nvPr/>
          </p:nvSpPr>
          <p:spPr bwMode="auto">
            <a:xfrm>
              <a:off x="513" y="2097"/>
              <a:ext cx="1432" cy="112"/>
            </a:xfrm>
            <a:prstGeom prst="rect">
              <a:avLst/>
            </a:prstGeom>
            <a:solidFill>
              <a:srgbClr val="EFF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12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表示标识符或关键字</a:t>
              </a:r>
              <a:endParaRPr lang="en-US" altLang="zh-CN" sz="12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sp>
        <p:nvSpPr>
          <p:cNvPr id="8"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9"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4) </a:t>
            </a:r>
            <a:r>
              <a:rPr lang="zh-CN" altLang="en-US" sz="2400" dirty="0" smtClean="0"/>
              <a:t>实体</a:t>
            </a:r>
            <a:r>
              <a:rPr lang="en-US" altLang="zh-CN" sz="2400" dirty="0" smtClean="0"/>
              <a:t>-</a:t>
            </a:r>
            <a:r>
              <a:rPr lang="zh-CN" altLang="en-US" sz="2400" dirty="0" smtClean="0"/>
              <a:t>关系图</a:t>
            </a:r>
            <a:endParaRPr lang="zh-CN" altLang="en-US" sz="2400" dirty="0"/>
          </a:p>
        </p:txBody>
      </p:sp>
      <p:sp>
        <p:nvSpPr>
          <p:cNvPr id="10" name="Text Box 7"/>
          <p:cNvSpPr txBox="1">
            <a:spLocks noChangeArrowheads="1"/>
          </p:cNvSpPr>
          <p:nvPr/>
        </p:nvSpPr>
        <p:spPr bwMode="auto">
          <a:xfrm>
            <a:off x="251520" y="1708527"/>
            <a:ext cx="8099277"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3"/>
              </a:buBlip>
            </a:pPr>
            <a:r>
              <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ERD</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概念的实例：</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485639399"/>
      </p:ext>
    </p:extLst>
  </p:cSld>
  <p:clrMapOvr>
    <a:masterClrMapping/>
  </p:clrMapOvr>
  <p:transition>
    <p:split orient="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61" name="Group 13"/>
          <p:cNvGrpSpPr>
            <a:grpSpLocks/>
          </p:cNvGrpSpPr>
          <p:nvPr/>
        </p:nvGrpSpPr>
        <p:grpSpPr bwMode="auto">
          <a:xfrm>
            <a:off x="1473200" y="114300"/>
            <a:ext cx="7331075" cy="6578600"/>
            <a:chOff x="928" y="72"/>
            <a:chExt cx="4618" cy="4144"/>
          </a:xfrm>
        </p:grpSpPr>
        <p:pic>
          <p:nvPicPr>
            <p:cNvPr id="9236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 y="72"/>
              <a:ext cx="3612" cy="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658" name="Rectangle 10"/>
            <p:cNvSpPr>
              <a:spLocks noChangeArrowheads="1"/>
            </p:cNvSpPr>
            <p:nvPr/>
          </p:nvSpPr>
          <p:spPr bwMode="auto">
            <a:xfrm>
              <a:off x="3226" y="2234"/>
              <a:ext cx="2320" cy="32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dirty="0">
                  <a:solidFill>
                    <a:srgbClr val="000000"/>
                  </a:solidFill>
                  <a:ea typeface="宋体" pitchFamily="2" charset="-122"/>
                </a:rPr>
                <a:t>客户、订单和订单中的商品</a:t>
              </a:r>
              <a:endParaRPr lang="en-US" altLang="zh-CN" sz="2000" b="1" dirty="0">
                <a:solidFill>
                  <a:srgbClr val="000000"/>
                </a:solidFill>
                <a:ea typeface="宋体" pitchFamily="2" charset="-122"/>
              </a:endParaRPr>
            </a:p>
          </p:txBody>
        </p:sp>
        <p:sp>
          <p:nvSpPr>
            <p:cNvPr id="923660" name="Rectangle 12"/>
            <p:cNvSpPr>
              <a:spLocks noChangeArrowheads="1"/>
            </p:cNvSpPr>
            <p:nvPr/>
          </p:nvSpPr>
          <p:spPr bwMode="auto">
            <a:xfrm>
              <a:off x="1682" y="3944"/>
              <a:ext cx="3560" cy="27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20000"/>
                </a:lnSpc>
              </a:pPr>
              <a:r>
                <a:rPr kumimoji="1" lang="zh-CN" altLang="en-US" sz="2000" b="1">
                  <a:solidFill>
                    <a:srgbClr val="990000"/>
                  </a:solidFill>
                  <a:ea typeface="黑体" pitchFamily="49" charset="-122"/>
                </a:rPr>
                <a:t>该图显示了实际的数据在事务处理中呈现的形式</a:t>
              </a:r>
              <a:endParaRPr kumimoji="1" lang="en-US" altLang="zh-CN" sz="2000" b="1">
                <a:solidFill>
                  <a:srgbClr val="990000"/>
                </a:solidFill>
                <a:ea typeface="黑体" pitchFamily="49" charset="-122"/>
              </a:endParaRPr>
            </a:p>
          </p:txBody>
        </p:sp>
      </p:grpSp>
    </p:spTree>
    <p:extLst>
      <p:ext uri="{BB962C8B-B14F-4D97-AF65-F5344CB8AC3E}">
        <p14:creationId xmlns:p14="http://schemas.microsoft.com/office/powerpoint/2010/main" val="122495272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6" presetClass="entr" presetSubtype="32" fill="hold" nodeType="afterEffect">
                                  <p:stCondLst>
                                    <p:cond delay="0"/>
                                  </p:stCondLst>
                                  <p:childTnLst>
                                    <p:set>
                                      <p:cBhvr>
                                        <p:cTn id="6" dur="1" fill="hold">
                                          <p:stCondLst>
                                            <p:cond delay="0"/>
                                          </p:stCondLst>
                                        </p:cTn>
                                        <p:tgtEl>
                                          <p:spTgt spid="923661"/>
                                        </p:tgtEl>
                                        <p:attrNameLst>
                                          <p:attrName>style.visibility</p:attrName>
                                        </p:attrNameLst>
                                      </p:cBhvr>
                                      <p:to>
                                        <p:strVal val="visible"/>
                                      </p:to>
                                    </p:set>
                                    <p:animEffect transition="in" filter="circle(out)">
                                      <p:cBhvr>
                                        <p:cTn id="7" dur="1000"/>
                                        <p:tgtEl>
                                          <p:spTgt spid="923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9" name="Rectangle 7"/>
          <p:cNvSpPr>
            <a:spLocks noChangeArrowheads="1"/>
          </p:cNvSpPr>
          <p:nvPr/>
        </p:nvSpPr>
        <p:spPr bwMode="auto">
          <a:xfrm>
            <a:off x="587375" y="2060848"/>
            <a:ext cx="7759700" cy="3052688"/>
          </a:xfrm>
          <a:prstGeom prst="rect">
            <a:avLst/>
          </a:prstGeom>
          <a:noFill/>
          <a:ln>
            <a:noFill/>
          </a:ln>
          <a:effectLst/>
        </p:spPr>
        <p:txBody>
          <a:bodyPr wrap="none" anchor="ctr"/>
          <a:lstStyle/>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分析员在建模的过程中，常常对</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ERD</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进行细化的工作就是</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处理</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多对多的关系</a:t>
            </a:r>
          </a:p>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由于关系数据库中不能直接实现多对多的关系，因此必</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建立一个单独的表，来消除多对多的关系</a:t>
            </a:r>
          </a:p>
          <a:p>
            <a:pPr marL="906463" lvl="1" indent="-449263" algn="l" eaLnBrk="0" hangingPunct="0">
              <a:lnSpc>
                <a:spcPct val="120000"/>
              </a:lnSpc>
              <a:spcBef>
                <a:spcPct val="20000"/>
              </a:spcBef>
              <a:buClr>
                <a:srgbClr val="FF0000"/>
              </a:buClr>
              <a:buSzPct val="120000"/>
              <a:buFont typeface="Wingdings" pitchFamily="2" charset="2"/>
              <a:buChar char="Ø"/>
            </a:pP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FF0000"/>
                </a:solidFill>
                <a:effectLst>
                  <a:outerShdw blurRad="38100" dist="38100" dir="2700000" algn="tl">
                    <a:srgbClr val="000000">
                      <a:alpha val="43137"/>
                    </a:srgbClr>
                  </a:outerShdw>
                </a:effectLst>
                <a:latin typeface="黑体" pitchFamily="49" charset="-122"/>
                <a:ea typeface="黑体" pitchFamily="49" charset="-122"/>
              </a:rPr>
              <a:t>关联实体 </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解决上述问题的人为增加的数据实体，它</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一定</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包含两端数据实体的关键字</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smtClean="0"/>
              <a:t>4) </a:t>
            </a:r>
            <a:r>
              <a:rPr lang="zh-CN" altLang="en-US" sz="2400" dirty="0" smtClean="0"/>
              <a:t>实体</a:t>
            </a:r>
            <a:r>
              <a:rPr lang="en-US" altLang="zh-CN" sz="2400" dirty="0" smtClean="0"/>
              <a:t>-</a:t>
            </a:r>
            <a:r>
              <a:rPr lang="zh-CN" altLang="en-US" sz="2400" dirty="0" smtClean="0"/>
              <a:t>关系图</a:t>
            </a:r>
            <a:endParaRPr lang="zh-CN" altLang="en-US" sz="2400" dirty="0"/>
          </a:p>
        </p:txBody>
      </p:sp>
      <p:sp>
        <p:nvSpPr>
          <p:cNvPr id="7" name="Text Box 7"/>
          <p:cNvSpPr txBox="1">
            <a:spLocks noChangeArrowheads="1"/>
          </p:cNvSpPr>
          <p:nvPr/>
        </p:nvSpPr>
        <p:spPr bwMode="auto">
          <a:xfrm>
            <a:off x="251520" y="1708527"/>
            <a:ext cx="8099277"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en-US" altLang="zh-CN"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ERD</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概念的实例：</a:t>
            </a:r>
            <a:endParaRPr lang="en-US" altLang="zh-CN" sz="20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8"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83</a:t>
            </a:fld>
            <a:endParaRPr lang="en-US" altLang="zh-CN" dirty="0"/>
          </a:p>
        </p:txBody>
      </p:sp>
    </p:spTree>
    <p:extLst>
      <p:ext uri="{BB962C8B-B14F-4D97-AF65-F5344CB8AC3E}">
        <p14:creationId xmlns:p14="http://schemas.microsoft.com/office/powerpoint/2010/main" val="2959357297"/>
      </p:ext>
    </p:extLst>
  </p:cSld>
  <p:clrMapOvr>
    <a:masterClrMapping/>
  </p:clrMapOvr>
  <p:transition>
    <p:split orient="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8" name="Rectangle 4"/>
          <p:cNvSpPr>
            <a:spLocks noChangeArrowheads="1"/>
          </p:cNvSpPr>
          <p:nvPr/>
        </p:nvSpPr>
        <p:spPr bwMode="auto">
          <a:xfrm>
            <a:off x="970479" y="2132856"/>
            <a:ext cx="7633969" cy="168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1" indent="-449263" algn="just" eaLnBrk="0" hangingPunct="0">
              <a:lnSpc>
                <a:spcPct val="130000"/>
              </a:lnSpc>
              <a:spcBef>
                <a:spcPct val="20000"/>
              </a:spcBef>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面向对象的方法也强调对系统中所包含事物的理解</a:t>
            </a:r>
          </a:p>
          <a:p>
            <a:pPr marL="449263" lvl="1" indent="-449263" algn="just" eaLnBrk="0" hangingPunct="0">
              <a:lnSpc>
                <a:spcPct val="130000"/>
              </a:lnSpc>
              <a:spcBef>
                <a:spcPct val="20000"/>
              </a:spcBef>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面向对象的方法给事物建立的模型即是“</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类图</a:t>
            </a: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t>
            </a:r>
          </a:p>
          <a:p>
            <a:pPr marL="449263" lvl="1" indent="-449263" algn="just" eaLnBrk="0" hangingPunct="0">
              <a:lnSpc>
                <a:spcPct val="130000"/>
              </a:lnSpc>
              <a:spcBef>
                <a:spcPct val="20000"/>
              </a:spcBef>
              <a:buSzPct val="120000"/>
              <a:buBlip>
                <a:blip r:embed="rId2"/>
              </a:buBlip>
            </a:pPr>
            <a:r>
              <a:rPr lang="zh-CN" altLang="en-US"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“类”和“实体”是明显区别的</a:t>
            </a:r>
            <a:endParaRPr lang="en-US" altLang="zh-CN" sz="24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5</a:t>
            </a:r>
            <a:r>
              <a:rPr lang="en-US" altLang="zh-CN" sz="2400" dirty="0" smtClean="0"/>
              <a:t>) </a:t>
            </a:r>
            <a:r>
              <a:rPr lang="zh-CN" altLang="en-US" sz="2400" dirty="0" smtClean="0"/>
              <a:t>类图</a:t>
            </a:r>
            <a:endParaRPr lang="zh-CN" altLang="en-US" sz="2400" dirty="0"/>
          </a:p>
        </p:txBody>
      </p:sp>
    </p:spTree>
    <p:extLst>
      <p:ext uri="{BB962C8B-B14F-4D97-AF65-F5344CB8AC3E}">
        <p14:creationId xmlns:p14="http://schemas.microsoft.com/office/powerpoint/2010/main" val="1624953073"/>
      </p:ext>
    </p:extLst>
  </p:cSld>
  <p:clrMapOvr>
    <a:masterClrMapping/>
  </p:clrMapOvr>
  <p:transition>
    <p:split orient="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9" name="Rectangle 7"/>
          <p:cNvSpPr>
            <a:spLocks noChangeArrowheads="1"/>
          </p:cNvSpPr>
          <p:nvPr/>
        </p:nvSpPr>
        <p:spPr bwMode="auto">
          <a:xfrm>
            <a:off x="587375" y="2492896"/>
            <a:ext cx="7759700" cy="2620640"/>
          </a:xfrm>
          <a:prstGeom prst="rect">
            <a:avLst/>
          </a:prstGeom>
          <a:noFill/>
          <a:ln>
            <a:noFill/>
          </a:ln>
          <a:effectLst/>
        </p:spPr>
        <p:txBody>
          <a:bodyPr wrap="none" anchor="ctr"/>
          <a:lstStyle/>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泛化</a:t>
            </a: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具体层次图</a:t>
            </a: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 </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把类按照从最概括的父类</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到最</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具体</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的子</a:t>
            </a:r>
            <a:endParaRPr lang="en-US" altLang="zh-CN"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lvl="1" algn="l" eaLnBrk="0" hangingPunct="0">
              <a:lnSpc>
                <a:spcPct val="120000"/>
              </a:lnSpc>
              <a:spcBef>
                <a:spcPct val="20000"/>
              </a:spcBef>
              <a:buClr>
                <a:srgbClr val="FF0000"/>
              </a:buClr>
              <a:buSzPct val="120000"/>
            </a:pP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en-US" altLang="zh-CN"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的顺序进行排列的层次图，</a:t>
            </a:r>
            <a:r>
              <a:rPr lang="zh-CN" altLang="en-US" sz="2000" b="1" dirty="0" smtClean="0">
                <a:solidFill>
                  <a:srgbClr val="002060"/>
                </a:solidFill>
                <a:effectLst>
                  <a:outerShdw blurRad="38100" dist="38100" dir="2700000" algn="tl">
                    <a:srgbClr val="000000">
                      <a:alpha val="43137"/>
                    </a:srgbClr>
                  </a:outerShdw>
                </a:effectLst>
                <a:latin typeface="黑体" pitchFamily="49" charset="-122"/>
                <a:ea typeface="黑体" pitchFamily="49" charset="-122"/>
              </a:rPr>
              <a:t>有时也</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被称作继承层次图</a:t>
            </a:r>
          </a:p>
          <a:p>
            <a:pPr marL="906463" lvl="1" indent="-449263" algn="l" eaLnBrk="0" hangingPunct="0">
              <a:lnSpc>
                <a:spcPct val="120000"/>
              </a:lnSpc>
              <a:spcBef>
                <a:spcPct val="20000"/>
              </a:spcBef>
              <a:buClr>
                <a:srgbClr val="FF0000"/>
              </a:buClr>
              <a:buSzPct val="120000"/>
              <a:buFont typeface="Wingdings" pitchFamily="2" charset="2"/>
              <a:buChar char="Ø"/>
            </a:pPr>
            <a:r>
              <a:rPr lang="en-US" altLang="zh-CN" sz="2000" b="1" dirty="0">
                <a:solidFill>
                  <a:srgbClr val="FF000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继承</a:t>
            </a:r>
            <a:r>
              <a:rPr lang="zh-CN" altLang="en-US" sz="2000" b="1" dirty="0">
                <a:solidFill>
                  <a:srgbClr val="FF0000"/>
                </a:solidFill>
                <a:effectLst>
                  <a:outerShdw blurRad="38100" dist="38100" dir="2700000" algn="tl">
                    <a:srgbClr val="000000">
                      <a:alpha val="43137"/>
                    </a:srgbClr>
                  </a:outerShdw>
                </a:effectLst>
                <a:latin typeface="黑体" pitchFamily="49" charset="-122"/>
                <a:ea typeface="黑体" pitchFamily="49" charset="-122"/>
              </a:rPr>
              <a:t> </a:t>
            </a:r>
            <a:r>
              <a:rPr lang="en-US" altLang="zh-CN" sz="2000" b="1" dirty="0">
                <a:solidFill>
                  <a:srgbClr val="FF000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允许子类共享其父类的所有的特征</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906463" lvl="1" indent="-449263" algn="l" eaLnBrk="0" hangingPunct="0">
              <a:lnSpc>
                <a:spcPct val="120000"/>
              </a:lnSpc>
              <a:spcBef>
                <a:spcPct val="20000"/>
              </a:spcBef>
              <a:buClr>
                <a:srgbClr val="FF0000"/>
              </a:buClr>
              <a:buSzPct val="120000"/>
              <a:buFont typeface="Wingdings" pitchFamily="2" charset="2"/>
              <a:buChar char="Ø"/>
            </a:pP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5</a:t>
            </a:r>
            <a:r>
              <a:rPr lang="en-US" altLang="zh-CN" sz="2400" dirty="0" smtClean="0"/>
              <a:t>) </a:t>
            </a:r>
            <a:r>
              <a:rPr lang="zh-CN" altLang="en-US" sz="2400" dirty="0" smtClean="0"/>
              <a:t>类图</a:t>
            </a:r>
            <a:endParaRPr lang="zh-CN" altLang="en-US" sz="2400" dirty="0"/>
          </a:p>
        </p:txBody>
      </p:sp>
      <p:sp>
        <p:nvSpPr>
          <p:cNvPr id="7" name="Text Box 7"/>
          <p:cNvSpPr txBox="1">
            <a:spLocks noChangeArrowheads="1"/>
          </p:cNvSpPr>
          <p:nvPr/>
        </p:nvSpPr>
        <p:spPr bwMode="auto">
          <a:xfrm>
            <a:off x="251520" y="1708527"/>
            <a:ext cx="8099277"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有关</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对象类的更复杂的问题</a:t>
            </a:r>
            <a:endParaRPr lang="en-US" altLang="zh-CN"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923041939"/>
      </p:ext>
    </p:extLst>
  </p:cSld>
  <p:clrMapOvr>
    <a:masterClrMapping/>
  </p:clrMapOvr>
  <p:transition>
    <p:split orient="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9" name="Rectangle 7"/>
          <p:cNvSpPr>
            <a:spLocks noChangeArrowheads="1"/>
          </p:cNvSpPr>
          <p:nvPr/>
        </p:nvSpPr>
        <p:spPr bwMode="auto">
          <a:xfrm>
            <a:off x="323528" y="1196752"/>
            <a:ext cx="7759700" cy="288032"/>
          </a:xfrm>
          <a:prstGeom prst="rect">
            <a:avLst/>
          </a:prstGeom>
          <a:noFill/>
          <a:ln>
            <a:noFill/>
          </a:ln>
          <a:effectLst/>
        </p:spPr>
        <p:txBody>
          <a:bodyPr wrap="none" anchor="ctr"/>
          <a:lstStyle/>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泛化</a:t>
            </a: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具体</a:t>
            </a: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层次</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）类图</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grpSp>
        <p:nvGrpSpPr>
          <p:cNvPr id="8" name="Group 16"/>
          <p:cNvGrpSpPr>
            <a:grpSpLocks/>
          </p:cNvGrpSpPr>
          <p:nvPr/>
        </p:nvGrpSpPr>
        <p:grpSpPr bwMode="auto">
          <a:xfrm>
            <a:off x="526894" y="1648450"/>
            <a:ext cx="5195888" cy="5040560"/>
            <a:chOff x="614" y="310"/>
            <a:chExt cx="4294" cy="3910"/>
          </a:xfrm>
        </p:grpSpPr>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 y="310"/>
              <a:ext cx="4294" cy="3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6"/>
            <p:cNvSpPr>
              <a:spLocks noChangeArrowheads="1"/>
            </p:cNvSpPr>
            <p:nvPr/>
          </p:nvSpPr>
          <p:spPr bwMode="auto">
            <a:xfrm>
              <a:off x="2312" y="389"/>
              <a:ext cx="893" cy="1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机动车辆</a:t>
              </a:r>
              <a:endParaRPr lang="en-US" altLang="zh-CN" sz="1400" b="1">
                <a:solidFill>
                  <a:srgbClr val="002060"/>
                </a:solidFill>
                <a:ea typeface="宋体" pitchFamily="2" charset="-122"/>
              </a:endParaRPr>
            </a:p>
          </p:txBody>
        </p:sp>
        <p:sp>
          <p:nvSpPr>
            <p:cNvPr id="11" name="Rectangle 7"/>
            <p:cNvSpPr>
              <a:spLocks noChangeArrowheads="1"/>
            </p:cNvSpPr>
            <p:nvPr/>
          </p:nvSpPr>
          <p:spPr bwMode="auto">
            <a:xfrm>
              <a:off x="2474" y="1744"/>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小汽车</a:t>
              </a:r>
              <a:endParaRPr lang="en-US" altLang="zh-CN" sz="1400" b="1">
                <a:solidFill>
                  <a:srgbClr val="002060"/>
                </a:solidFill>
                <a:ea typeface="宋体" pitchFamily="2" charset="-122"/>
              </a:endParaRPr>
            </a:p>
          </p:txBody>
        </p:sp>
        <p:sp>
          <p:nvSpPr>
            <p:cNvPr id="12" name="Rectangle 8"/>
            <p:cNvSpPr>
              <a:spLocks noChangeArrowheads="1"/>
            </p:cNvSpPr>
            <p:nvPr/>
          </p:nvSpPr>
          <p:spPr bwMode="auto">
            <a:xfrm>
              <a:off x="956" y="1751"/>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卡车</a:t>
              </a:r>
              <a:endParaRPr lang="en-US" altLang="zh-CN" sz="1400" b="1">
                <a:solidFill>
                  <a:srgbClr val="002060"/>
                </a:solidFill>
                <a:ea typeface="宋体" pitchFamily="2" charset="-122"/>
              </a:endParaRPr>
            </a:p>
          </p:txBody>
        </p:sp>
        <p:sp>
          <p:nvSpPr>
            <p:cNvPr id="13" name="Rectangle 9"/>
            <p:cNvSpPr>
              <a:spLocks noChangeArrowheads="1"/>
            </p:cNvSpPr>
            <p:nvPr/>
          </p:nvSpPr>
          <p:spPr bwMode="auto">
            <a:xfrm>
              <a:off x="3918" y="1744"/>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拖拉机</a:t>
              </a:r>
              <a:endParaRPr lang="en-US" altLang="zh-CN" sz="1400" b="1">
                <a:solidFill>
                  <a:srgbClr val="002060"/>
                </a:solidFill>
                <a:ea typeface="宋体" pitchFamily="2" charset="-122"/>
              </a:endParaRPr>
            </a:p>
          </p:txBody>
        </p:sp>
        <p:sp>
          <p:nvSpPr>
            <p:cNvPr id="14" name="Rectangle 10"/>
            <p:cNvSpPr>
              <a:spLocks noChangeArrowheads="1"/>
            </p:cNvSpPr>
            <p:nvPr/>
          </p:nvSpPr>
          <p:spPr bwMode="auto">
            <a:xfrm>
              <a:off x="2443" y="3089"/>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轿车</a:t>
              </a:r>
              <a:endParaRPr lang="en-US" altLang="zh-CN" sz="1400" b="1">
                <a:solidFill>
                  <a:srgbClr val="002060"/>
                </a:solidFill>
                <a:ea typeface="宋体" pitchFamily="2" charset="-122"/>
              </a:endParaRPr>
            </a:p>
          </p:txBody>
        </p:sp>
        <p:sp>
          <p:nvSpPr>
            <p:cNvPr id="15" name="Rectangle 11"/>
            <p:cNvSpPr>
              <a:spLocks noChangeArrowheads="1"/>
            </p:cNvSpPr>
            <p:nvPr/>
          </p:nvSpPr>
          <p:spPr bwMode="auto">
            <a:xfrm>
              <a:off x="925" y="3096"/>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跑车</a:t>
              </a:r>
              <a:endParaRPr lang="en-US" altLang="zh-CN" sz="1400" b="1">
                <a:solidFill>
                  <a:srgbClr val="002060"/>
                </a:solidFill>
                <a:ea typeface="宋体" pitchFamily="2" charset="-122"/>
              </a:endParaRPr>
            </a:p>
          </p:txBody>
        </p:sp>
        <p:sp>
          <p:nvSpPr>
            <p:cNvPr id="16" name="Rectangle 12"/>
            <p:cNvSpPr>
              <a:spLocks noChangeArrowheads="1"/>
            </p:cNvSpPr>
            <p:nvPr/>
          </p:nvSpPr>
          <p:spPr bwMode="auto">
            <a:xfrm>
              <a:off x="3887" y="3089"/>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rgbClr val="002060"/>
                  </a:solidFill>
                  <a:ea typeface="宋体" pitchFamily="2" charset="-122"/>
                </a:rPr>
                <a:t>体育用车</a:t>
              </a:r>
              <a:endParaRPr lang="en-US" altLang="zh-CN" sz="1400" b="1">
                <a:solidFill>
                  <a:srgbClr val="002060"/>
                </a:solidFill>
                <a:ea typeface="宋体" pitchFamily="2" charset="-122"/>
              </a:endParaRPr>
            </a:p>
          </p:txBody>
        </p:sp>
        <p:sp>
          <p:nvSpPr>
            <p:cNvPr id="17" name="Rectangle 14"/>
            <p:cNvSpPr>
              <a:spLocks noChangeArrowheads="1"/>
            </p:cNvSpPr>
            <p:nvPr/>
          </p:nvSpPr>
          <p:spPr bwMode="auto">
            <a:xfrm>
              <a:off x="1817" y="3988"/>
              <a:ext cx="2272" cy="2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rgbClr val="002060"/>
                  </a:solidFill>
                  <a:ea typeface="宋体" pitchFamily="2" charset="-122"/>
                </a:rPr>
                <a:t>机动车辆的泛化</a:t>
              </a:r>
              <a:r>
                <a:rPr lang="en-US" altLang="zh-CN" sz="2000" b="1">
                  <a:solidFill>
                    <a:srgbClr val="002060"/>
                  </a:solidFill>
                  <a:ea typeface="宋体" pitchFamily="2" charset="-122"/>
                </a:rPr>
                <a:t>/</a:t>
              </a:r>
              <a:r>
                <a:rPr lang="zh-CN" altLang="en-US" sz="2000" b="1">
                  <a:solidFill>
                    <a:srgbClr val="002060"/>
                  </a:solidFill>
                  <a:ea typeface="宋体" pitchFamily="2" charset="-122"/>
                </a:rPr>
                <a:t>具体层次图（继承关系）</a:t>
              </a:r>
              <a:endParaRPr lang="en-US" altLang="zh-CN" sz="2000" b="1">
                <a:solidFill>
                  <a:srgbClr val="002060"/>
                </a:solidFill>
                <a:ea typeface="宋体" pitchFamily="2" charset="-122"/>
              </a:endParaRPr>
            </a:p>
          </p:txBody>
        </p:sp>
      </p:grpSp>
      <p:grpSp>
        <p:nvGrpSpPr>
          <p:cNvPr id="18" name="Group 17"/>
          <p:cNvGrpSpPr>
            <a:grpSpLocks/>
          </p:cNvGrpSpPr>
          <p:nvPr/>
        </p:nvGrpSpPr>
        <p:grpSpPr bwMode="auto">
          <a:xfrm>
            <a:off x="3653145" y="1696737"/>
            <a:ext cx="5490856" cy="4828607"/>
            <a:chOff x="989" y="592"/>
            <a:chExt cx="3725" cy="3136"/>
          </a:xfrm>
        </p:grpSpPr>
        <p:pic>
          <p:nvPicPr>
            <p:cNvPr id="19" name="Picture 16"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 y="592"/>
              <a:ext cx="3725" cy="313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8"/>
            <p:cNvSpPr>
              <a:spLocks noChangeArrowheads="1"/>
            </p:cNvSpPr>
            <p:nvPr/>
          </p:nvSpPr>
          <p:spPr bwMode="auto">
            <a:xfrm>
              <a:off x="2538" y="776"/>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chemeClr val="bg2"/>
                  </a:solidFill>
                  <a:ea typeface="宋体" pitchFamily="2" charset="-122"/>
                </a:rPr>
                <a:t>订单</a:t>
              </a:r>
              <a:endParaRPr lang="en-US" altLang="zh-CN" sz="1400" b="1">
                <a:solidFill>
                  <a:schemeClr val="bg2"/>
                </a:solidFill>
                <a:ea typeface="宋体" pitchFamily="2" charset="-122"/>
              </a:endParaRPr>
            </a:p>
          </p:txBody>
        </p:sp>
        <p:sp>
          <p:nvSpPr>
            <p:cNvPr id="21" name="Rectangle 11"/>
            <p:cNvSpPr>
              <a:spLocks noChangeArrowheads="1"/>
            </p:cNvSpPr>
            <p:nvPr/>
          </p:nvSpPr>
          <p:spPr bwMode="auto">
            <a:xfrm>
              <a:off x="2555" y="2545"/>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chemeClr val="bg2"/>
                  </a:solidFill>
                  <a:ea typeface="宋体" pitchFamily="2" charset="-122"/>
                </a:rPr>
                <a:t>电话订单</a:t>
              </a:r>
              <a:endParaRPr lang="en-US" altLang="zh-CN" sz="1400" b="1">
                <a:solidFill>
                  <a:schemeClr val="bg2"/>
                </a:solidFill>
                <a:ea typeface="宋体" pitchFamily="2" charset="-122"/>
              </a:endParaRPr>
            </a:p>
          </p:txBody>
        </p:sp>
        <p:sp>
          <p:nvSpPr>
            <p:cNvPr id="22" name="Rectangle 12"/>
            <p:cNvSpPr>
              <a:spLocks noChangeArrowheads="1"/>
            </p:cNvSpPr>
            <p:nvPr/>
          </p:nvSpPr>
          <p:spPr bwMode="auto">
            <a:xfrm>
              <a:off x="1229" y="2552"/>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chemeClr val="bg2"/>
                  </a:solidFill>
                  <a:ea typeface="宋体" pitchFamily="2" charset="-122"/>
                </a:rPr>
                <a:t>网上订单</a:t>
              </a:r>
              <a:endParaRPr lang="en-US" altLang="zh-CN" sz="1400" b="1">
                <a:solidFill>
                  <a:schemeClr val="bg2"/>
                </a:solidFill>
                <a:ea typeface="宋体" pitchFamily="2" charset="-122"/>
              </a:endParaRPr>
            </a:p>
          </p:txBody>
        </p:sp>
        <p:sp>
          <p:nvSpPr>
            <p:cNvPr id="23" name="Rectangle 13"/>
            <p:cNvSpPr>
              <a:spLocks noChangeArrowheads="1"/>
            </p:cNvSpPr>
            <p:nvPr/>
          </p:nvSpPr>
          <p:spPr bwMode="auto">
            <a:xfrm>
              <a:off x="3831" y="2545"/>
              <a:ext cx="633" cy="1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a:solidFill>
                    <a:schemeClr val="bg2"/>
                  </a:solidFill>
                  <a:ea typeface="宋体" pitchFamily="2" charset="-122"/>
                </a:rPr>
                <a:t>邮件订单</a:t>
              </a:r>
              <a:endParaRPr lang="en-US" altLang="zh-CN" sz="1400" b="1">
                <a:solidFill>
                  <a:schemeClr val="bg2"/>
                </a:solidFill>
                <a:ea typeface="宋体" pitchFamily="2" charset="-122"/>
              </a:endParaRPr>
            </a:p>
          </p:txBody>
        </p:sp>
      </p:grpSp>
    </p:spTree>
    <p:extLst>
      <p:ext uri="{BB962C8B-B14F-4D97-AF65-F5344CB8AC3E}">
        <p14:creationId xmlns:p14="http://schemas.microsoft.com/office/powerpoint/2010/main" val="372918324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9" name="Rectangle 7"/>
          <p:cNvSpPr>
            <a:spLocks noChangeArrowheads="1"/>
          </p:cNvSpPr>
          <p:nvPr/>
        </p:nvSpPr>
        <p:spPr bwMode="auto">
          <a:xfrm>
            <a:off x="769189" y="2564904"/>
            <a:ext cx="7759700" cy="3052688"/>
          </a:xfrm>
          <a:prstGeom prst="rect">
            <a:avLst/>
          </a:prstGeom>
          <a:noFill/>
          <a:ln>
            <a:noFill/>
          </a:ln>
          <a:effectLst/>
        </p:spPr>
        <p:txBody>
          <a:bodyPr wrap="none" anchor="ctr"/>
          <a:lstStyle/>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整体</a:t>
            </a: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局部层次图：</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按照类之间的关联组件将类进行</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结构化分解的层次图</a:t>
            </a:r>
          </a:p>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聚合：</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对象及其各个部分之间的一种整体</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局部关系</a:t>
            </a:r>
          </a:p>
          <a:p>
            <a:pPr marL="906463" lvl="1" indent="-449263" algn="l" eaLnBrk="0" hangingPunct="0">
              <a:lnSpc>
                <a:spcPct val="120000"/>
              </a:lnSpc>
              <a:spcBef>
                <a:spcPct val="20000"/>
              </a:spcBef>
              <a:buClr>
                <a:srgbClr val="FF0000"/>
              </a:buClr>
              <a:buSzPct val="120000"/>
              <a:buFont typeface="Wingdings" pitchFamily="2" charset="2"/>
              <a:buChar char="Ø"/>
            </a:pP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组成：</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对象及其与它不可分割的各个部分之间的一种</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整体</a:t>
            </a:r>
            <a:r>
              <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局部关系</a:t>
            </a: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906463" lvl="1" indent="-449263" algn="l" eaLnBrk="0" hangingPunct="0">
              <a:lnSpc>
                <a:spcPct val="120000"/>
              </a:lnSpc>
              <a:spcBef>
                <a:spcPct val="20000"/>
              </a:spcBef>
              <a:buClr>
                <a:srgbClr val="FF0000"/>
              </a:buClr>
              <a:buSzPct val="120000"/>
              <a:buFont typeface="Wingdings" pitchFamily="2" charset="2"/>
              <a:buChar char="Ø"/>
            </a:pP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906463" lvl="1" indent="-449263" algn="l" eaLnBrk="0" hangingPunct="0">
              <a:lnSpc>
                <a:spcPct val="120000"/>
              </a:lnSpc>
              <a:spcBef>
                <a:spcPct val="20000"/>
              </a:spcBef>
              <a:buClr>
                <a:srgbClr val="FF0000"/>
              </a:buClr>
              <a:buSzPct val="120000"/>
              <a:buFont typeface="Wingdings" pitchFamily="2" charset="2"/>
              <a:buChar char="Ø"/>
            </a:pP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5</a:t>
            </a:r>
            <a:r>
              <a:rPr lang="en-US" altLang="zh-CN" sz="2400" dirty="0" smtClean="0"/>
              <a:t>) </a:t>
            </a:r>
            <a:r>
              <a:rPr lang="zh-CN" altLang="en-US" sz="2400" dirty="0" smtClean="0"/>
              <a:t>类图</a:t>
            </a:r>
            <a:endParaRPr lang="zh-CN" altLang="en-US" sz="2400" dirty="0"/>
          </a:p>
        </p:txBody>
      </p:sp>
      <p:sp>
        <p:nvSpPr>
          <p:cNvPr id="7" name="Text Box 7"/>
          <p:cNvSpPr txBox="1">
            <a:spLocks noChangeArrowheads="1"/>
          </p:cNvSpPr>
          <p:nvPr/>
        </p:nvSpPr>
        <p:spPr bwMode="auto">
          <a:xfrm>
            <a:off x="251520" y="1708527"/>
            <a:ext cx="8099277"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有关</a:t>
            </a: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对象类的更复杂的问题</a:t>
            </a:r>
            <a:endParaRPr lang="en-US" altLang="zh-CN"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3135905374"/>
      </p:ext>
    </p:extLst>
  </p:cSld>
  <p:clrMapOvr>
    <a:masterClrMapping/>
  </p:clrMapOvr>
  <p:transition>
    <p:split orient="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2"/>
          <p:cNvSpPr>
            <a:spLocks noChangeArrowheads="1"/>
          </p:cNvSpPr>
          <p:nvPr/>
        </p:nvSpPr>
        <p:spPr bwMode="auto">
          <a:xfrm>
            <a:off x="1043608" y="1700808"/>
            <a:ext cx="1519238" cy="4762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chemeClr val="bg2"/>
                </a:solidFill>
                <a:ea typeface="宋体" pitchFamily="2" charset="-122"/>
              </a:rPr>
              <a:t>聚合</a:t>
            </a:r>
            <a:endParaRPr lang="en-US" altLang="zh-CN" sz="2000" b="1">
              <a:solidFill>
                <a:schemeClr val="bg2"/>
              </a:solidFill>
              <a:ea typeface="宋体" pitchFamily="2" charset="-122"/>
            </a:endParaRPr>
          </a:p>
        </p:txBody>
      </p:sp>
      <p:pic>
        <p:nvPicPr>
          <p:cNvPr id="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358706"/>
            <a:ext cx="6060913" cy="44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）类图</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63733084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ou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2883" name="Group 19"/>
          <p:cNvGrpSpPr>
            <a:grpSpLocks/>
          </p:cNvGrpSpPr>
          <p:nvPr/>
        </p:nvGrpSpPr>
        <p:grpSpPr bwMode="auto">
          <a:xfrm>
            <a:off x="2479081" y="1124744"/>
            <a:ext cx="6110288" cy="5048796"/>
            <a:chOff x="1404" y="495"/>
            <a:chExt cx="4200" cy="3666"/>
          </a:xfrm>
        </p:grpSpPr>
        <p:pic>
          <p:nvPicPr>
            <p:cNvPr id="932881" name="Picture 17"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 y="495"/>
              <a:ext cx="4200" cy="3666"/>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932872" name="Rectangle 8"/>
            <p:cNvSpPr>
              <a:spLocks noChangeArrowheads="1"/>
            </p:cNvSpPr>
            <p:nvPr/>
          </p:nvSpPr>
          <p:spPr bwMode="auto">
            <a:xfrm>
              <a:off x="4624" y="1398"/>
              <a:ext cx="592"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chemeClr val="bg2"/>
                  </a:solidFill>
                  <a:ea typeface="宋体" pitchFamily="2" charset="-122"/>
                </a:rPr>
                <a:t>头</a:t>
              </a:r>
            </a:p>
          </p:txBody>
        </p:sp>
        <p:sp>
          <p:nvSpPr>
            <p:cNvPr id="932873" name="Rectangle 9"/>
            <p:cNvSpPr>
              <a:spLocks noChangeArrowheads="1"/>
            </p:cNvSpPr>
            <p:nvPr/>
          </p:nvSpPr>
          <p:spPr bwMode="auto">
            <a:xfrm>
              <a:off x="1772" y="2295"/>
              <a:ext cx="592"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chemeClr val="bg2"/>
                  </a:solidFill>
                  <a:ea typeface="宋体" pitchFamily="2" charset="-122"/>
                </a:rPr>
                <a:t>上肢</a:t>
              </a:r>
              <a:endParaRPr lang="en-US" altLang="zh-CN" sz="1800" b="1">
                <a:solidFill>
                  <a:schemeClr val="bg2"/>
                </a:solidFill>
                <a:ea typeface="宋体" pitchFamily="2" charset="-122"/>
              </a:endParaRPr>
            </a:p>
          </p:txBody>
        </p:sp>
        <p:sp>
          <p:nvSpPr>
            <p:cNvPr id="932874" name="Rectangle 10"/>
            <p:cNvSpPr>
              <a:spLocks noChangeArrowheads="1"/>
            </p:cNvSpPr>
            <p:nvPr/>
          </p:nvSpPr>
          <p:spPr bwMode="auto">
            <a:xfrm>
              <a:off x="2711" y="3194"/>
              <a:ext cx="592"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chemeClr val="bg2"/>
                  </a:solidFill>
                  <a:ea typeface="宋体" pitchFamily="2" charset="-122"/>
                </a:rPr>
                <a:t>下肢</a:t>
              </a:r>
              <a:endParaRPr lang="en-US" altLang="zh-CN" sz="1800" b="1">
                <a:solidFill>
                  <a:schemeClr val="bg2"/>
                </a:solidFill>
                <a:ea typeface="宋体" pitchFamily="2" charset="-122"/>
              </a:endParaRPr>
            </a:p>
          </p:txBody>
        </p:sp>
        <p:sp>
          <p:nvSpPr>
            <p:cNvPr id="932875" name="Rectangle 11"/>
            <p:cNvSpPr>
              <a:spLocks noChangeArrowheads="1"/>
            </p:cNvSpPr>
            <p:nvPr/>
          </p:nvSpPr>
          <p:spPr bwMode="auto">
            <a:xfrm>
              <a:off x="3676" y="2293"/>
              <a:ext cx="592"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chemeClr val="bg2"/>
                  </a:solidFill>
                  <a:ea typeface="宋体" pitchFamily="2" charset="-122"/>
                </a:rPr>
                <a:t>躯干</a:t>
              </a:r>
              <a:endParaRPr lang="en-US" altLang="zh-CN" sz="1800" b="1">
                <a:solidFill>
                  <a:schemeClr val="bg2"/>
                </a:solidFill>
                <a:ea typeface="宋体" pitchFamily="2" charset="-122"/>
              </a:endParaRPr>
            </a:p>
          </p:txBody>
        </p:sp>
        <p:sp>
          <p:nvSpPr>
            <p:cNvPr id="932871" name="Rectangle 7"/>
            <p:cNvSpPr>
              <a:spLocks noChangeArrowheads="1"/>
            </p:cNvSpPr>
            <p:nvPr/>
          </p:nvSpPr>
          <p:spPr bwMode="auto">
            <a:xfrm>
              <a:off x="2704" y="661"/>
              <a:ext cx="592"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800" b="1">
                  <a:solidFill>
                    <a:schemeClr val="bg2"/>
                  </a:solidFill>
                  <a:ea typeface="宋体" pitchFamily="2" charset="-122"/>
                </a:rPr>
                <a:t>人体</a:t>
              </a:r>
              <a:endParaRPr lang="en-US" altLang="zh-CN" sz="1800" b="1">
                <a:solidFill>
                  <a:schemeClr val="bg2"/>
                </a:solidFill>
                <a:ea typeface="宋体" pitchFamily="2" charset="-122"/>
              </a:endParaRPr>
            </a:p>
          </p:txBody>
        </p:sp>
      </p:grpSp>
      <p:sp>
        <p:nvSpPr>
          <p:cNvPr id="932878" name="Rectangle 14"/>
          <p:cNvSpPr>
            <a:spLocks noChangeArrowheads="1"/>
          </p:cNvSpPr>
          <p:nvPr/>
        </p:nvSpPr>
        <p:spPr bwMode="auto">
          <a:xfrm>
            <a:off x="479060" y="1377352"/>
            <a:ext cx="1519238" cy="4762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b="1">
                <a:solidFill>
                  <a:schemeClr val="bg2"/>
                </a:solidFill>
                <a:ea typeface="宋体" pitchFamily="2" charset="-122"/>
              </a:rPr>
              <a:t>组成</a:t>
            </a:r>
            <a:endParaRPr lang="en-US" altLang="zh-CN" sz="2000" b="1">
              <a:solidFill>
                <a:schemeClr val="bg2"/>
              </a:solidFill>
              <a:ea typeface="宋体" pitchFamily="2" charset="-122"/>
            </a:endParaRPr>
          </a:p>
        </p:txBody>
      </p:sp>
      <p:sp>
        <p:nvSpPr>
          <p:cNvPr id="13"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）类图</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4564616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932883"/>
                                        </p:tgtEl>
                                        <p:attrNameLst>
                                          <p:attrName>style.visibility</p:attrName>
                                        </p:attrNameLst>
                                      </p:cBhvr>
                                      <p:to>
                                        <p:strVal val="visible"/>
                                      </p:to>
                                    </p:set>
                                    <p:animEffect transition="in" filter="diamond(out)">
                                      <p:cBhvr>
                                        <p:cTn id="7" dur="2000"/>
                                        <p:tgtEl>
                                          <p:spTgt spid="932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txBox="1">
            <a:spLocks noChangeArrowheads="1"/>
          </p:cNvSpPr>
          <p:nvPr/>
        </p:nvSpPr>
        <p:spPr>
          <a:xfrm>
            <a:off x="539552" y="1897543"/>
            <a:ext cx="8239770" cy="3403666"/>
          </a:xfrm>
          <a:prstGeom prst="rect">
            <a:avLst/>
          </a:prstGeom>
        </p:spPr>
        <p:txBody>
          <a:bodyPr/>
          <a:lstStyle>
            <a:lvl1pPr marL="449263" indent="-449263" algn="l" rtl="0" eaLnBrk="0" fontAlgn="base" hangingPunct="0">
              <a:lnSpc>
                <a:spcPct val="120000"/>
              </a:lnSpc>
              <a:spcBef>
                <a:spcPct val="20000"/>
              </a:spcBef>
              <a:spcAft>
                <a:spcPct val="0"/>
              </a:spcAft>
              <a:buSzPct val="120000"/>
              <a:buBlip>
                <a:blip r:embed="rId3"/>
              </a:buBlip>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pPr marL="449263" lvl="1" indent="-449263" eaLnBrk="1" hangingPunct="1">
              <a:buSzPct val="120000"/>
              <a:buBlip>
                <a:blip r:embed="rId3"/>
              </a:buBlip>
            </a:pPr>
            <a:r>
              <a:rPr lang="zh-CN" altLang="en-US" sz="2800" dirty="0" smtClean="0">
                <a:solidFill>
                  <a:srgbClr val="0000FF"/>
                </a:solidFill>
              </a:rPr>
              <a:t>总体目标：</a:t>
            </a:r>
            <a:endParaRPr lang="en-US" altLang="zh-CN" sz="2800" dirty="0">
              <a:solidFill>
                <a:srgbClr val="0000FF"/>
              </a:solidFill>
            </a:endParaRPr>
          </a:p>
          <a:p>
            <a:pPr marL="0" lvl="1" indent="0" eaLnBrk="1" hangingPunct="1">
              <a:lnSpc>
                <a:spcPct val="100000"/>
              </a:lnSpc>
              <a:buSzPct val="120000"/>
              <a:buNone/>
            </a:pPr>
            <a:r>
              <a:rPr lang="zh-CN" altLang="en-US" sz="2400" dirty="0" smtClean="0">
                <a:ea typeface="黑体" pitchFamily="49" charset="-122"/>
              </a:rPr>
              <a:t>      了解</a:t>
            </a:r>
            <a:r>
              <a:rPr lang="zh-CN" altLang="en-US" sz="2400" dirty="0">
                <a:ea typeface="黑体" pitchFamily="49" charset="-122"/>
              </a:rPr>
              <a:t>将要建立的系统，确保它支持业务需求，为系统开发奠定坚实的</a:t>
            </a:r>
            <a:r>
              <a:rPr lang="zh-CN" altLang="en-US" sz="2400" dirty="0" smtClean="0">
                <a:ea typeface="黑体" pitchFamily="49" charset="-122"/>
              </a:rPr>
              <a:t>基础。</a:t>
            </a:r>
            <a:endParaRPr lang="en-US" altLang="zh-CN" sz="2400" dirty="0" smtClean="0">
              <a:ea typeface="黑体" pitchFamily="49" charset="-122"/>
            </a:endParaRPr>
          </a:p>
          <a:p>
            <a:pPr marL="449263" lvl="1" indent="-449263" eaLnBrk="1" hangingPunct="1">
              <a:buSzPct val="120000"/>
              <a:buBlip>
                <a:blip r:embed="rId3"/>
              </a:buBlip>
            </a:pPr>
            <a:r>
              <a:rPr lang="zh-CN" altLang="en-US" sz="2800" dirty="0" smtClean="0">
                <a:solidFill>
                  <a:srgbClr val="0000FF"/>
                </a:solidFill>
              </a:rPr>
              <a:t>总体过程：</a:t>
            </a:r>
            <a:endParaRPr lang="en-US" altLang="zh-CN" sz="2800" dirty="0">
              <a:solidFill>
                <a:srgbClr val="0000FF"/>
              </a:solidFill>
            </a:endParaRPr>
          </a:p>
          <a:p>
            <a:pPr marL="0" lvl="1" indent="0" eaLnBrk="1" hangingPunct="1">
              <a:lnSpc>
                <a:spcPct val="100000"/>
              </a:lnSpc>
              <a:buSzPct val="120000"/>
              <a:buNone/>
            </a:pPr>
            <a:r>
              <a:rPr lang="en-US" altLang="zh-CN" sz="2400" dirty="0">
                <a:ea typeface="黑体" pitchFamily="49" charset="-122"/>
              </a:rPr>
              <a:t> </a:t>
            </a:r>
            <a:r>
              <a:rPr lang="en-US" altLang="zh-CN" sz="2400" dirty="0" smtClean="0">
                <a:ea typeface="黑体" pitchFamily="49" charset="-122"/>
              </a:rPr>
              <a:t>     </a:t>
            </a:r>
            <a:r>
              <a:rPr lang="zh-CN" altLang="en-US" sz="2400" dirty="0" smtClean="0">
                <a:ea typeface="黑体" pitchFamily="49" charset="-122"/>
              </a:rPr>
              <a:t>使用</a:t>
            </a:r>
            <a:r>
              <a:rPr lang="zh-CN" altLang="en-US" sz="2400" dirty="0">
                <a:solidFill>
                  <a:srgbClr val="FF0000"/>
                </a:solidFill>
                <a:ea typeface="黑体" pitchFamily="49" charset="-122"/>
              </a:rPr>
              <a:t>模型</a:t>
            </a:r>
            <a:r>
              <a:rPr lang="zh-CN" altLang="en-US" sz="2400" dirty="0">
                <a:ea typeface="黑体" pitchFamily="49" charset="-122"/>
              </a:rPr>
              <a:t>和其它</a:t>
            </a:r>
            <a:r>
              <a:rPr lang="zh-CN" altLang="en-US" sz="2400" dirty="0">
                <a:solidFill>
                  <a:srgbClr val="FF0000"/>
                </a:solidFill>
                <a:ea typeface="黑体" pitchFamily="49" charset="-122"/>
              </a:rPr>
              <a:t>文档工具</a:t>
            </a:r>
            <a:r>
              <a:rPr lang="zh-CN" altLang="en-US" sz="2400" dirty="0">
                <a:ea typeface="黑体" pitchFamily="49" charset="-122"/>
              </a:rPr>
              <a:t>来描述和呈现将要建立的</a:t>
            </a:r>
            <a:r>
              <a:rPr lang="zh-CN" altLang="en-US" sz="2400" dirty="0" smtClean="0">
                <a:ea typeface="黑体" pitchFamily="49" charset="-122"/>
              </a:rPr>
              <a:t>系统。</a:t>
            </a:r>
            <a:endParaRPr lang="zh-CN" altLang="en-US" sz="2400" dirty="0">
              <a:ea typeface="黑体" pitchFamily="49" charset="-122"/>
            </a:endParaRPr>
          </a:p>
          <a:p>
            <a:pPr marL="0" lvl="1" indent="0" eaLnBrk="1" hangingPunct="1">
              <a:lnSpc>
                <a:spcPct val="100000"/>
              </a:lnSpc>
              <a:buSzPct val="120000"/>
              <a:buNone/>
            </a:pPr>
            <a:endParaRPr lang="zh-CN" altLang="en-US" sz="2400" dirty="0">
              <a:ea typeface="黑体" pitchFamily="49" charset="-122"/>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5" name="Text Box 3"/>
          <p:cNvSpPr txBox="1">
            <a:spLocks noChangeArrowheads="1"/>
          </p:cNvSpPr>
          <p:nvPr/>
        </p:nvSpPr>
        <p:spPr bwMode="auto">
          <a:xfrm>
            <a:off x="2517540" y="828001"/>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r>
              <a:rPr lang="en-US" altLang="zh-CN" dirty="0"/>
              <a:t>  </a:t>
            </a:r>
            <a:r>
              <a:rPr lang="en-US" altLang="zh-CN" dirty="0" smtClean="0"/>
              <a:t>1</a:t>
            </a:r>
            <a:r>
              <a:rPr lang="zh-CN" altLang="en-US" dirty="0" smtClean="0"/>
              <a:t>、系统分析阶段概述</a:t>
            </a:r>
            <a:endParaRPr lang="zh-CN" altLang="en-US" dirty="0"/>
          </a:p>
        </p:txBody>
      </p:sp>
    </p:spTree>
    <p:extLst>
      <p:ext uri="{BB962C8B-B14F-4D97-AF65-F5344CB8AC3E}">
        <p14:creationId xmlns:p14="http://schemas.microsoft.com/office/powerpoint/2010/main" val="2602082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9" name="Rectangle 7"/>
          <p:cNvSpPr>
            <a:spLocks noChangeArrowheads="1"/>
          </p:cNvSpPr>
          <p:nvPr/>
        </p:nvSpPr>
        <p:spPr bwMode="auto">
          <a:xfrm>
            <a:off x="444574" y="2132856"/>
            <a:ext cx="7759700" cy="1169851"/>
          </a:xfrm>
          <a:prstGeom prst="rect">
            <a:avLst/>
          </a:prstGeom>
          <a:noFill/>
          <a:ln>
            <a:noFill/>
          </a:ln>
          <a:effectLst/>
        </p:spPr>
        <p:txBody>
          <a:bodyPr wrap="none" anchor="ctr"/>
          <a:lstStyle/>
          <a:p>
            <a:pPr marL="906463" lvl="1" indent="-449263" algn="l" eaLnBrk="0" hangingPunct="0">
              <a:lnSpc>
                <a:spcPct val="120000"/>
              </a:lnSpc>
              <a:spcBef>
                <a:spcPct val="20000"/>
              </a:spcBef>
              <a:buClr>
                <a:srgbClr val="FF0000"/>
              </a:buClr>
              <a:buSzPct val="120000"/>
              <a:buFont typeface="Wingdings" pitchFamily="2" charset="2"/>
              <a:buChar char="Ø"/>
            </a:pPr>
            <a:r>
              <a:rPr lang="en-US" altLang="zh-CN"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UML</a:t>
            </a: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类</a:t>
            </a: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图符号</a:t>
            </a:r>
            <a:endParaRPr lang="en-US" altLang="zh-CN"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5</a:t>
            </a:r>
            <a:r>
              <a:rPr lang="en-US" altLang="zh-CN" sz="2400" dirty="0" smtClean="0"/>
              <a:t>) </a:t>
            </a:r>
            <a:r>
              <a:rPr lang="zh-CN" altLang="en-US" sz="2400" dirty="0" smtClean="0"/>
              <a:t>类图</a:t>
            </a:r>
            <a:endParaRPr lang="zh-CN" altLang="en-US" sz="2400" dirty="0"/>
          </a:p>
        </p:txBody>
      </p:sp>
      <p:sp>
        <p:nvSpPr>
          <p:cNvPr id="7" name="Text Box 7"/>
          <p:cNvSpPr txBox="1">
            <a:spLocks noChangeArrowheads="1"/>
          </p:cNvSpPr>
          <p:nvPr/>
        </p:nvSpPr>
        <p:spPr bwMode="auto">
          <a:xfrm>
            <a:off x="251520" y="1708527"/>
            <a:ext cx="8099277"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类图符号的</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实例</a:t>
            </a:r>
            <a:endParaRPr lang="en-US" altLang="zh-CN"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420888"/>
            <a:ext cx="5725690" cy="340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88799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9" name="Rectangle 7"/>
          <p:cNvSpPr>
            <a:spLocks noChangeArrowheads="1"/>
          </p:cNvSpPr>
          <p:nvPr/>
        </p:nvSpPr>
        <p:spPr bwMode="auto">
          <a:xfrm>
            <a:off x="421308" y="2492896"/>
            <a:ext cx="7759700" cy="3024336"/>
          </a:xfrm>
          <a:prstGeom prst="rect">
            <a:avLst/>
          </a:prstGeom>
          <a:noFill/>
          <a:ln>
            <a:noFill/>
          </a:ln>
          <a:effectLst/>
        </p:spPr>
        <p:txBody>
          <a:bodyPr wrap="none" anchor="ctr"/>
          <a:lstStyle/>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smtClean="0">
                <a:solidFill>
                  <a:srgbClr val="0000FF"/>
                </a:solidFill>
                <a:effectLst>
                  <a:outerShdw blurRad="38100" dist="38100" dir="2700000" algn="tl">
                    <a:srgbClr val="000000">
                      <a:alpha val="43137"/>
                    </a:srgbClr>
                  </a:outerShdw>
                </a:effectLst>
                <a:latin typeface="黑体" pitchFamily="49" charset="-122"/>
                <a:ea typeface="黑体" pitchFamily="49" charset="-122"/>
              </a:rPr>
              <a:t>抽象</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一种不能被实例化（即不能创建对象）的类，仅</a:t>
            </a:r>
            <a:b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b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            为了使其子类能够继承他的属性与方法</a:t>
            </a:r>
          </a:p>
          <a:p>
            <a:pPr marL="906463" lvl="1" indent="-449263" algn="l" eaLnBrk="0" hangingPunct="0">
              <a:lnSpc>
                <a:spcPct val="120000"/>
              </a:lnSpc>
              <a:spcBef>
                <a:spcPct val="20000"/>
              </a:spcBef>
              <a:buClr>
                <a:srgbClr val="FF0000"/>
              </a:buClr>
              <a:buSzPct val="120000"/>
              <a:buFont typeface="Wingdings" pitchFamily="2" charset="2"/>
              <a:buChar char="Ø"/>
            </a:pP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 具体类：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能够被实例化的类</a:t>
            </a:r>
          </a:p>
          <a:p>
            <a:pPr marL="906463" lvl="1" indent="-449263" algn="l" eaLnBrk="0" hangingPunct="0">
              <a:lnSpc>
                <a:spcPct val="120000"/>
              </a:lnSpc>
              <a:spcBef>
                <a:spcPct val="20000"/>
              </a:spcBef>
              <a:buClr>
                <a:srgbClr val="FF0000"/>
              </a:buClr>
              <a:buSzPct val="120000"/>
              <a:buFont typeface="Wingdings" pitchFamily="2" charset="2"/>
              <a:buChar char="Ø"/>
            </a:pPr>
            <a:r>
              <a:rPr lang="en-US" altLang="zh-CN"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 </a:t>
            </a:r>
            <a:r>
              <a:rPr lang="zh-CN" altLang="en-US" sz="2000" b="1" dirty="0">
                <a:solidFill>
                  <a:srgbClr val="0000FF"/>
                </a:solidFill>
                <a:effectLst>
                  <a:outerShdw blurRad="38100" dist="38100" dir="2700000" algn="tl">
                    <a:srgbClr val="000000">
                      <a:alpha val="43137"/>
                    </a:srgbClr>
                  </a:outerShdw>
                </a:effectLst>
                <a:latin typeface="黑体" pitchFamily="49" charset="-122"/>
                <a:ea typeface="黑体" pitchFamily="49" charset="-122"/>
              </a:rPr>
              <a:t>关联类：</a:t>
            </a:r>
            <a:r>
              <a:rPr lang="zh-CN" altLang="en-US"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rPr>
              <a:t>一种表示两种不同类之间多对多的关系的类</a:t>
            </a:r>
          </a:p>
          <a:p>
            <a:pPr marL="906463" lvl="1" indent="-449263" algn="l" eaLnBrk="0" hangingPunct="0">
              <a:lnSpc>
                <a:spcPct val="120000"/>
              </a:lnSpc>
              <a:spcBef>
                <a:spcPct val="20000"/>
              </a:spcBef>
              <a:buClr>
                <a:srgbClr val="FF0000"/>
              </a:buClr>
              <a:buSzPct val="120000"/>
              <a:buFont typeface="Wingdings" pitchFamily="2" charset="2"/>
              <a:buChar char="Ø"/>
            </a:pP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a:p>
            <a:pPr marL="906463" lvl="1" indent="-449263" algn="l" eaLnBrk="0" hangingPunct="0">
              <a:lnSpc>
                <a:spcPct val="120000"/>
              </a:lnSpc>
              <a:spcBef>
                <a:spcPct val="20000"/>
              </a:spcBef>
              <a:buClr>
                <a:srgbClr val="FF0000"/>
              </a:buClr>
              <a:buSzPct val="120000"/>
              <a:buFont typeface="Wingdings" pitchFamily="2" charset="2"/>
              <a:buChar char="Ø"/>
            </a:pPr>
            <a:endParaRPr lang="en-US" altLang="zh-CN" sz="2000" b="1" dirty="0">
              <a:solidFill>
                <a:srgbClr val="00206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5"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5</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事件与事物</a:t>
            </a:r>
            <a:endParaRPr lang="zh-CN" altLang="en-US" sz="28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6" name="Text Box 3"/>
          <p:cNvSpPr txBox="1">
            <a:spLocks noChangeArrowheads="1"/>
          </p:cNvSpPr>
          <p:nvPr/>
        </p:nvSpPr>
        <p:spPr bwMode="auto">
          <a:xfrm>
            <a:off x="2236771" y="990714"/>
            <a:ext cx="4824536" cy="514738"/>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sz="2400" dirty="0"/>
              <a:t>5</a:t>
            </a:r>
            <a:r>
              <a:rPr lang="en-US" altLang="zh-CN" sz="2400" dirty="0" smtClean="0"/>
              <a:t>) </a:t>
            </a:r>
            <a:r>
              <a:rPr lang="zh-CN" altLang="en-US" sz="2400" dirty="0" smtClean="0"/>
              <a:t>类图</a:t>
            </a:r>
            <a:endParaRPr lang="zh-CN" altLang="en-US" sz="2400" dirty="0"/>
          </a:p>
        </p:txBody>
      </p:sp>
      <p:sp>
        <p:nvSpPr>
          <p:cNvPr id="7" name="Text Box 7"/>
          <p:cNvSpPr txBox="1">
            <a:spLocks noChangeArrowheads="1"/>
          </p:cNvSpPr>
          <p:nvPr/>
        </p:nvSpPr>
        <p:spPr bwMode="auto">
          <a:xfrm>
            <a:off x="251520" y="1708527"/>
            <a:ext cx="8099277"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indent="-449263" algn="just" eaLnBrk="0" hangingPunct="0">
              <a:lnSpc>
                <a:spcPct val="130000"/>
              </a:lnSpc>
              <a:spcBef>
                <a:spcPct val="20000"/>
              </a:spcBef>
              <a:buSzPct val="120000"/>
              <a:buBlip>
                <a:blip r:embed="rId2"/>
              </a:buBlip>
            </a:pPr>
            <a:r>
              <a:rPr lang="zh-CN" altLang="en-US"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类图符号的</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实例</a:t>
            </a:r>
            <a:endParaRPr lang="en-US" altLang="zh-CN" sz="24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91</a:t>
            </a:fld>
            <a:endParaRPr lang="en-US" altLang="zh-CN" dirty="0"/>
          </a:p>
        </p:txBody>
      </p:sp>
    </p:spTree>
    <p:extLst>
      <p:ext uri="{BB962C8B-B14F-4D97-AF65-F5344CB8AC3E}">
        <p14:creationId xmlns:p14="http://schemas.microsoft.com/office/powerpoint/2010/main" val="2681149637"/>
      </p:ext>
    </p:extLst>
  </p:cSld>
  <p:clrMapOvr>
    <a:masterClrMapping/>
  </p:clrMapOvr>
  <p:transition>
    <p:split orient="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6109" name="Group 109"/>
          <p:cNvGrpSpPr>
            <a:grpSpLocks/>
          </p:cNvGrpSpPr>
          <p:nvPr/>
        </p:nvGrpSpPr>
        <p:grpSpPr bwMode="auto">
          <a:xfrm>
            <a:off x="539750" y="2974975"/>
            <a:ext cx="3676650" cy="3203575"/>
            <a:chOff x="340" y="1874"/>
            <a:chExt cx="2316" cy="2018"/>
          </a:xfrm>
        </p:grpSpPr>
        <p:sp>
          <p:nvSpPr>
            <p:cNvPr id="896091" name="Line 91"/>
            <p:cNvSpPr>
              <a:spLocks noChangeShapeType="1"/>
            </p:cNvSpPr>
            <p:nvPr/>
          </p:nvSpPr>
          <p:spPr bwMode="auto">
            <a:xfrm flipH="1">
              <a:off x="1903" y="1874"/>
              <a:ext cx="0" cy="34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6105" name="Group 105"/>
            <p:cNvGrpSpPr>
              <a:grpSpLocks/>
            </p:cNvGrpSpPr>
            <p:nvPr/>
          </p:nvGrpSpPr>
          <p:grpSpPr bwMode="auto">
            <a:xfrm>
              <a:off x="340" y="2213"/>
              <a:ext cx="2316" cy="1679"/>
              <a:chOff x="340" y="2213"/>
              <a:chExt cx="2316" cy="1679"/>
            </a:xfrm>
          </p:grpSpPr>
          <p:sp>
            <p:nvSpPr>
              <p:cNvPr id="896071" name="Rectangle 71"/>
              <p:cNvSpPr>
                <a:spLocks noChangeArrowheads="1"/>
              </p:cNvSpPr>
              <p:nvPr/>
            </p:nvSpPr>
            <p:spPr bwMode="auto">
              <a:xfrm>
                <a:off x="834" y="3278"/>
                <a:ext cx="1440" cy="49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其他</a:t>
                </a:r>
                <a:r>
                  <a:rPr lang="en-US" altLang="zh-CN" sz="2000" b="1">
                    <a:solidFill>
                      <a:srgbClr val="0000FF"/>
                    </a:solidFill>
                    <a:latin typeface="Arial" pitchFamily="34" charset="0"/>
                    <a:ea typeface="宋体" pitchFamily="2" charset="-122"/>
                  </a:rPr>
                  <a:t>OO</a:t>
                </a:r>
                <a:r>
                  <a:rPr lang="zh-CN" altLang="en-US" sz="2000" b="1">
                    <a:solidFill>
                      <a:srgbClr val="0000FF"/>
                    </a:solidFill>
                    <a:latin typeface="Arial" pitchFamily="34" charset="0"/>
                    <a:ea typeface="宋体" pitchFamily="2" charset="-122"/>
                  </a:rPr>
                  <a:t>模型</a:t>
                </a:r>
              </a:p>
            </p:txBody>
          </p:sp>
          <p:sp>
            <p:nvSpPr>
              <p:cNvPr id="896072" name="Rectangle 72"/>
              <p:cNvSpPr>
                <a:spLocks noChangeArrowheads="1"/>
              </p:cNvSpPr>
              <p:nvPr/>
            </p:nvSpPr>
            <p:spPr bwMode="auto">
              <a:xfrm>
                <a:off x="1554" y="2766"/>
                <a:ext cx="77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状态图</a:t>
                </a:r>
              </a:p>
            </p:txBody>
          </p:sp>
          <p:sp>
            <p:nvSpPr>
              <p:cNvPr id="896073" name="Rectangle 73"/>
              <p:cNvSpPr>
                <a:spLocks noChangeArrowheads="1"/>
              </p:cNvSpPr>
              <p:nvPr/>
            </p:nvSpPr>
            <p:spPr bwMode="auto">
              <a:xfrm>
                <a:off x="1426" y="2361"/>
                <a:ext cx="1071" cy="28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1800" b="1">
                    <a:solidFill>
                      <a:srgbClr val="0000FF"/>
                    </a:solidFill>
                    <a:latin typeface="Arial" pitchFamily="34" charset="0"/>
                    <a:ea typeface="宋体" pitchFamily="2" charset="-122"/>
                  </a:rPr>
                  <a:t>用例和场景描述</a:t>
                </a:r>
              </a:p>
            </p:txBody>
          </p:sp>
          <p:sp>
            <p:nvSpPr>
              <p:cNvPr id="896074" name="Rectangle 74"/>
              <p:cNvSpPr>
                <a:spLocks noChangeArrowheads="1"/>
              </p:cNvSpPr>
              <p:nvPr/>
            </p:nvSpPr>
            <p:spPr bwMode="auto">
              <a:xfrm>
                <a:off x="476" y="2766"/>
                <a:ext cx="737"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交互图</a:t>
                </a:r>
              </a:p>
            </p:txBody>
          </p:sp>
          <p:sp>
            <p:nvSpPr>
              <p:cNvPr id="896075" name="Rectangle 75"/>
              <p:cNvSpPr>
                <a:spLocks noChangeArrowheads="1"/>
              </p:cNvSpPr>
              <p:nvPr/>
            </p:nvSpPr>
            <p:spPr bwMode="auto">
              <a:xfrm>
                <a:off x="340" y="2213"/>
                <a:ext cx="2316" cy="167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6090" name="Rectangle 90"/>
              <p:cNvSpPr>
                <a:spLocks noChangeArrowheads="1"/>
              </p:cNvSpPr>
              <p:nvPr/>
            </p:nvSpPr>
            <p:spPr bwMode="auto">
              <a:xfrm>
                <a:off x="445" y="2376"/>
                <a:ext cx="773" cy="278"/>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用例图</a:t>
                </a:r>
              </a:p>
            </p:txBody>
          </p:sp>
        </p:grpSp>
      </p:grpSp>
      <p:grpSp>
        <p:nvGrpSpPr>
          <p:cNvPr id="896107" name="Group 107"/>
          <p:cNvGrpSpPr>
            <a:grpSpLocks/>
          </p:cNvGrpSpPr>
          <p:nvPr/>
        </p:nvGrpSpPr>
        <p:grpSpPr bwMode="auto">
          <a:xfrm>
            <a:off x="1454150" y="1196975"/>
            <a:ext cx="6583363" cy="2311400"/>
            <a:chOff x="916" y="754"/>
            <a:chExt cx="4147" cy="1456"/>
          </a:xfrm>
        </p:grpSpPr>
        <p:sp>
          <p:nvSpPr>
            <p:cNvPr id="896067" name="Rectangle 67"/>
            <p:cNvSpPr>
              <a:spLocks noChangeArrowheads="1"/>
            </p:cNvSpPr>
            <p:nvPr/>
          </p:nvSpPr>
          <p:spPr bwMode="auto">
            <a:xfrm>
              <a:off x="2241" y="754"/>
              <a:ext cx="1324"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事件和事件表</a:t>
              </a:r>
            </a:p>
          </p:txBody>
        </p:sp>
        <p:sp>
          <p:nvSpPr>
            <p:cNvPr id="896080" name="Line 80"/>
            <p:cNvSpPr>
              <a:spLocks noChangeShapeType="1"/>
            </p:cNvSpPr>
            <p:nvPr/>
          </p:nvSpPr>
          <p:spPr bwMode="auto">
            <a:xfrm>
              <a:off x="3565" y="916"/>
              <a:ext cx="149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81" name="Line 81"/>
            <p:cNvSpPr>
              <a:spLocks noChangeShapeType="1"/>
            </p:cNvSpPr>
            <p:nvPr/>
          </p:nvSpPr>
          <p:spPr bwMode="auto">
            <a:xfrm>
              <a:off x="5063" y="916"/>
              <a:ext cx="0" cy="129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82" name="Line 82"/>
            <p:cNvSpPr>
              <a:spLocks noChangeShapeType="1"/>
            </p:cNvSpPr>
            <p:nvPr/>
          </p:nvSpPr>
          <p:spPr bwMode="auto">
            <a:xfrm>
              <a:off x="916" y="916"/>
              <a:ext cx="132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83" name="Line 83"/>
            <p:cNvSpPr>
              <a:spLocks noChangeShapeType="1"/>
            </p:cNvSpPr>
            <p:nvPr/>
          </p:nvSpPr>
          <p:spPr bwMode="auto">
            <a:xfrm>
              <a:off x="916" y="916"/>
              <a:ext cx="0" cy="1294"/>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96108" name="Group 108"/>
          <p:cNvGrpSpPr>
            <a:grpSpLocks/>
          </p:cNvGrpSpPr>
          <p:nvPr/>
        </p:nvGrpSpPr>
        <p:grpSpPr bwMode="auto">
          <a:xfrm>
            <a:off x="2551113" y="1966913"/>
            <a:ext cx="4754562" cy="1055687"/>
            <a:chOff x="1607" y="1239"/>
            <a:chExt cx="2995" cy="665"/>
          </a:xfrm>
        </p:grpSpPr>
        <p:sp>
          <p:nvSpPr>
            <p:cNvPr id="896068" name="Rectangle 68"/>
            <p:cNvSpPr>
              <a:spLocks noChangeArrowheads="1"/>
            </p:cNvSpPr>
            <p:nvPr/>
          </p:nvSpPr>
          <p:spPr bwMode="auto">
            <a:xfrm>
              <a:off x="2529" y="1239"/>
              <a:ext cx="691" cy="324"/>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事物</a:t>
              </a:r>
            </a:p>
          </p:txBody>
        </p:sp>
        <p:sp>
          <p:nvSpPr>
            <p:cNvPr id="896069" name="Rectangle 69"/>
            <p:cNvSpPr>
              <a:spLocks noChangeArrowheads="1"/>
            </p:cNvSpPr>
            <p:nvPr/>
          </p:nvSpPr>
          <p:spPr bwMode="auto">
            <a:xfrm>
              <a:off x="1607" y="1581"/>
              <a:ext cx="691"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类图</a:t>
              </a:r>
            </a:p>
          </p:txBody>
        </p:sp>
        <p:sp>
          <p:nvSpPr>
            <p:cNvPr id="896070" name="Rectangle 70"/>
            <p:cNvSpPr>
              <a:spLocks noChangeArrowheads="1"/>
            </p:cNvSpPr>
            <p:nvPr/>
          </p:nvSpPr>
          <p:spPr bwMode="auto">
            <a:xfrm>
              <a:off x="3450" y="1579"/>
              <a:ext cx="1152" cy="32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实体</a:t>
              </a:r>
              <a:r>
                <a:rPr lang="en-US" altLang="zh-CN" sz="2000" b="1">
                  <a:solidFill>
                    <a:srgbClr val="0000FF"/>
                  </a:solidFill>
                  <a:latin typeface="Arial" pitchFamily="34" charset="0"/>
                  <a:ea typeface="宋体" pitchFamily="2" charset="-122"/>
                </a:rPr>
                <a:t>-</a:t>
              </a:r>
              <a:r>
                <a:rPr lang="zh-CN" altLang="en-US" sz="2000" b="1">
                  <a:solidFill>
                    <a:srgbClr val="0000FF"/>
                  </a:solidFill>
                  <a:latin typeface="Arial" pitchFamily="34" charset="0"/>
                  <a:ea typeface="宋体" pitchFamily="2" charset="-122"/>
                </a:rPr>
                <a:t>关系图</a:t>
              </a:r>
            </a:p>
          </p:txBody>
        </p:sp>
        <p:sp>
          <p:nvSpPr>
            <p:cNvPr id="896084" name="Line 84"/>
            <p:cNvSpPr>
              <a:spLocks noChangeShapeType="1"/>
            </p:cNvSpPr>
            <p:nvPr/>
          </p:nvSpPr>
          <p:spPr bwMode="auto">
            <a:xfrm>
              <a:off x="3220" y="1401"/>
              <a:ext cx="74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85" name="Line 85"/>
            <p:cNvSpPr>
              <a:spLocks noChangeShapeType="1"/>
            </p:cNvSpPr>
            <p:nvPr/>
          </p:nvSpPr>
          <p:spPr bwMode="auto">
            <a:xfrm>
              <a:off x="3969" y="1401"/>
              <a:ext cx="0" cy="16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86" name="Line 86"/>
            <p:cNvSpPr>
              <a:spLocks noChangeShapeType="1"/>
            </p:cNvSpPr>
            <p:nvPr/>
          </p:nvSpPr>
          <p:spPr bwMode="auto">
            <a:xfrm>
              <a:off x="2068" y="1401"/>
              <a:ext cx="46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87" name="Line 87"/>
            <p:cNvSpPr>
              <a:spLocks noChangeShapeType="1"/>
            </p:cNvSpPr>
            <p:nvPr/>
          </p:nvSpPr>
          <p:spPr bwMode="auto">
            <a:xfrm>
              <a:off x="2060" y="1401"/>
              <a:ext cx="1" cy="16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96088" name="Text Box 88"/>
          <p:cNvSpPr txBox="1">
            <a:spLocks noChangeArrowheads="1"/>
          </p:cNvSpPr>
          <p:nvPr/>
        </p:nvSpPr>
        <p:spPr bwMode="auto">
          <a:xfrm>
            <a:off x="684213" y="2276475"/>
            <a:ext cx="19446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zh-CN" sz="2400" b="1">
                <a:solidFill>
                  <a:srgbClr val="0000FF"/>
                </a:solidFill>
                <a:latin typeface="Arial" pitchFamily="34" charset="0"/>
                <a:ea typeface="宋体" pitchFamily="2" charset="-122"/>
              </a:rPr>
              <a:t> OO</a:t>
            </a:r>
          </a:p>
          <a:p>
            <a:pPr algn="l" eaLnBrk="1" hangingPunct="1"/>
            <a:r>
              <a:rPr lang="zh-CN" altLang="en-US" sz="2400" b="1">
                <a:solidFill>
                  <a:srgbClr val="0000FF"/>
                </a:solidFill>
                <a:latin typeface="Arial" pitchFamily="34" charset="0"/>
                <a:ea typeface="宋体" pitchFamily="2" charset="-122"/>
              </a:rPr>
              <a:t>方法</a:t>
            </a:r>
          </a:p>
        </p:txBody>
      </p:sp>
      <p:sp>
        <p:nvSpPr>
          <p:cNvPr id="896093" name="Line 93"/>
          <p:cNvSpPr>
            <a:spLocks noChangeShapeType="1"/>
          </p:cNvSpPr>
          <p:nvPr/>
        </p:nvSpPr>
        <p:spPr bwMode="auto">
          <a:xfrm flipH="1">
            <a:off x="3648075" y="2840038"/>
            <a:ext cx="1812925" cy="12700"/>
          </a:xfrm>
          <a:prstGeom prst="line">
            <a:avLst/>
          </a:prstGeom>
          <a:noFill/>
          <a:ln w="22225">
            <a:solidFill>
              <a:srgbClr val="800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6099" name="Text Box 99"/>
          <p:cNvSpPr txBox="1">
            <a:spLocks noChangeArrowheads="1"/>
          </p:cNvSpPr>
          <p:nvPr/>
        </p:nvSpPr>
        <p:spPr bwMode="auto">
          <a:xfrm>
            <a:off x="8027988" y="2349500"/>
            <a:ext cx="1584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zh-CN" altLang="en-US" sz="2400" b="1">
                <a:solidFill>
                  <a:srgbClr val="0000FF"/>
                </a:solidFill>
                <a:latin typeface="Arial" pitchFamily="34" charset="0"/>
                <a:ea typeface="宋体" pitchFamily="2" charset="-122"/>
              </a:rPr>
              <a:t>传统</a:t>
            </a:r>
          </a:p>
          <a:p>
            <a:pPr algn="l" eaLnBrk="1" hangingPunct="1"/>
            <a:r>
              <a:rPr lang="zh-CN" altLang="en-US" sz="2400" b="1">
                <a:solidFill>
                  <a:srgbClr val="0000FF"/>
                </a:solidFill>
                <a:latin typeface="Arial" pitchFamily="34" charset="0"/>
                <a:ea typeface="宋体" pitchFamily="2" charset="-122"/>
              </a:rPr>
              <a:t>方法</a:t>
            </a:r>
          </a:p>
        </p:txBody>
      </p:sp>
      <p:sp>
        <p:nvSpPr>
          <p:cNvPr id="896102" name="Rectangle 102"/>
          <p:cNvSpPr>
            <a:spLocks noChangeArrowheads="1"/>
          </p:cNvSpPr>
          <p:nvPr/>
        </p:nvSpPr>
        <p:spPr bwMode="auto">
          <a:xfrm>
            <a:off x="1763688" y="-62979"/>
            <a:ext cx="7177088" cy="97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r>
              <a:rPr kumimoji="1" lang="zh-CN" altLang="en-US" sz="2800" b="1" dirty="0" smtClean="0">
                <a:solidFill>
                  <a:srgbClr val="3333CC"/>
                </a:solidFill>
                <a:effectLst>
                  <a:outerShdw blurRad="38100" dist="38100" dir="2700000" algn="tl">
                    <a:srgbClr val="000000">
                      <a:alpha val="43137"/>
                    </a:srgbClr>
                  </a:outerShdw>
                </a:effectLst>
                <a:latin typeface="+mn-ea"/>
                <a:ea typeface="+mn-ea"/>
              </a:rPr>
              <a:t>传统</a:t>
            </a:r>
            <a:r>
              <a:rPr kumimoji="1" lang="zh-CN" altLang="en-US" sz="2800" b="1" dirty="0">
                <a:solidFill>
                  <a:srgbClr val="3333CC"/>
                </a:solidFill>
                <a:effectLst>
                  <a:outerShdw blurRad="38100" dist="38100" dir="2700000" algn="tl">
                    <a:srgbClr val="000000">
                      <a:alpha val="43137"/>
                    </a:srgbClr>
                  </a:outerShdw>
                </a:effectLst>
                <a:latin typeface="+mn-ea"/>
                <a:ea typeface="+mn-ea"/>
              </a:rPr>
              <a:t>方法</a:t>
            </a:r>
            <a:r>
              <a:rPr kumimoji="1" lang="zh-CN" altLang="en-US" sz="2800" b="1" dirty="0" smtClean="0">
                <a:solidFill>
                  <a:srgbClr val="3333CC"/>
                </a:solidFill>
                <a:effectLst>
                  <a:outerShdw blurRad="38100" dist="38100" dir="2700000" algn="tl">
                    <a:srgbClr val="000000">
                      <a:alpha val="43137"/>
                    </a:srgbClr>
                  </a:outerShdw>
                </a:effectLst>
                <a:latin typeface="+mn-ea"/>
                <a:ea typeface="+mn-ea"/>
              </a:rPr>
              <a:t>和</a:t>
            </a:r>
            <a:r>
              <a:rPr kumimoji="1" lang="en-US" altLang="zh-CN" sz="2800" b="1" dirty="0" smtClean="0">
                <a:solidFill>
                  <a:srgbClr val="3333CC"/>
                </a:solidFill>
                <a:effectLst>
                  <a:outerShdw blurRad="38100" dist="38100" dir="2700000" algn="tl">
                    <a:srgbClr val="000000">
                      <a:alpha val="43137"/>
                    </a:srgbClr>
                  </a:outerShdw>
                </a:effectLst>
                <a:latin typeface="+mn-ea"/>
                <a:ea typeface="+mn-ea"/>
              </a:rPr>
              <a:t>OO</a:t>
            </a:r>
            <a:r>
              <a:rPr kumimoji="1" lang="zh-CN" altLang="en-US" sz="2800" b="1" dirty="0" smtClean="0">
                <a:solidFill>
                  <a:srgbClr val="3333CC"/>
                </a:solidFill>
                <a:effectLst>
                  <a:outerShdw blurRad="38100" dist="38100" dir="2700000" algn="tl">
                    <a:srgbClr val="000000">
                      <a:alpha val="43137"/>
                    </a:srgbClr>
                  </a:outerShdw>
                </a:effectLst>
                <a:latin typeface="+mn-ea"/>
                <a:ea typeface="+mn-ea"/>
              </a:rPr>
              <a:t>方法</a:t>
            </a:r>
            <a:r>
              <a:rPr kumimoji="1" lang="zh-CN" altLang="en-US" sz="2800" b="1" dirty="0">
                <a:solidFill>
                  <a:srgbClr val="3333CC"/>
                </a:solidFill>
                <a:effectLst>
                  <a:outerShdw blurRad="38100" dist="38100" dir="2700000" algn="tl">
                    <a:srgbClr val="000000">
                      <a:alpha val="43137"/>
                    </a:srgbClr>
                  </a:outerShdw>
                </a:effectLst>
                <a:latin typeface="+mn-ea"/>
                <a:ea typeface="+mn-ea"/>
              </a:rPr>
              <a:t>的后续任务</a:t>
            </a:r>
            <a:endParaRPr kumimoji="1" lang="en-US" altLang="zh-CN" sz="2800" b="1" dirty="0">
              <a:solidFill>
                <a:srgbClr val="3333CC"/>
              </a:solidFill>
              <a:effectLst>
                <a:outerShdw blurRad="38100" dist="38100" dir="2700000" algn="tl">
                  <a:srgbClr val="000000">
                    <a:alpha val="43137"/>
                  </a:srgbClr>
                </a:outerShdw>
              </a:effectLst>
              <a:latin typeface="+mn-ea"/>
              <a:ea typeface="+mn-ea"/>
            </a:endParaRPr>
          </a:p>
        </p:txBody>
      </p:sp>
      <p:grpSp>
        <p:nvGrpSpPr>
          <p:cNvPr id="896110" name="Group 110"/>
          <p:cNvGrpSpPr>
            <a:grpSpLocks/>
          </p:cNvGrpSpPr>
          <p:nvPr/>
        </p:nvGrpSpPr>
        <p:grpSpPr bwMode="auto">
          <a:xfrm>
            <a:off x="4810125" y="3016250"/>
            <a:ext cx="3844925" cy="3175000"/>
            <a:chOff x="3030" y="1900"/>
            <a:chExt cx="2422" cy="2000"/>
          </a:xfrm>
        </p:grpSpPr>
        <p:sp>
          <p:nvSpPr>
            <p:cNvPr id="896092" name="Line 92"/>
            <p:cNvSpPr>
              <a:spLocks noChangeShapeType="1"/>
            </p:cNvSpPr>
            <p:nvPr/>
          </p:nvSpPr>
          <p:spPr bwMode="auto">
            <a:xfrm>
              <a:off x="3969" y="1900"/>
              <a:ext cx="0" cy="32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96106" name="Group 106"/>
            <p:cNvGrpSpPr>
              <a:grpSpLocks/>
            </p:cNvGrpSpPr>
            <p:nvPr/>
          </p:nvGrpSpPr>
          <p:grpSpPr bwMode="auto">
            <a:xfrm>
              <a:off x="3030" y="2221"/>
              <a:ext cx="2422" cy="1679"/>
              <a:chOff x="3030" y="2221"/>
              <a:chExt cx="2422" cy="1679"/>
            </a:xfrm>
          </p:grpSpPr>
          <p:sp>
            <p:nvSpPr>
              <p:cNvPr id="896076" name="Rectangle 76"/>
              <p:cNvSpPr>
                <a:spLocks noChangeArrowheads="1"/>
              </p:cNvSpPr>
              <p:nvPr/>
            </p:nvSpPr>
            <p:spPr bwMode="auto">
              <a:xfrm>
                <a:off x="3438" y="3283"/>
                <a:ext cx="1723" cy="48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Comic Sans MS" pitchFamily="66" charset="0"/>
                    <a:ea typeface="宋体" pitchFamily="2" charset="-122"/>
                  </a:rPr>
                  <a:t>其他传统模型</a:t>
                </a:r>
                <a:endParaRPr lang="en-US" altLang="zh-CN" sz="2000" b="1">
                  <a:solidFill>
                    <a:srgbClr val="0000FF"/>
                  </a:solidFill>
                  <a:latin typeface="Comic Sans MS" pitchFamily="66" charset="0"/>
                  <a:ea typeface="宋体" pitchFamily="2" charset="-122"/>
                </a:endParaRPr>
              </a:p>
            </p:txBody>
          </p:sp>
          <p:sp>
            <p:nvSpPr>
              <p:cNvPr id="896077" name="Rectangle 77"/>
              <p:cNvSpPr>
                <a:spLocks noChangeArrowheads="1"/>
              </p:cNvSpPr>
              <p:nvPr/>
            </p:nvSpPr>
            <p:spPr bwMode="auto">
              <a:xfrm>
                <a:off x="4403" y="2358"/>
                <a:ext cx="852" cy="315"/>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dirty="0" smtClean="0">
                    <a:solidFill>
                      <a:srgbClr val="0000FF"/>
                    </a:solidFill>
                    <a:latin typeface="Arial" pitchFamily="34" charset="0"/>
                    <a:ea typeface="宋体" pitchFamily="2" charset="-122"/>
                  </a:rPr>
                  <a:t>数据字典</a:t>
                </a:r>
                <a:endParaRPr lang="zh-CN" altLang="en-US" sz="2000" b="1" dirty="0">
                  <a:solidFill>
                    <a:srgbClr val="0000FF"/>
                  </a:solidFill>
                  <a:latin typeface="Arial" pitchFamily="34" charset="0"/>
                  <a:ea typeface="宋体" pitchFamily="2" charset="-122"/>
                </a:endParaRPr>
              </a:p>
            </p:txBody>
          </p:sp>
          <p:sp>
            <p:nvSpPr>
              <p:cNvPr id="896078" name="Rectangle 78"/>
              <p:cNvSpPr>
                <a:spLocks noChangeArrowheads="1"/>
              </p:cNvSpPr>
              <p:nvPr/>
            </p:nvSpPr>
            <p:spPr bwMode="auto">
              <a:xfrm>
                <a:off x="3309" y="2758"/>
                <a:ext cx="862" cy="35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dirty="0" smtClean="0">
                    <a:solidFill>
                      <a:srgbClr val="0000FF"/>
                    </a:solidFill>
                    <a:latin typeface="Arial" pitchFamily="34" charset="0"/>
                    <a:ea typeface="宋体" pitchFamily="2" charset="-122"/>
                  </a:rPr>
                  <a:t>数据流图</a:t>
                </a:r>
                <a:endParaRPr lang="en-US" altLang="zh-CN" sz="2000" b="1" dirty="0">
                  <a:solidFill>
                    <a:srgbClr val="0000FF"/>
                  </a:solidFill>
                  <a:latin typeface="Arial" pitchFamily="34" charset="0"/>
                  <a:ea typeface="宋体" pitchFamily="2" charset="-122"/>
                </a:endParaRPr>
              </a:p>
            </p:txBody>
          </p:sp>
          <p:sp>
            <p:nvSpPr>
              <p:cNvPr id="896079" name="Rectangle 79"/>
              <p:cNvSpPr>
                <a:spLocks noChangeArrowheads="1"/>
              </p:cNvSpPr>
              <p:nvPr/>
            </p:nvSpPr>
            <p:spPr bwMode="auto">
              <a:xfrm>
                <a:off x="3030" y="2221"/>
                <a:ext cx="2422" cy="1679"/>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6089" name="Rectangle 89"/>
              <p:cNvSpPr>
                <a:spLocks noChangeArrowheads="1"/>
              </p:cNvSpPr>
              <p:nvPr/>
            </p:nvSpPr>
            <p:spPr bwMode="auto">
              <a:xfrm>
                <a:off x="3302" y="2381"/>
                <a:ext cx="771" cy="283"/>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dirty="0" smtClean="0">
                    <a:solidFill>
                      <a:srgbClr val="0000FF"/>
                    </a:solidFill>
                    <a:latin typeface="Arial" pitchFamily="34" charset="0"/>
                  </a:rPr>
                  <a:t>关联图</a:t>
                </a:r>
                <a:endParaRPr lang="zh-CN" altLang="en-US" sz="2000" b="1" dirty="0">
                  <a:solidFill>
                    <a:srgbClr val="0000FF"/>
                  </a:solidFill>
                  <a:latin typeface="Arial" pitchFamily="34" charset="0"/>
                  <a:ea typeface="宋体" pitchFamily="2" charset="-122"/>
                </a:endParaRPr>
              </a:p>
            </p:txBody>
          </p:sp>
          <p:sp>
            <p:nvSpPr>
              <p:cNvPr id="896104" name="Rectangle 104"/>
              <p:cNvSpPr>
                <a:spLocks noChangeArrowheads="1"/>
              </p:cNvSpPr>
              <p:nvPr/>
            </p:nvSpPr>
            <p:spPr bwMode="auto">
              <a:xfrm>
                <a:off x="4390" y="2751"/>
                <a:ext cx="862" cy="350"/>
              </a:xfrm>
              <a:prstGeom prst="rect">
                <a:avLst/>
              </a:prstGeom>
              <a:solidFill>
                <a:schemeClr val="accent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r>
                  <a:rPr lang="zh-CN" altLang="en-US" sz="2000" b="1">
                    <a:solidFill>
                      <a:srgbClr val="0000FF"/>
                    </a:solidFill>
                    <a:latin typeface="Arial" pitchFamily="34" charset="0"/>
                    <a:ea typeface="宋体" pitchFamily="2" charset="-122"/>
                  </a:rPr>
                  <a:t>处理描述</a:t>
                </a:r>
                <a:endParaRPr lang="en-US" altLang="zh-CN" sz="2000" b="1">
                  <a:solidFill>
                    <a:srgbClr val="0000FF"/>
                  </a:solidFill>
                  <a:latin typeface="Arial" pitchFamily="34" charset="0"/>
                  <a:ea typeface="宋体" pitchFamily="2" charset="-122"/>
                </a:endParaRPr>
              </a:p>
            </p:txBody>
          </p:sp>
        </p:grpSp>
      </p:grpSp>
    </p:spTree>
    <p:extLst>
      <p:ext uri="{BB962C8B-B14F-4D97-AF65-F5344CB8AC3E}">
        <p14:creationId xmlns:p14="http://schemas.microsoft.com/office/powerpoint/2010/main" val="2541157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96102"/>
                                        </p:tgtEl>
                                        <p:attrNameLst>
                                          <p:attrName>style.visibility</p:attrName>
                                        </p:attrNameLst>
                                      </p:cBhvr>
                                      <p:to>
                                        <p:strVal val="visible"/>
                                      </p:to>
                                    </p:set>
                                  </p:childTnLst>
                                </p:cTn>
                              </p:par>
                            </p:childTnLst>
                          </p:cTn>
                        </p:par>
                        <p:par>
                          <p:cTn id="7" fill="hold" nodeType="afterGroup">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96099"/>
                                        </p:tgtEl>
                                        <p:attrNameLst>
                                          <p:attrName>style.visibility</p:attrName>
                                        </p:attrNameLst>
                                      </p:cBhvr>
                                      <p:to>
                                        <p:strVal val="visible"/>
                                      </p:to>
                                    </p:set>
                                    <p:animEffect transition="in" filter="fade">
                                      <p:cBhvr>
                                        <p:cTn id="10" dur="2000"/>
                                        <p:tgtEl>
                                          <p:spTgt spid="896099"/>
                                        </p:tgtEl>
                                      </p:cBhvr>
                                    </p:animEffect>
                                  </p:childTnLst>
                                </p:cTn>
                              </p:par>
                            </p:childTnLst>
                          </p:cTn>
                        </p:par>
                        <p:par>
                          <p:cTn id="11" fill="hold" nodeType="afterGroup">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896088"/>
                                        </p:tgtEl>
                                        <p:attrNameLst>
                                          <p:attrName>style.visibility</p:attrName>
                                        </p:attrNameLst>
                                      </p:cBhvr>
                                      <p:to>
                                        <p:strVal val="visible"/>
                                      </p:to>
                                    </p:set>
                                    <p:animEffect transition="in" filter="fade">
                                      <p:cBhvr>
                                        <p:cTn id="14" dur="2000"/>
                                        <p:tgtEl>
                                          <p:spTgt spid="89608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896107"/>
                                        </p:tgtEl>
                                        <p:attrNameLst>
                                          <p:attrName>style.visibility</p:attrName>
                                        </p:attrNameLst>
                                      </p:cBhvr>
                                      <p:to>
                                        <p:strVal val="visible"/>
                                      </p:to>
                                    </p:set>
                                    <p:animEffect transition="in" filter="fade">
                                      <p:cBhvr>
                                        <p:cTn id="19" dur="2000"/>
                                        <p:tgtEl>
                                          <p:spTgt spid="89610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896108"/>
                                        </p:tgtEl>
                                        <p:attrNameLst>
                                          <p:attrName>style.visibility</p:attrName>
                                        </p:attrNameLst>
                                      </p:cBhvr>
                                      <p:to>
                                        <p:strVal val="visible"/>
                                      </p:to>
                                    </p:set>
                                    <p:animEffect transition="in" filter="fade">
                                      <p:cBhvr>
                                        <p:cTn id="24" dur="2000"/>
                                        <p:tgtEl>
                                          <p:spTgt spid="896108"/>
                                        </p:tgtEl>
                                      </p:cBhvr>
                                    </p:animEffect>
                                  </p:childTnLst>
                                </p:cTn>
                              </p:par>
                            </p:childTnLst>
                          </p:cTn>
                        </p:par>
                        <p:par>
                          <p:cTn id="25" fill="hold" nodeType="afterGroup">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896093"/>
                                        </p:tgtEl>
                                        <p:attrNameLst>
                                          <p:attrName>style.visibility</p:attrName>
                                        </p:attrNameLst>
                                      </p:cBhvr>
                                      <p:to>
                                        <p:strVal val="visible"/>
                                      </p:to>
                                    </p:set>
                                    <p:animEffect transition="in" filter="wipe(right)">
                                      <p:cBhvr>
                                        <p:cTn id="28" dur="1000"/>
                                        <p:tgtEl>
                                          <p:spTgt spid="89609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896110"/>
                                        </p:tgtEl>
                                        <p:attrNameLst>
                                          <p:attrName>style.visibility</p:attrName>
                                        </p:attrNameLst>
                                      </p:cBhvr>
                                      <p:to>
                                        <p:strVal val="visible"/>
                                      </p:to>
                                    </p:set>
                                    <p:animEffect transition="in" filter="wipe(up)">
                                      <p:cBhvr>
                                        <p:cTn id="33" dur="1000"/>
                                        <p:tgtEl>
                                          <p:spTgt spid="8961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nodeType="clickEffect">
                                  <p:stCondLst>
                                    <p:cond delay="0"/>
                                  </p:stCondLst>
                                  <p:childTnLst>
                                    <p:set>
                                      <p:cBhvr>
                                        <p:cTn id="37" dur="1" fill="hold">
                                          <p:stCondLst>
                                            <p:cond delay="0"/>
                                          </p:stCondLst>
                                        </p:cTn>
                                        <p:tgtEl>
                                          <p:spTgt spid="896109"/>
                                        </p:tgtEl>
                                        <p:attrNameLst>
                                          <p:attrName>style.visibility</p:attrName>
                                        </p:attrNameLst>
                                      </p:cBhvr>
                                      <p:to>
                                        <p:strVal val="visible"/>
                                      </p:to>
                                    </p:set>
                                    <p:animEffect transition="in" filter="wipe(up)">
                                      <p:cBhvr>
                                        <p:cTn id="38" dur="500"/>
                                        <p:tgtEl>
                                          <p:spTgt spid="896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088" grpId="0"/>
      <p:bldP spid="896093" grpId="0" animBg="1"/>
      <p:bldP spid="896099" grpId="0"/>
      <p:bldP spid="89610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2</a:t>
            </a:r>
            <a:r>
              <a:rPr lang="zh-CN" altLang="en-US" dirty="0" smtClean="0">
                <a:solidFill>
                  <a:srgbClr val="969696"/>
                </a:solidFill>
              </a:rPr>
              <a:t>、需求获取</a:t>
            </a:r>
            <a:endParaRPr lang="zh-CN" altLang="en-US" dirty="0">
              <a:solidFill>
                <a:srgbClr val="969696"/>
              </a:solidFill>
            </a:endParaRPr>
          </a:p>
        </p:txBody>
      </p:sp>
      <p:sp>
        <p:nvSpPr>
          <p:cNvPr id="1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solidFill>
                  <a:srgbClr val="969696"/>
                </a:solidFill>
              </a:rPr>
              <a:t>5</a:t>
            </a:r>
            <a:r>
              <a:rPr lang="zh-CN" altLang="en-US" dirty="0">
                <a:solidFill>
                  <a:srgbClr val="969696"/>
                </a:solidFill>
              </a:rPr>
              <a:t>、事件与事物</a:t>
            </a:r>
          </a:p>
        </p:txBody>
      </p:sp>
      <p:sp>
        <p:nvSpPr>
          <p:cNvPr id="1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a:solidFill>
                  <a:srgbClr val="FFFF00"/>
                </a:solidFill>
              </a:rPr>
              <a:t>6</a:t>
            </a:r>
            <a:r>
              <a:rPr lang="zh-CN" altLang="en-US" dirty="0">
                <a:solidFill>
                  <a:srgbClr val="FFFF00"/>
                </a:solidFill>
              </a:rPr>
              <a:t>、</a:t>
            </a:r>
            <a:r>
              <a:rPr lang="zh-CN" altLang="en-US" dirty="0">
                <a:solidFill>
                  <a:srgbClr val="FFFF00"/>
                </a:solidFill>
              </a:rPr>
              <a:t>系统分析</a:t>
            </a:r>
            <a:r>
              <a:rPr lang="zh-CN" altLang="en-US" dirty="0">
                <a:solidFill>
                  <a:srgbClr val="FFFF00"/>
                </a:solidFill>
              </a:rPr>
              <a:t>其他因素</a:t>
            </a:r>
            <a:endParaRPr lang="zh-CN" altLang="en-US" dirty="0">
              <a:solidFill>
                <a:srgbClr val="FFFF00"/>
              </a:solidFill>
            </a:endParaRPr>
          </a:p>
        </p:txBody>
      </p:sp>
      <p:sp>
        <p:nvSpPr>
          <p:cNvPr id="13"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1</a:t>
            </a:r>
            <a:r>
              <a:rPr lang="zh-CN" altLang="en-US" dirty="0" smtClean="0">
                <a:solidFill>
                  <a:srgbClr val="969696"/>
                </a:solidFill>
              </a:rPr>
              <a:t>、系统分析阶段概述</a:t>
            </a:r>
            <a:endParaRPr lang="zh-CN" altLang="en-US" dirty="0">
              <a:solidFill>
                <a:srgbClr val="969696"/>
              </a:solidFill>
            </a:endParaRPr>
          </a:p>
        </p:txBody>
      </p:sp>
      <p:sp>
        <p:nvSpPr>
          <p:cNvPr id="14"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3</a:t>
            </a:r>
            <a:r>
              <a:rPr lang="zh-CN" altLang="en-US" dirty="0" smtClean="0">
                <a:solidFill>
                  <a:srgbClr val="969696"/>
                </a:solidFill>
              </a:rPr>
              <a:t>、需求描述</a:t>
            </a:r>
            <a:endParaRPr lang="zh-CN" altLang="en-US" dirty="0">
              <a:solidFill>
                <a:srgbClr val="969696"/>
              </a:solidFill>
            </a:endParaRPr>
          </a:p>
        </p:txBody>
      </p:sp>
      <p:sp>
        <p:nvSpPr>
          <p:cNvPr id="15"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solidFill>
                  <a:srgbClr val="969696"/>
                </a:solidFill>
              </a:rPr>
              <a:t>4</a:t>
            </a:r>
            <a:r>
              <a:rPr lang="zh-CN" altLang="en-US" dirty="0">
                <a:solidFill>
                  <a:srgbClr val="969696"/>
                </a:solidFill>
              </a:rPr>
              <a:t>、</a:t>
            </a:r>
            <a:r>
              <a:rPr lang="zh-CN" altLang="en-US" dirty="0">
                <a:solidFill>
                  <a:srgbClr val="969696"/>
                </a:solidFill>
              </a:rPr>
              <a:t>典型</a:t>
            </a:r>
            <a:r>
              <a:rPr lang="zh-CN" altLang="en-US" dirty="0">
                <a:solidFill>
                  <a:srgbClr val="969696"/>
                </a:solidFill>
              </a:rPr>
              <a:t>用户和场景</a:t>
            </a:r>
            <a:endParaRPr lang="zh-CN" altLang="en-US" dirty="0">
              <a:solidFill>
                <a:srgbClr val="969696"/>
              </a:solidFill>
            </a:endParaRPr>
          </a:p>
        </p:txBody>
      </p:sp>
    </p:spTree>
    <p:custDataLst>
      <p:tags r:id="rId1"/>
    </p:custDataLst>
    <p:extLst>
      <p:ext uri="{BB962C8B-B14F-4D97-AF65-F5344CB8AC3E}">
        <p14:creationId xmlns:p14="http://schemas.microsoft.com/office/powerpoint/2010/main" val="50755615"/>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688032" y="1125339"/>
            <a:ext cx="7772400" cy="4319885"/>
          </a:xfrm>
        </p:spPr>
        <p:txBody>
          <a:bodyPr/>
          <a:lstStyle/>
          <a:p>
            <a:pPr>
              <a:buClr>
                <a:srgbClr val="FF0000"/>
              </a:buClr>
            </a:pPr>
            <a:r>
              <a:rPr lang="zh-CN" altLang="en-US" dirty="0">
                <a:ea typeface="黑体" pitchFamily="49" charset="-122"/>
              </a:rPr>
              <a:t>在项目系统的系统分析阶段，一个优秀的分析员不仅关注系统的需求，同时还</a:t>
            </a:r>
            <a:r>
              <a:rPr lang="zh-CN" altLang="en-US" dirty="0">
                <a:solidFill>
                  <a:srgbClr val="0000FF"/>
                </a:solidFill>
                <a:ea typeface="黑体" pitchFamily="49" charset="-122"/>
              </a:rPr>
              <a:t>必须关注需求以外的许多方面</a:t>
            </a:r>
            <a:r>
              <a:rPr lang="zh-CN" altLang="en-US" dirty="0">
                <a:ea typeface="黑体" pitchFamily="49" charset="-122"/>
              </a:rPr>
              <a:t>。如，系统的可扩展性、整体拥有成本</a:t>
            </a:r>
          </a:p>
          <a:p>
            <a:r>
              <a:rPr lang="zh-CN" altLang="en-US" dirty="0">
                <a:solidFill>
                  <a:srgbClr val="FF0000"/>
                </a:solidFill>
                <a:ea typeface="黑体" pitchFamily="49" charset="-122"/>
              </a:rPr>
              <a:t>系统可扩展</a:t>
            </a:r>
            <a:r>
              <a:rPr lang="zh-CN" altLang="en-US" dirty="0">
                <a:ea typeface="黑体" pitchFamily="49" charset="-122"/>
              </a:rPr>
              <a:t>性决定了一个系统未来处理自身增长和需求的能力</a:t>
            </a:r>
          </a:p>
          <a:p>
            <a:r>
              <a:rPr lang="zh-CN" altLang="en-US" dirty="0">
                <a:solidFill>
                  <a:srgbClr val="FF0000"/>
                </a:solidFill>
                <a:ea typeface="黑体" pitchFamily="49" charset="-122"/>
              </a:rPr>
              <a:t>整体拥有成本</a:t>
            </a:r>
            <a:r>
              <a:rPr lang="zh-CN" altLang="en-US" dirty="0">
                <a:ea typeface="黑体" pitchFamily="49" charset="-122"/>
              </a:rPr>
              <a:t>包括系统交付用户后的运作和支持费用</a:t>
            </a:r>
          </a:p>
          <a:p>
            <a:r>
              <a:rPr lang="zh-CN" altLang="en-US" dirty="0">
                <a:ea typeface="黑体" pitchFamily="49" charset="-122"/>
              </a:rPr>
              <a:t>这两者可能会直接影响项目系统今后的市场竞争力和被接受程度</a:t>
            </a:r>
          </a:p>
          <a:p>
            <a:r>
              <a:rPr lang="zh-CN" altLang="en-US" dirty="0">
                <a:ea typeface="黑体" pitchFamily="49" charset="-122"/>
              </a:rPr>
              <a:t>换句话说，一个系统能否被市场所接受，并不仅仅由技术和功能、性能所决定，还取决于许多非技术因素</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6</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系统分析阶段其他因素</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395719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type="body" idx="1"/>
          </p:nvPr>
        </p:nvSpPr>
        <p:spPr>
          <a:xfrm>
            <a:off x="250825" y="1700808"/>
            <a:ext cx="8569325" cy="5153025"/>
          </a:xfrm>
        </p:spPr>
        <p:txBody>
          <a:bodyPr/>
          <a:lstStyle/>
          <a:p>
            <a:r>
              <a:rPr lang="zh-CN" altLang="en-US" dirty="0">
                <a:solidFill>
                  <a:srgbClr val="0000FF"/>
                </a:solidFill>
                <a:ea typeface="黑体" pitchFamily="49" charset="-122"/>
              </a:rPr>
              <a:t>定义：</a:t>
            </a:r>
            <a:r>
              <a:rPr lang="zh-CN" altLang="en-US" dirty="0">
                <a:ea typeface="黑体" pitchFamily="49" charset="-122"/>
              </a:rPr>
              <a:t>指</a:t>
            </a:r>
            <a:r>
              <a:rPr lang="zh-CN" altLang="en-US" dirty="0" smtClean="0">
                <a:ea typeface="黑体" pitchFamily="49" charset="-122"/>
              </a:rPr>
              <a:t>系统</a:t>
            </a:r>
            <a:r>
              <a:rPr lang="zh-CN" altLang="en-US" dirty="0">
                <a:ea typeface="黑体" pitchFamily="49" charset="-122"/>
              </a:rPr>
              <a:t>处理未来增加的业务量和交易的能力</a:t>
            </a:r>
          </a:p>
          <a:p>
            <a:r>
              <a:rPr lang="zh-CN" altLang="en-US" dirty="0" smtClean="0">
                <a:solidFill>
                  <a:srgbClr val="0000FF"/>
                </a:solidFill>
                <a:ea typeface="黑体" pitchFamily="49" charset="-122"/>
              </a:rPr>
              <a:t>包括：</a:t>
            </a:r>
            <a:r>
              <a:rPr lang="zh-CN" altLang="en-US" dirty="0" smtClean="0">
                <a:ea typeface="黑体" pitchFamily="49" charset="-122"/>
              </a:rPr>
              <a:t>重要</a:t>
            </a:r>
            <a:r>
              <a:rPr lang="zh-CN" altLang="en-US" dirty="0">
                <a:ea typeface="黑体" pitchFamily="49" charset="-122"/>
              </a:rPr>
              <a:t>的系统功能和性能的增加和</a:t>
            </a:r>
            <a:r>
              <a:rPr lang="zh-CN" altLang="en-US" dirty="0" smtClean="0">
                <a:ea typeface="黑体" pitchFamily="49" charset="-122"/>
              </a:rPr>
              <a:t>改进</a:t>
            </a:r>
            <a:endParaRPr lang="en-US" altLang="zh-CN" dirty="0" smtClean="0">
              <a:ea typeface="黑体" pitchFamily="49" charset="-122"/>
            </a:endParaRPr>
          </a:p>
          <a:p>
            <a:pPr lvl="1" algn="just">
              <a:buClr>
                <a:srgbClr val="FF0000"/>
              </a:buClr>
              <a:buFont typeface="Wingdings" pitchFamily="2" charset="2"/>
              <a:buChar char="Ø"/>
            </a:pPr>
            <a:r>
              <a:rPr lang="zh-CN" altLang="en-US" kern="1200" dirty="0"/>
              <a:t>系统数据存储和处理量的增大，以及系统网络吞吐量的增加</a:t>
            </a:r>
          </a:p>
          <a:p>
            <a:r>
              <a:rPr lang="zh-CN" altLang="en-US" dirty="0" smtClean="0">
                <a:solidFill>
                  <a:srgbClr val="0000FF"/>
                </a:solidFill>
                <a:ea typeface="黑体" pitchFamily="49" charset="-122"/>
              </a:rPr>
              <a:t>优点：</a:t>
            </a:r>
            <a:endParaRPr lang="en-US" altLang="zh-CN" dirty="0" smtClean="0">
              <a:solidFill>
                <a:srgbClr val="0000FF"/>
              </a:solidFill>
              <a:ea typeface="黑体" pitchFamily="49" charset="-122"/>
            </a:endParaRPr>
          </a:p>
          <a:p>
            <a:pPr lvl="1" algn="just">
              <a:buClr>
                <a:srgbClr val="FF0000"/>
              </a:buClr>
              <a:buFont typeface="Wingdings" pitchFamily="2" charset="2"/>
              <a:buChar char="Ø"/>
            </a:pPr>
            <a:r>
              <a:rPr lang="zh-CN" altLang="en-US" kern="1200" dirty="0"/>
              <a:t>可扩展性好的系统意味着可以使用更长的时间，以及能够更好地适应用户需求和市场的变化，因此更能够为市场所欢迎，系统的初期投资也能有更多的回报。</a:t>
            </a:r>
            <a:endParaRPr lang="en-US" altLang="zh-CN" kern="1200" dirty="0"/>
          </a:p>
          <a:p>
            <a:r>
              <a:rPr lang="zh-CN" altLang="en-US" dirty="0">
                <a:solidFill>
                  <a:srgbClr val="0000FF"/>
                </a:solidFill>
                <a:ea typeface="黑体" pitchFamily="49" charset="-122"/>
              </a:rPr>
              <a:t>评价</a:t>
            </a:r>
            <a:r>
              <a:rPr lang="zh-CN" altLang="en-US" dirty="0" smtClean="0">
                <a:solidFill>
                  <a:srgbClr val="0000FF"/>
                </a:solidFill>
                <a:ea typeface="黑体" pitchFamily="49" charset="-122"/>
              </a:rPr>
              <a:t>：</a:t>
            </a:r>
            <a:endParaRPr lang="en-US" altLang="zh-CN" dirty="0" smtClean="0">
              <a:ea typeface="黑体" pitchFamily="49" charset="-122"/>
            </a:endParaRPr>
          </a:p>
          <a:p>
            <a:pPr lvl="1" algn="just">
              <a:buClr>
                <a:srgbClr val="FF0000"/>
              </a:buClr>
              <a:buFont typeface="Wingdings" pitchFamily="2" charset="2"/>
              <a:buChar char="Ø"/>
            </a:pPr>
            <a:r>
              <a:rPr lang="zh-CN" altLang="en-US" kern="1200" dirty="0" smtClean="0"/>
              <a:t>需要</a:t>
            </a:r>
            <a:r>
              <a:rPr lang="zh-CN" altLang="en-US" kern="1200" dirty="0"/>
              <a:t>分析员尽早掌握系统将来可能的输入、输出和过程的业务量信息</a:t>
            </a:r>
          </a:p>
          <a:p>
            <a:pPr lvl="1" algn="just">
              <a:buClr>
                <a:srgbClr val="FF0000"/>
              </a:buClr>
              <a:buFont typeface="Wingdings" pitchFamily="2" charset="2"/>
              <a:buChar char="Ø"/>
            </a:pPr>
            <a:r>
              <a:rPr lang="zh-CN" altLang="en-US" kern="1200" dirty="0" smtClean="0"/>
              <a:t>需要</a:t>
            </a:r>
            <a:r>
              <a:rPr lang="zh-CN" altLang="en-US" kern="1200" dirty="0"/>
              <a:t>分析员对项目系统今后服务的领域有深入的理解和预见</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6</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其他因素</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smtClean="0"/>
              <a:t>1) </a:t>
            </a:r>
            <a:r>
              <a:rPr lang="zh-CN" altLang="en-US" dirty="0" smtClean="0"/>
              <a:t>可扩展性</a:t>
            </a:r>
            <a:endParaRPr lang="zh-CN" altLang="en-US" dirty="0"/>
          </a:p>
        </p:txBody>
      </p:sp>
      <p:sp>
        <p:nvSpPr>
          <p:cNvPr id="6"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95</a:t>
            </a:fld>
            <a:endParaRPr lang="en-US" altLang="zh-CN" dirty="0"/>
          </a:p>
        </p:txBody>
      </p:sp>
    </p:spTree>
    <p:extLst>
      <p:ext uri="{BB962C8B-B14F-4D97-AF65-F5344CB8AC3E}">
        <p14:creationId xmlns:p14="http://schemas.microsoft.com/office/powerpoint/2010/main" val="475797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70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70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70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a:xfrm>
            <a:off x="685800" y="1876375"/>
            <a:ext cx="8062913" cy="4072905"/>
          </a:xfrm>
        </p:spPr>
        <p:txBody>
          <a:bodyPr/>
          <a:lstStyle/>
          <a:p>
            <a:pPr algn="just"/>
            <a:r>
              <a:rPr lang="zh-CN" altLang="en-US" dirty="0">
                <a:solidFill>
                  <a:srgbClr val="0000FF"/>
                </a:solidFill>
                <a:ea typeface="黑体" pitchFamily="49" charset="-122"/>
              </a:rPr>
              <a:t>费用</a:t>
            </a:r>
            <a:r>
              <a:rPr lang="zh-CN" altLang="en-US" dirty="0" smtClean="0">
                <a:solidFill>
                  <a:srgbClr val="0000FF"/>
                </a:solidFill>
                <a:ea typeface="黑体" pitchFamily="49" charset="-122"/>
              </a:rPr>
              <a:t>：</a:t>
            </a:r>
            <a:r>
              <a:rPr lang="zh-CN" altLang="en-US" dirty="0" smtClean="0">
                <a:ea typeface="黑体" pitchFamily="49" charset="-122"/>
              </a:rPr>
              <a:t>直接费用</a:t>
            </a:r>
            <a:r>
              <a:rPr lang="en-US" altLang="zh-CN" dirty="0" smtClean="0">
                <a:ea typeface="黑体" pitchFamily="49" charset="-122"/>
              </a:rPr>
              <a:t>+</a:t>
            </a:r>
            <a:r>
              <a:rPr lang="zh-CN" altLang="en-US" dirty="0">
                <a:ea typeface="黑体" pitchFamily="49" charset="-122"/>
              </a:rPr>
              <a:t>间接费用</a:t>
            </a:r>
          </a:p>
          <a:p>
            <a:pPr algn="just"/>
            <a:r>
              <a:rPr lang="zh-CN" altLang="en-US" dirty="0">
                <a:solidFill>
                  <a:srgbClr val="0000FF"/>
                </a:solidFill>
                <a:ea typeface="黑体" pitchFamily="49" charset="-122"/>
              </a:rPr>
              <a:t>直接费用：</a:t>
            </a:r>
            <a:r>
              <a:rPr lang="zh-CN" altLang="en-US" dirty="0" smtClean="0">
                <a:ea typeface="黑体" pitchFamily="49" charset="-122"/>
              </a:rPr>
              <a:t>系统开发费用</a:t>
            </a:r>
            <a:endParaRPr lang="en-US" altLang="zh-CN" dirty="0" smtClean="0">
              <a:ea typeface="黑体" pitchFamily="49" charset="-122"/>
            </a:endParaRPr>
          </a:p>
          <a:p>
            <a:pPr algn="just"/>
            <a:r>
              <a:rPr lang="zh-CN" altLang="en-US" dirty="0">
                <a:solidFill>
                  <a:srgbClr val="0000FF"/>
                </a:solidFill>
                <a:ea typeface="黑体" pitchFamily="49" charset="-122"/>
              </a:rPr>
              <a:t>间接费用：</a:t>
            </a:r>
            <a:r>
              <a:rPr lang="zh-CN" altLang="en-US" dirty="0" smtClean="0">
                <a:ea typeface="黑体" pitchFamily="49" charset="-122"/>
              </a:rPr>
              <a:t>系统</a:t>
            </a:r>
            <a:r>
              <a:rPr lang="zh-CN" altLang="en-US" dirty="0">
                <a:ea typeface="黑体" pitchFamily="49" charset="-122"/>
              </a:rPr>
              <a:t>服务、支持、运行、维护、日常开支等费用就是相对于直接</a:t>
            </a:r>
            <a:r>
              <a:rPr lang="zh-CN" altLang="en-US" dirty="0" smtClean="0">
                <a:ea typeface="黑体" pitchFamily="49" charset="-122"/>
              </a:rPr>
              <a:t>费用</a:t>
            </a:r>
            <a:endParaRPr lang="en-US" altLang="zh-CN" dirty="0" smtClean="0">
              <a:ea typeface="黑体" pitchFamily="49" charset="-122"/>
            </a:endParaRPr>
          </a:p>
          <a:p>
            <a:pPr algn="just"/>
            <a:r>
              <a:rPr lang="zh-CN" altLang="en-US" dirty="0">
                <a:solidFill>
                  <a:srgbClr val="0000FF"/>
                </a:solidFill>
                <a:ea typeface="黑体" pitchFamily="49" charset="-122"/>
              </a:rPr>
              <a:t>整体拥有成本</a:t>
            </a:r>
            <a:r>
              <a:rPr lang="en-US" altLang="zh-CN" dirty="0">
                <a:solidFill>
                  <a:srgbClr val="0000FF"/>
                </a:solidFill>
                <a:ea typeface="黑体" pitchFamily="49" charset="-122"/>
              </a:rPr>
              <a:t>(TCO)</a:t>
            </a:r>
            <a:r>
              <a:rPr lang="zh-CN" altLang="en-US" dirty="0">
                <a:solidFill>
                  <a:srgbClr val="0000FF"/>
                </a:solidFill>
                <a:ea typeface="黑体" pitchFamily="49" charset="-122"/>
              </a:rPr>
              <a:t>：</a:t>
            </a:r>
            <a:r>
              <a:rPr lang="zh-CN" altLang="en-US" dirty="0">
                <a:ea typeface="黑体" pitchFamily="49" charset="-122"/>
              </a:rPr>
              <a:t>系统从开发到运行、维护的全部</a:t>
            </a:r>
            <a:r>
              <a:rPr lang="zh-CN" altLang="en-US" dirty="0" smtClean="0">
                <a:ea typeface="黑体" pitchFamily="49" charset="-122"/>
              </a:rPr>
              <a:t>费用，</a:t>
            </a:r>
            <a:r>
              <a:rPr lang="zh-CN" altLang="en-US" dirty="0">
                <a:ea typeface="黑体" pitchFamily="49" charset="-122"/>
              </a:rPr>
              <a:t>应该</a:t>
            </a:r>
            <a:r>
              <a:rPr lang="zh-CN" altLang="en-US" dirty="0" smtClean="0">
                <a:ea typeface="黑体" pitchFamily="49" charset="-122"/>
              </a:rPr>
              <a:t>直接</a:t>
            </a:r>
            <a:r>
              <a:rPr lang="zh-CN" altLang="en-US" dirty="0">
                <a:ea typeface="黑体" pitchFamily="49" charset="-122"/>
              </a:rPr>
              <a:t>成本和间接成本的总和</a:t>
            </a:r>
          </a:p>
          <a:p>
            <a:pPr algn="just"/>
            <a:r>
              <a:rPr lang="zh-CN" altLang="en-US" dirty="0" smtClean="0">
                <a:ea typeface="黑体" pitchFamily="49" charset="-122"/>
              </a:rPr>
              <a:t>有</a:t>
            </a:r>
            <a:r>
              <a:rPr lang="zh-CN" altLang="en-US" dirty="0">
                <a:ea typeface="黑体" pitchFamily="49" charset="-122"/>
              </a:rPr>
              <a:t>多个方案选择的时候，对</a:t>
            </a:r>
            <a:r>
              <a:rPr lang="en-US" altLang="zh-CN" dirty="0">
                <a:solidFill>
                  <a:srgbClr val="0000FF"/>
                </a:solidFill>
                <a:ea typeface="黑体" pitchFamily="49" charset="-122"/>
              </a:rPr>
              <a:t>TCO</a:t>
            </a:r>
            <a:r>
              <a:rPr lang="zh-CN" altLang="en-US" dirty="0">
                <a:solidFill>
                  <a:srgbClr val="0000FF"/>
                </a:solidFill>
                <a:ea typeface="黑体" pitchFamily="49" charset="-122"/>
              </a:rPr>
              <a:t>的估算</a:t>
            </a:r>
            <a:r>
              <a:rPr lang="zh-CN" altLang="en-US" dirty="0">
                <a:ea typeface="黑体" pitchFamily="49" charset="-122"/>
              </a:rPr>
              <a:t>就显得特别</a:t>
            </a:r>
            <a:r>
              <a:rPr lang="zh-CN" altLang="en-US" dirty="0" smtClean="0">
                <a:ea typeface="黑体" pitchFamily="49" charset="-122"/>
              </a:rPr>
              <a:t>重要</a:t>
            </a:r>
            <a:endParaRPr lang="zh-CN" altLang="en-US" dirty="0">
              <a:ea typeface="黑体" pitchFamily="49" charset="-122"/>
            </a:endParaRP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6</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其他因素</a:t>
            </a:r>
            <a:endPar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endParaRPr>
          </a:p>
        </p:txBody>
      </p:sp>
      <p:sp>
        <p:nvSpPr>
          <p:cNvPr id="5"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整体拥有成本</a:t>
            </a:r>
            <a:endParaRPr lang="zh-CN" altLang="en-US" dirty="0"/>
          </a:p>
        </p:txBody>
      </p:sp>
    </p:spTree>
    <p:extLst>
      <p:ext uri="{BB962C8B-B14F-4D97-AF65-F5344CB8AC3E}">
        <p14:creationId xmlns:p14="http://schemas.microsoft.com/office/powerpoint/2010/main" val="1143832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680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7680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680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idx="1"/>
          </p:nvPr>
        </p:nvSpPr>
        <p:spPr>
          <a:xfrm>
            <a:off x="685800" y="1700808"/>
            <a:ext cx="8062913" cy="4823817"/>
          </a:xfrm>
        </p:spPr>
        <p:txBody>
          <a:bodyPr/>
          <a:lstStyle/>
          <a:p>
            <a:pPr algn="just"/>
            <a:r>
              <a:rPr lang="zh-CN" altLang="en-US" dirty="0" smtClean="0">
                <a:ea typeface="黑体" pitchFamily="49" charset="-122"/>
              </a:rPr>
              <a:t>间接</a:t>
            </a:r>
            <a:r>
              <a:rPr lang="zh-CN" altLang="en-US" dirty="0">
                <a:ea typeface="黑体" pitchFamily="49" charset="-122"/>
              </a:rPr>
              <a:t>费用通常都是不那么明显的，许多起初看上去并不昂贵的系统，最后往往会成为费用最多的选择</a:t>
            </a:r>
          </a:p>
          <a:p>
            <a:pPr algn="just"/>
            <a:r>
              <a:rPr lang="zh-CN" altLang="en-US" dirty="0" smtClean="0">
                <a:ea typeface="黑体" pitchFamily="49" charset="-122"/>
              </a:rPr>
              <a:t>对</a:t>
            </a:r>
            <a:r>
              <a:rPr lang="zh-CN" altLang="en-US" dirty="0">
                <a:ea typeface="黑体" pitchFamily="49" charset="-122"/>
              </a:rPr>
              <a:t>间接费用的估算，往往是对分析员最大的考验，分析员必须尽力确定间接费用</a:t>
            </a:r>
          </a:p>
          <a:p>
            <a:pPr algn="just"/>
            <a:r>
              <a:rPr lang="zh-CN" altLang="en-US" smtClean="0">
                <a:ea typeface="黑体" pitchFamily="49" charset="-122"/>
              </a:rPr>
              <a:t>因为，即使</a:t>
            </a:r>
            <a:r>
              <a:rPr lang="zh-CN" altLang="en-US" dirty="0">
                <a:ea typeface="黑体" pitchFamily="49" charset="-122"/>
              </a:rPr>
              <a:t>具体的效益很难量化，还是应该体现</a:t>
            </a:r>
            <a:r>
              <a:rPr lang="en-US" altLang="zh-CN" dirty="0">
                <a:ea typeface="黑体" pitchFamily="49" charset="-122"/>
              </a:rPr>
              <a:t>IT</a:t>
            </a:r>
            <a:r>
              <a:rPr lang="zh-CN" altLang="en-US" dirty="0">
                <a:ea typeface="黑体" pitchFamily="49" charset="-122"/>
              </a:rPr>
              <a:t>投资的战略角色</a:t>
            </a:r>
          </a:p>
          <a:p>
            <a:pPr algn="just"/>
            <a:r>
              <a:rPr lang="zh-CN" altLang="en-US" dirty="0">
                <a:ea typeface="黑体" pitchFamily="49" charset="-122"/>
              </a:rPr>
              <a:t>好在微软已经开发了一种度量总成本和效益的方法，即</a:t>
            </a:r>
            <a:r>
              <a:rPr lang="zh-CN" altLang="en-US" dirty="0">
                <a:solidFill>
                  <a:srgbClr val="0000FF"/>
                </a:solidFill>
                <a:ea typeface="黑体" pitchFamily="49" charset="-122"/>
              </a:rPr>
              <a:t>快速经济合理性论证</a:t>
            </a:r>
            <a:r>
              <a:rPr lang="en-US" altLang="zh-CN" dirty="0">
                <a:solidFill>
                  <a:srgbClr val="0000FF"/>
                </a:solidFill>
                <a:ea typeface="黑体" pitchFamily="49" charset="-122"/>
              </a:rPr>
              <a:t>(REJ)</a:t>
            </a:r>
            <a:r>
              <a:rPr lang="zh-CN" altLang="en-US" dirty="0">
                <a:ea typeface="黑体" pitchFamily="49" charset="-122"/>
              </a:rPr>
              <a:t>，可以帮助分析员优化</a:t>
            </a:r>
            <a:r>
              <a:rPr lang="en-US" altLang="zh-CN" dirty="0">
                <a:ea typeface="黑体" pitchFamily="49" charset="-122"/>
              </a:rPr>
              <a:t>IT</a:t>
            </a:r>
            <a:r>
              <a:rPr lang="zh-CN" altLang="en-US" dirty="0">
                <a:ea typeface="黑体" pitchFamily="49" charset="-122"/>
              </a:rPr>
              <a:t>投资的框架</a:t>
            </a:r>
          </a:p>
        </p:txBody>
      </p:sp>
      <p:sp>
        <p:nvSpPr>
          <p:cNvPr id="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en-US" altLang="zh-CN"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6</a:t>
            </a:r>
            <a:r>
              <a:rPr lang="zh-CN" altLang="en-US" sz="3200" b="1" dirty="0" smtClean="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a:t>
            </a:r>
            <a:r>
              <a:rPr lang="zh-CN" altLang="en-US" sz="3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系统分析阶段其他问题</a:t>
            </a:r>
          </a:p>
        </p:txBody>
      </p:sp>
      <p:sp>
        <p:nvSpPr>
          <p:cNvPr id="5" name="Text Box 3"/>
          <p:cNvSpPr txBox="1">
            <a:spLocks noChangeArrowheads="1"/>
          </p:cNvSpPr>
          <p:nvPr/>
        </p:nvSpPr>
        <p:spPr bwMode="auto">
          <a:xfrm>
            <a:off x="2555627" y="836712"/>
            <a:ext cx="4824536" cy="576293"/>
          </a:xfrm>
          <a:prstGeom prst="rect">
            <a:avLst/>
          </a:prstGeom>
          <a:solidFill>
            <a:srgbClr val="00FFFF"/>
          </a:solidFill>
          <a:ln>
            <a:noFill/>
          </a:ln>
          <a:effectLst/>
          <a:scene3d>
            <a:camera prst="orthographicFront"/>
            <a:lightRig rig="threePt" dir="t"/>
          </a:scene3d>
          <a:sp3d>
            <a:bevelT prst="angle"/>
          </a:sp3d>
          <a:extLst/>
        </p:spPr>
        <p:txBody>
          <a:bodyPr wrap="square" lIns="360000" tIns="72000" bIns="72000">
            <a:spAutoFit/>
          </a:bodyPr>
          <a:lstStyle>
            <a:defPPr>
              <a:defRPr lang="zh-CN"/>
            </a:defPPr>
            <a:lvl1pPr algn="l" eaLnBrk="0" hangingPunct="0">
              <a:spcBef>
                <a:spcPct val="50000"/>
              </a:spcBef>
              <a:defRPr sz="2800" b="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ctr"/>
            <a:r>
              <a:rPr lang="en-US" altLang="zh-CN" dirty="0"/>
              <a:t>2</a:t>
            </a:r>
            <a:r>
              <a:rPr lang="en-US" altLang="zh-CN" dirty="0" smtClean="0"/>
              <a:t>) </a:t>
            </a:r>
            <a:r>
              <a:rPr lang="zh-CN" altLang="en-US" dirty="0" smtClean="0"/>
              <a:t>整体拥有成本</a:t>
            </a:r>
            <a:endParaRPr lang="zh-CN" altLang="en-US" dirty="0"/>
          </a:p>
        </p:txBody>
      </p:sp>
      <p:sp>
        <p:nvSpPr>
          <p:cNvPr id="6" name="灯片编号占位符 1"/>
          <p:cNvSpPr txBox="1">
            <a:spLocks/>
          </p:cNvSpPr>
          <p:nvPr/>
        </p:nvSpPr>
        <p:spPr>
          <a:xfrm>
            <a:off x="6625208" y="6553150"/>
            <a:ext cx="2483296" cy="476250"/>
          </a:xfrm>
          <a:prstGeom prst="rect">
            <a:avLst/>
          </a:prstGeom>
        </p:spPr>
        <p:txBody>
          <a:bodyPr/>
          <a:lstStyle>
            <a:defPPr>
              <a:defRPr lang="zh-CN"/>
            </a:defPPr>
            <a:lvl1pPr algn="ctr" rtl="0" fontAlgn="base">
              <a:spcBef>
                <a:spcPct val="0"/>
              </a:spcBef>
              <a:spcAft>
                <a:spcPct val="0"/>
              </a:spcAft>
              <a:defRPr kern="1200">
                <a:solidFill>
                  <a:schemeClr val="tx1"/>
                </a:solidFill>
                <a:latin typeface="Arial" charset="0"/>
                <a:ea typeface="宋体" pitchFamily="2" charset="-122"/>
                <a:cs typeface="+mn-cs"/>
              </a:defRPr>
            </a:lvl1pPr>
            <a:lvl2pPr marL="457200" algn="ctr" rtl="0" fontAlgn="base">
              <a:spcBef>
                <a:spcPct val="0"/>
              </a:spcBef>
              <a:spcAft>
                <a:spcPct val="0"/>
              </a:spcAft>
              <a:defRPr kern="1200">
                <a:solidFill>
                  <a:schemeClr val="tx1"/>
                </a:solidFill>
                <a:latin typeface="Arial" charset="0"/>
                <a:ea typeface="宋体" pitchFamily="2" charset="-122"/>
                <a:cs typeface="+mn-cs"/>
              </a:defRPr>
            </a:lvl2pPr>
            <a:lvl3pPr marL="914400" algn="ctr" rtl="0" fontAlgn="base">
              <a:spcBef>
                <a:spcPct val="0"/>
              </a:spcBef>
              <a:spcAft>
                <a:spcPct val="0"/>
              </a:spcAft>
              <a:defRPr kern="1200">
                <a:solidFill>
                  <a:schemeClr val="tx1"/>
                </a:solidFill>
                <a:latin typeface="Arial" charset="0"/>
                <a:ea typeface="宋体" pitchFamily="2" charset="-122"/>
                <a:cs typeface="+mn-cs"/>
              </a:defRPr>
            </a:lvl3pPr>
            <a:lvl4pPr marL="1371600" algn="ctr" rtl="0" fontAlgn="base">
              <a:spcBef>
                <a:spcPct val="0"/>
              </a:spcBef>
              <a:spcAft>
                <a:spcPct val="0"/>
              </a:spcAft>
              <a:defRPr kern="1200">
                <a:solidFill>
                  <a:schemeClr val="tx1"/>
                </a:solidFill>
                <a:latin typeface="Arial" charset="0"/>
                <a:ea typeface="宋体" pitchFamily="2" charset="-122"/>
                <a:cs typeface="+mn-cs"/>
              </a:defRPr>
            </a:lvl4pPr>
            <a:lvl5pPr marL="1828800" algn="ctr"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fld id="{E794BB23-6F2A-40DC-8AEF-71516BEBE6A7}" type="slidenum">
              <a:rPr lang="en-US" altLang="zh-CN" smtClean="0"/>
              <a:pPr algn="r">
                <a:defRPr/>
              </a:pPr>
              <a:t>97</a:t>
            </a:fld>
            <a:endParaRPr lang="en-US" altLang="zh-CN" dirty="0"/>
          </a:p>
        </p:txBody>
      </p:sp>
    </p:spTree>
    <p:extLst>
      <p:ext uri="{BB962C8B-B14F-4D97-AF65-F5344CB8AC3E}">
        <p14:creationId xmlns:p14="http://schemas.microsoft.com/office/powerpoint/2010/main" val="1496449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7"/>
          <p:cNvSpPr>
            <a:spLocks noChangeArrowheads="1"/>
          </p:cNvSpPr>
          <p:nvPr/>
        </p:nvSpPr>
        <p:spPr bwMode="auto">
          <a:xfrm>
            <a:off x="1115616" y="44624"/>
            <a:ext cx="7772400" cy="657944"/>
          </a:xfrm>
          <a:prstGeom prst="rect">
            <a:avLst/>
          </a:prstGeom>
          <a:noFill/>
          <a:ln w="9525" algn="ctr">
            <a:noFill/>
            <a:miter lim="800000"/>
            <a:headEnd/>
            <a:tailEnd/>
          </a:ln>
          <a:effectLst/>
        </p:spPr>
        <p:txBody>
          <a:bodyPr lIns="92075" tIns="46038" rIns="92075" bIns="46038" anchor="ctr"/>
          <a:lstStyle/>
          <a:p>
            <a:pPr algn="r" eaLnBrk="0" hangingPunct="0">
              <a:defRPr/>
            </a:pPr>
            <a:r>
              <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一</a:t>
            </a:r>
            <a:r>
              <a:rPr lang="zh-CN" altLang="en-US" sz="3600" b="1" dirty="0" smtClean="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rPr>
              <a:t>、需求建模</a:t>
            </a:r>
            <a:endParaRPr lang="zh-CN" altLang="en-US" sz="3600" b="1" dirty="0">
              <a:solidFill>
                <a:srgbClr val="0000FF"/>
              </a:solidFill>
              <a:effectLst>
                <a:outerShdw blurRad="38100" dist="38100" dir="2700000" algn="tl">
                  <a:srgbClr val="000000">
                    <a:alpha val="43137"/>
                  </a:srgbClr>
                </a:outerShdw>
              </a:effectLst>
              <a:latin typeface="隶书" pitchFamily="49" charset="-122"/>
              <a:ea typeface="隶书" pitchFamily="49" charset="-122"/>
              <a:cs typeface="+mj-cs"/>
            </a:endParaRPr>
          </a:p>
        </p:txBody>
      </p:sp>
      <p:sp>
        <p:nvSpPr>
          <p:cNvPr id="10" name="Rectangle 3"/>
          <p:cNvSpPr txBox="1">
            <a:spLocks noChangeArrowheads="1"/>
          </p:cNvSpPr>
          <p:nvPr/>
        </p:nvSpPr>
        <p:spPr bwMode="auto">
          <a:xfrm>
            <a:off x="539552" y="1125905"/>
            <a:ext cx="2061054" cy="710208"/>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20000"/>
              </a:lnSpc>
              <a:spcBef>
                <a:spcPct val="20000"/>
              </a:spcBef>
              <a:spcAft>
                <a:spcPct val="0"/>
              </a:spcAft>
              <a:buSzPct val="120000"/>
              <a:buBlip>
                <a:blip r:embed="rId4"/>
              </a:buBlip>
              <a:defRPr sz="2400" b="1">
                <a:solidFill>
                  <a:srgbClr val="133984"/>
                </a:solidFill>
                <a:latin typeface="+mn-lt"/>
                <a:ea typeface="+mn-ea"/>
                <a:cs typeface="+mn-cs"/>
              </a:defRPr>
            </a:lvl1pPr>
            <a:lvl2pPr marL="1023938" indent="-395288" algn="l" rtl="0" eaLnBrk="0" fontAlgn="base" hangingPunct="0">
              <a:lnSpc>
                <a:spcPct val="120000"/>
              </a:lnSpc>
              <a:spcBef>
                <a:spcPct val="20000"/>
              </a:spcBef>
              <a:spcAft>
                <a:spcPct val="0"/>
              </a:spcAft>
              <a:buClr>
                <a:srgbClr val="CC0000"/>
              </a:buClr>
              <a:buFont typeface="Arial" charset="0"/>
              <a:buChar char="―"/>
              <a:defRPr sz="2000" b="1">
                <a:solidFill>
                  <a:srgbClr val="133984"/>
                </a:solidFill>
                <a:latin typeface="+mn-lt"/>
                <a:ea typeface="+mn-ea"/>
              </a:defRPr>
            </a:lvl2pPr>
            <a:lvl3pPr marL="1489075" indent="-228600" algn="l" rtl="0" eaLnBrk="0" fontAlgn="base" hangingPunct="0">
              <a:lnSpc>
                <a:spcPct val="120000"/>
              </a:lnSpc>
              <a:spcBef>
                <a:spcPct val="20000"/>
              </a:spcBef>
              <a:spcAft>
                <a:spcPct val="0"/>
              </a:spcAft>
              <a:buClr>
                <a:srgbClr val="000066"/>
              </a:buClr>
              <a:buChar char="•"/>
              <a:defRPr sz="2400" b="1">
                <a:solidFill>
                  <a:srgbClr val="133984"/>
                </a:solidFill>
                <a:latin typeface="+mn-lt"/>
                <a:ea typeface="+mn-ea"/>
              </a:defRPr>
            </a:lvl3pPr>
            <a:lvl4pPr marL="1831975" indent="-228600" algn="l" rtl="0" eaLnBrk="0" fontAlgn="base" hangingPunct="0">
              <a:lnSpc>
                <a:spcPct val="120000"/>
              </a:lnSpc>
              <a:spcBef>
                <a:spcPct val="20000"/>
              </a:spcBef>
              <a:spcAft>
                <a:spcPct val="0"/>
              </a:spcAft>
              <a:buClr>
                <a:srgbClr val="000066"/>
              </a:buClr>
              <a:buChar char="•"/>
              <a:defRPr sz="1600" b="1">
                <a:solidFill>
                  <a:srgbClr val="133984"/>
                </a:solidFill>
                <a:latin typeface="+mn-lt"/>
                <a:ea typeface="+mn-ea"/>
              </a:defRPr>
            </a:lvl4pPr>
            <a:lvl5pPr marL="2174875" indent="-228600" algn="l" rtl="0" eaLnBrk="0" fontAlgn="base" hangingPunct="0">
              <a:lnSpc>
                <a:spcPct val="120000"/>
              </a:lnSpc>
              <a:spcBef>
                <a:spcPct val="20000"/>
              </a:spcBef>
              <a:spcAft>
                <a:spcPct val="0"/>
              </a:spcAft>
              <a:buClr>
                <a:srgbClr val="000066"/>
              </a:buClr>
              <a:buChar char="•"/>
              <a:defRPr sz="1400" b="1">
                <a:solidFill>
                  <a:srgbClr val="133984"/>
                </a:solidFill>
                <a:latin typeface="+mn-lt"/>
                <a:ea typeface="+mn-ea"/>
              </a:defRPr>
            </a:lvl5pPr>
            <a:lvl6pPr marL="25955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6pPr>
            <a:lvl7pPr marL="30527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7pPr>
            <a:lvl8pPr marL="35099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8pPr>
            <a:lvl9pPr marL="3967163" indent="-228600" algn="l" rtl="0" fontAlgn="base">
              <a:lnSpc>
                <a:spcPct val="110000"/>
              </a:lnSpc>
              <a:spcBef>
                <a:spcPct val="20000"/>
              </a:spcBef>
              <a:spcAft>
                <a:spcPct val="0"/>
              </a:spcAft>
              <a:buClr>
                <a:srgbClr val="000066"/>
              </a:buClr>
              <a:buChar char="•"/>
              <a:defRPr sz="2200" b="1">
                <a:solidFill>
                  <a:srgbClr val="133984"/>
                </a:solidFill>
                <a:latin typeface="+mn-lt"/>
                <a:ea typeface="+mn-ea"/>
              </a:defRPr>
            </a:lvl9pPr>
          </a:lstStyle>
          <a:p>
            <a:r>
              <a:rPr lang="zh-CN" altLang="en-US" sz="2800" dirty="0" smtClean="0">
                <a:solidFill>
                  <a:srgbClr val="FF0000"/>
                </a:solidFill>
                <a:effectLst>
                  <a:outerShdw blurRad="38100" dist="38100" dir="2700000" algn="tl">
                    <a:srgbClr val="000000">
                      <a:alpha val="43137"/>
                    </a:srgbClr>
                  </a:outerShdw>
                </a:effectLst>
              </a:rPr>
              <a:t>要点</a:t>
            </a:r>
          </a:p>
        </p:txBody>
      </p:sp>
      <p:sp>
        <p:nvSpPr>
          <p:cNvPr id="9" name="Text Box 3"/>
          <p:cNvSpPr txBox="1">
            <a:spLocks noChangeArrowheads="1"/>
          </p:cNvSpPr>
          <p:nvPr/>
        </p:nvSpPr>
        <p:spPr bwMode="auto">
          <a:xfrm>
            <a:off x="2267744" y="228237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2</a:t>
            </a:r>
            <a:r>
              <a:rPr lang="zh-CN" altLang="en-US" dirty="0" smtClean="0">
                <a:solidFill>
                  <a:srgbClr val="969696"/>
                </a:solidFill>
              </a:rPr>
              <a:t>、需求获取</a:t>
            </a:r>
            <a:endParaRPr lang="zh-CN" altLang="en-US" dirty="0">
              <a:solidFill>
                <a:srgbClr val="969696"/>
              </a:solidFill>
            </a:endParaRPr>
          </a:p>
        </p:txBody>
      </p:sp>
      <p:sp>
        <p:nvSpPr>
          <p:cNvPr id="11" name="Text Box 3"/>
          <p:cNvSpPr txBox="1">
            <a:spLocks noChangeArrowheads="1"/>
          </p:cNvSpPr>
          <p:nvPr/>
        </p:nvSpPr>
        <p:spPr bwMode="auto">
          <a:xfrm>
            <a:off x="2267744" y="480999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solidFill>
                  <a:srgbClr val="969696"/>
                </a:solidFill>
              </a:rPr>
              <a:t>5</a:t>
            </a:r>
            <a:r>
              <a:rPr lang="zh-CN" altLang="en-US" dirty="0">
                <a:solidFill>
                  <a:srgbClr val="969696"/>
                </a:solidFill>
              </a:rPr>
              <a:t>、事件与事物</a:t>
            </a:r>
          </a:p>
        </p:txBody>
      </p:sp>
      <p:sp>
        <p:nvSpPr>
          <p:cNvPr id="12" name="Text Box 3"/>
          <p:cNvSpPr txBox="1">
            <a:spLocks noChangeArrowheads="1"/>
          </p:cNvSpPr>
          <p:nvPr/>
        </p:nvSpPr>
        <p:spPr bwMode="auto">
          <a:xfrm>
            <a:off x="2267744" y="56525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t>  </a:t>
            </a:r>
            <a:r>
              <a:rPr lang="en-US" altLang="zh-CN" dirty="0">
                <a:solidFill>
                  <a:srgbClr val="969696"/>
                </a:solidFill>
              </a:rPr>
              <a:t>6</a:t>
            </a:r>
            <a:r>
              <a:rPr lang="zh-CN" altLang="en-US" dirty="0">
                <a:solidFill>
                  <a:srgbClr val="969696"/>
                </a:solidFill>
              </a:rPr>
              <a:t>、</a:t>
            </a:r>
            <a:r>
              <a:rPr lang="zh-CN" altLang="en-US" dirty="0">
                <a:solidFill>
                  <a:srgbClr val="969696"/>
                </a:solidFill>
              </a:rPr>
              <a:t>系统分析</a:t>
            </a:r>
            <a:r>
              <a:rPr lang="zh-CN" altLang="en-US" dirty="0">
                <a:solidFill>
                  <a:srgbClr val="969696"/>
                </a:solidFill>
              </a:rPr>
              <a:t>其他因素</a:t>
            </a:r>
            <a:endParaRPr lang="zh-CN" altLang="en-US" dirty="0">
              <a:solidFill>
                <a:srgbClr val="969696"/>
              </a:solidFill>
            </a:endParaRPr>
          </a:p>
        </p:txBody>
      </p:sp>
      <p:sp>
        <p:nvSpPr>
          <p:cNvPr id="13" name="Text Box 3"/>
          <p:cNvSpPr txBox="1">
            <a:spLocks noChangeArrowheads="1"/>
          </p:cNvSpPr>
          <p:nvPr/>
        </p:nvSpPr>
        <p:spPr bwMode="auto">
          <a:xfrm>
            <a:off x="2267744" y="143983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1</a:t>
            </a:r>
            <a:r>
              <a:rPr lang="zh-CN" altLang="en-US" dirty="0" smtClean="0">
                <a:solidFill>
                  <a:srgbClr val="969696"/>
                </a:solidFill>
              </a:rPr>
              <a:t>、系统分析阶段概述</a:t>
            </a:r>
            <a:endParaRPr lang="zh-CN" altLang="en-US" dirty="0">
              <a:solidFill>
                <a:srgbClr val="969696"/>
              </a:solidFill>
            </a:endParaRPr>
          </a:p>
        </p:txBody>
      </p:sp>
      <p:sp>
        <p:nvSpPr>
          <p:cNvPr id="14" name="Text Box 3"/>
          <p:cNvSpPr txBox="1">
            <a:spLocks noChangeArrowheads="1"/>
          </p:cNvSpPr>
          <p:nvPr/>
        </p:nvSpPr>
        <p:spPr bwMode="auto">
          <a:xfrm>
            <a:off x="2267744" y="312491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969696"/>
                </a:solidFill>
              </a:rPr>
              <a:t>  </a:t>
            </a:r>
            <a:r>
              <a:rPr lang="en-US" altLang="zh-CN" dirty="0" smtClean="0">
                <a:solidFill>
                  <a:srgbClr val="969696"/>
                </a:solidFill>
              </a:rPr>
              <a:t>3</a:t>
            </a:r>
            <a:r>
              <a:rPr lang="zh-CN" altLang="en-US" dirty="0" smtClean="0">
                <a:solidFill>
                  <a:srgbClr val="969696"/>
                </a:solidFill>
              </a:rPr>
              <a:t>、需求描述</a:t>
            </a:r>
            <a:endParaRPr lang="zh-CN" altLang="en-US" dirty="0">
              <a:solidFill>
                <a:srgbClr val="969696"/>
              </a:solidFill>
            </a:endParaRPr>
          </a:p>
        </p:txBody>
      </p:sp>
      <p:sp>
        <p:nvSpPr>
          <p:cNvPr id="15" name="Text Box 3"/>
          <p:cNvSpPr txBox="1">
            <a:spLocks noChangeArrowheads="1"/>
          </p:cNvSpPr>
          <p:nvPr/>
        </p:nvSpPr>
        <p:spPr bwMode="auto">
          <a:xfrm>
            <a:off x="2267744" y="3967457"/>
            <a:ext cx="4968552" cy="584775"/>
          </a:xfrm>
          <a:prstGeom prst="rect">
            <a:avLst/>
          </a:prstGeom>
          <a:solidFill>
            <a:schemeClr val="accent2"/>
          </a:solidFill>
          <a:ln w="9525" cap="flat" cmpd="sng">
            <a:noFill/>
            <a:prstDash val="solid"/>
            <a:miter lim="800000"/>
            <a:headEnd/>
            <a:tailEnd/>
          </a:ln>
          <a:effectLst>
            <a:outerShdw dist="107763" dir="2700000" algn="ctr" rotWithShape="0">
              <a:schemeClr val="bg2"/>
            </a:outerShdw>
          </a:effectLst>
          <a:extLst/>
        </p:spPr>
        <p:txBody>
          <a:bodyPr wrap="square">
            <a:spAutoFit/>
          </a:bodyPr>
          <a:lstStyle>
            <a:defPPr>
              <a:defRPr lang="zh-CN"/>
            </a:defPPr>
            <a:lvl1pPr eaLnBrk="1" hangingPunct="1">
              <a:spcBef>
                <a:spcPct val="50000"/>
              </a:spcBef>
              <a:defRPr kumimoji="1" sz="3200" b="1">
                <a:solidFill>
                  <a:srgbClr val="FFFFFF"/>
                </a:solidFill>
                <a:effectLst>
                  <a:outerShdw blurRad="38100" dist="38100" dir="2700000" algn="tl">
                    <a:srgbClr val="000000">
                      <a:alpha val="43137"/>
                    </a:srgbClr>
                  </a:outerShdw>
                </a:effectLst>
                <a:latin typeface="Times New Roman" pitchFamily="18" charset="0"/>
                <a:ea typeface="+mn-ea"/>
                <a:cs typeface="Times New Roman" pitchFamily="18" charset="0"/>
              </a:defRPr>
            </a:lvl1pPr>
          </a:lstStyle>
          <a:p>
            <a:pPr algn="l"/>
            <a:r>
              <a:rPr lang="en-US" altLang="zh-CN" dirty="0">
                <a:solidFill>
                  <a:srgbClr val="FFFF00"/>
                </a:solidFill>
              </a:rPr>
              <a:t>  </a:t>
            </a:r>
            <a:r>
              <a:rPr lang="en-US" altLang="zh-CN" dirty="0">
                <a:solidFill>
                  <a:srgbClr val="969696"/>
                </a:solidFill>
              </a:rPr>
              <a:t>4</a:t>
            </a:r>
            <a:r>
              <a:rPr lang="zh-CN" altLang="en-US" dirty="0">
                <a:solidFill>
                  <a:srgbClr val="969696"/>
                </a:solidFill>
              </a:rPr>
              <a:t>、</a:t>
            </a:r>
            <a:r>
              <a:rPr lang="zh-CN" altLang="en-US" dirty="0">
                <a:solidFill>
                  <a:srgbClr val="969696"/>
                </a:solidFill>
              </a:rPr>
              <a:t>典型</a:t>
            </a:r>
            <a:r>
              <a:rPr lang="zh-CN" altLang="en-US" dirty="0">
                <a:solidFill>
                  <a:srgbClr val="969696"/>
                </a:solidFill>
              </a:rPr>
              <a:t>用户和场景</a:t>
            </a:r>
            <a:endParaRPr lang="zh-CN" altLang="en-US" dirty="0">
              <a:solidFill>
                <a:srgbClr val="969696"/>
              </a:solidFill>
            </a:endParaRPr>
          </a:p>
        </p:txBody>
      </p:sp>
    </p:spTree>
    <p:custDataLst>
      <p:tags r:id="rId1"/>
    </p:custDataLst>
    <p:extLst>
      <p:ext uri="{BB962C8B-B14F-4D97-AF65-F5344CB8AC3E}">
        <p14:creationId xmlns:p14="http://schemas.microsoft.com/office/powerpoint/2010/main" val="36856920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dirty="0" smtClean="0">
                <a:solidFill>
                  <a:srgbClr val="0000FF"/>
                </a:solidFill>
              </a:rPr>
              <a:t>总结 需求</a:t>
            </a:r>
            <a:r>
              <a:rPr lang="zh-CN" altLang="en-US" dirty="0">
                <a:solidFill>
                  <a:srgbClr val="0000FF"/>
                </a:solidFill>
              </a:rPr>
              <a:t>建模</a:t>
            </a:r>
          </a:p>
        </p:txBody>
      </p:sp>
      <p:sp>
        <p:nvSpPr>
          <p:cNvPr id="64515" name="Rectangle 3"/>
          <p:cNvSpPr>
            <a:spLocks noGrp="1" noChangeArrowheads="1"/>
          </p:cNvSpPr>
          <p:nvPr>
            <p:ph type="body" idx="1"/>
          </p:nvPr>
        </p:nvSpPr>
        <p:spPr>
          <a:xfrm>
            <a:off x="250825" y="1052736"/>
            <a:ext cx="8713788" cy="4609058"/>
          </a:xfrm>
        </p:spPr>
        <p:txBody>
          <a:bodyPr/>
          <a:lstStyle/>
          <a:p>
            <a:pPr algn="just"/>
            <a:r>
              <a:rPr lang="zh-CN" altLang="en-US" sz="2400" dirty="0">
                <a:ea typeface="黑体" pitchFamily="49" charset="-122"/>
              </a:rPr>
              <a:t>在需求建模的工作环节，需要采用</a:t>
            </a:r>
            <a:r>
              <a:rPr lang="zh-CN" altLang="en-US" sz="2400" dirty="0">
                <a:solidFill>
                  <a:srgbClr val="FF0000"/>
                </a:solidFill>
                <a:ea typeface="黑体" pitchFamily="49" charset="-122"/>
              </a:rPr>
              <a:t>基于团队的方法</a:t>
            </a:r>
            <a:r>
              <a:rPr lang="zh-CN" altLang="en-US" sz="2400" dirty="0">
                <a:ea typeface="黑体" pitchFamily="49" charset="-122"/>
              </a:rPr>
              <a:t>收集系统项目</a:t>
            </a:r>
            <a:r>
              <a:rPr lang="zh-CN" altLang="en-US" sz="2400" dirty="0">
                <a:solidFill>
                  <a:srgbClr val="FF0000"/>
                </a:solidFill>
                <a:ea typeface="黑体" pitchFamily="49" charset="-122"/>
              </a:rPr>
              <a:t>事实</a:t>
            </a:r>
            <a:r>
              <a:rPr lang="zh-CN" altLang="en-US" sz="2400" dirty="0">
                <a:ea typeface="黑体" pitchFamily="49" charset="-122"/>
              </a:rPr>
              <a:t>，准备文档以及创建要用于系统设计和开发的模型</a:t>
            </a:r>
          </a:p>
          <a:p>
            <a:pPr algn="just"/>
            <a:r>
              <a:rPr lang="zh-CN" altLang="en-US" sz="2400" dirty="0">
                <a:ea typeface="黑体" pitchFamily="49" charset="-122"/>
              </a:rPr>
              <a:t>这其中需要经历一系列的过程，包括使用</a:t>
            </a:r>
            <a:r>
              <a:rPr lang="zh-CN" altLang="en-US" sz="2400" dirty="0">
                <a:solidFill>
                  <a:srgbClr val="FF0000"/>
                </a:solidFill>
                <a:ea typeface="黑体" pitchFamily="49" charset="-122"/>
              </a:rPr>
              <a:t>事实发现技术</a:t>
            </a:r>
            <a:r>
              <a:rPr lang="zh-CN" altLang="en-US" sz="2400" dirty="0">
                <a:ea typeface="黑体" pitchFamily="49" charset="-122"/>
              </a:rPr>
              <a:t>，如会谈、文档复查、观察、问卷调查、抽样和调查研究等获取</a:t>
            </a:r>
            <a:r>
              <a:rPr lang="zh-CN" altLang="en-US" sz="2400" dirty="0" smtClean="0">
                <a:ea typeface="黑体" pitchFamily="49" charset="-122"/>
              </a:rPr>
              <a:t>需求</a:t>
            </a:r>
            <a:endParaRPr lang="en-US" altLang="zh-CN" sz="2400" dirty="0" smtClean="0">
              <a:ea typeface="黑体" pitchFamily="49" charset="-122"/>
            </a:endParaRPr>
          </a:p>
          <a:p>
            <a:pPr algn="just"/>
            <a:r>
              <a:rPr lang="zh-CN" altLang="en-US" dirty="0">
                <a:ea typeface="黑体" pitchFamily="49" charset="-122"/>
              </a:rPr>
              <a:t>做一次成功的会谈</a:t>
            </a:r>
          </a:p>
          <a:p>
            <a:pPr algn="just"/>
            <a:r>
              <a:rPr lang="zh-CN" altLang="en-US" sz="2400" dirty="0" smtClean="0">
                <a:ea typeface="黑体" pitchFamily="49" charset="-122"/>
              </a:rPr>
              <a:t>列出</a:t>
            </a:r>
            <a:r>
              <a:rPr lang="zh-CN" altLang="en-US" sz="2400" dirty="0">
                <a:ea typeface="黑体" pitchFamily="49" charset="-122"/>
              </a:rPr>
              <a:t>并</a:t>
            </a:r>
            <a:r>
              <a:rPr lang="zh-CN" altLang="en-US" sz="2400" dirty="0">
                <a:solidFill>
                  <a:srgbClr val="FF0000"/>
                </a:solidFill>
                <a:ea typeface="黑体" pitchFamily="49" charset="-122"/>
              </a:rPr>
              <a:t>描述需求</a:t>
            </a:r>
            <a:r>
              <a:rPr lang="zh-CN" altLang="en-US" sz="2400" dirty="0">
                <a:ea typeface="黑体" pitchFamily="49" charset="-122"/>
              </a:rPr>
              <a:t>，包括</a:t>
            </a:r>
            <a:r>
              <a:rPr lang="zh-CN" altLang="en-US" sz="2400" dirty="0">
                <a:solidFill>
                  <a:srgbClr val="FF0000"/>
                </a:solidFill>
                <a:ea typeface="黑体" pitchFamily="49" charset="-122"/>
              </a:rPr>
              <a:t>输入、过程、输出</a:t>
            </a:r>
            <a:r>
              <a:rPr lang="zh-CN" altLang="en-US" sz="2400" dirty="0">
                <a:ea typeface="黑体" pitchFamily="49" charset="-122"/>
              </a:rPr>
              <a:t>以及性能、控制等</a:t>
            </a:r>
          </a:p>
          <a:p>
            <a:pPr algn="just"/>
            <a:r>
              <a:rPr lang="zh-CN" altLang="en-US" sz="2400" dirty="0">
                <a:ea typeface="黑体" pitchFamily="49" charset="-122"/>
              </a:rPr>
              <a:t>定义整体拥有成本</a:t>
            </a:r>
          </a:p>
          <a:p>
            <a:pPr algn="just"/>
            <a:r>
              <a:rPr lang="zh-CN" altLang="en-US" sz="2400" dirty="0" smtClean="0">
                <a:ea typeface="黑体" pitchFamily="49" charset="-122"/>
              </a:rPr>
              <a:t>最后</a:t>
            </a:r>
            <a:r>
              <a:rPr lang="zh-CN" altLang="en-US" sz="2400" dirty="0">
                <a:ea typeface="黑体" pitchFamily="49" charset="-122"/>
              </a:rPr>
              <a:t>，使用有效的文档编制方法，产生系统需求文档，并将此有效的文档编制方法贯穿项目始终</a:t>
            </a:r>
          </a:p>
        </p:txBody>
      </p:sp>
    </p:spTree>
    <p:extLst>
      <p:ext uri="{BB962C8B-B14F-4D97-AF65-F5344CB8AC3E}">
        <p14:creationId xmlns:p14="http://schemas.microsoft.com/office/powerpoint/2010/main" val="644299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1.8"/>
</p:tagLst>
</file>

<file path=ppt/tags/tag10.xml><?xml version="1.0" encoding="utf-8"?>
<p:tagLst xmlns:a="http://schemas.openxmlformats.org/drawingml/2006/main" xmlns:r="http://schemas.openxmlformats.org/officeDocument/2006/relationships" xmlns:p="http://schemas.openxmlformats.org/presentationml/2006/main">
  <p:tag name="TIMING" val="|181.8"/>
</p:tagLst>
</file>

<file path=ppt/tags/tag11.xml><?xml version="1.0" encoding="utf-8"?>
<p:tagLst xmlns:a="http://schemas.openxmlformats.org/drawingml/2006/main" xmlns:r="http://schemas.openxmlformats.org/officeDocument/2006/relationships" xmlns:p="http://schemas.openxmlformats.org/presentationml/2006/main">
  <p:tag name="TIMING" val="|181.8"/>
</p:tagLst>
</file>

<file path=ppt/tags/tag2.xml><?xml version="1.0" encoding="utf-8"?>
<p:tagLst xmlns:a="http://schemas.openxmlformats.org/drawingml/2006/main" xmlns:r="http://schemas.openxmlformats.org/officeDocument/2006/relationships" xmlns:p="http://schemas.openxmlformats.org/presentationml/2006/main">
  <p:tag name="TIMING" val="|181.8"/>
</p:tagLst>
</file>

<file path=ppt/tags/tag3.xml><?xml version="1.0" encoding="utf-8"?>
<p:tagLst xmlns:a="http://schemas.openxmlformats.org/drawingml/2006/main" xmlns:r="http://schemas.openxmlformats.org/officeDocument/2006/relationships" xmlns:p="http://schemas.openxmlformats.org/presentationml/2006/main">
  <p:tag name="TIMING" val="|181.8"/>
</p:tagLst>
</file>

<file path=ppt/tags/tag4.xml><?xml version="1.0" encoding="utf-8"?>
<p:tagLst xmlns:a="http://schemas.openxmlformats.org/drawingml/2006/main" xmlns:r="http://schemas.openxmlformats.org/officeDocument/2006/relationships" xmlns:p="http://schemas.openxmlformats.org/presentationml/2006/main">
  <p:tag name="TIMING" val="|181.8"/>
</p:tagLst>
</file>

<file path=ppt/tags/tag5.xml><?xml version="1.0" encoding="utf-8"?>
<p:tagLst xmlns:a="http://schemas.openxmlformats.org/drawingml/2006/main" xmlns:r="http://schemas.openxmlformats.org/officeDocument/2006/relationships" xmlns:p="http://schemas.openxmlformats.org/presentationml/2006/main">
  <p:tag name="TIMING" val="|181.8"/>
</p:tagLst>
</file>

<file path=ppt/tags/tag6.xml><?xml version="1.0" encoding="utf-8"?>
<p:tagLst xmlns:a="http://schemas.openxmlformats.org/drawingml/2006/main" xmlns:r="http://schemas.openxmlformats.org/officeDocument/2006/relationships" xmlns:p="http://schemas.openxmlformats.org/presentationml/2006/main">
  <p:tag name="TIMING" val="|181.8"/>
</p:tagLst>
</file>

<file path=ppt/tags/tag7.xml><?xml version="1.0" encoding="utf-8"?>
<p:tagLst xmlns:a="http://schemas.openxmlformats.org/drawingml/2006/main" xmlns:r="http://schemas.openxmlformats.org/officeDocument/2006/relationships" xmlns:p="http://schemas.openxmlformats.org/presentationml/2006/main">
  <p:tag name="TIMING" val="|181.8"/>
</p:tagLst>
</file>

<file path=ppt/tags/tag8.xml><?xml version="1.0" encoding="utf-8"?>
<p:tagLst xmlns:a="http://schemas.openxmlformats.org/drawingml/2006/main" xmlns:r="http://schemas.openxmlformats.org/officeDocument/2006/relationships" xmlns:p="http://schemas.openxmlformats.org/presentationml/2006/main">
  <p:tag name="TIMING" val="|181.8"/>
</p:tagLst>
</file>

<file path=ppt/tags/tag9.xml><?xml version="1.0" encoding="utf-8"?>
<p:tagLst xmlns:a="http://schemas.openxmlformats.org/drawingml/2006/main" xmlns:r="http://schemas.openxmlformats.org/officeDocument/2006/relationships" xmlns:p="http://schemas.openxmlformats.org/presentationml/2006/main">
  <p:tag name="TIMING" val="|181.8"/>
</p:tagLst>
</file>

<file path=ppt/theme/theme1.xml><?xml version="1.0" encoding="utf-8"?>
<a:theme xmlns:a="http://schemas.openxmlformats.org/drawingml/2006/main" name="Zhang Jie 1">
  <a:themeElements>
    <a:clrScheme name="SJTU红凸现18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JTU红凸现1896">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CC"/>
        </a:solidFill>
        <a:ln w="9525" cap="flat" cmpd="sng" algn="ctr">
          <a:solidFill>
            <a:schemeClr val="tx1"/>
          </a:solidFill>
          <a:prstDash val="solid"/>
          <a:round/>
          <a:headEnd type="none" w="med" len="med"/>
          <a:tailEnd type="none" w="med" len="med"/>
        </a:ln>
        <a:effectLst>
          <a:glow rad="63500">
            <a:schemeClr val="accent6">
              <a:satMod val="175000"/>
              <a:alpha val="40000"/>
            </a:schemeClr>
          </a:glow>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1" i="0" u="none" strike="noStrike" cap="none" normalizeH="0" baseline="0" dirty="0" smtClean="0">
            <a:ln>
              <a:noFill/>
            </a:ln>
            <a:solidFill>
              <a:srgbClr val="0000FF"/>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txDef>
      <a:spPr bwMode="auto">
        <a:solidFill>
          <a:srgbClr val="CCFFFF"/>
        </a:solidFill>
        <a:ln w="12700">
          <a:noFill/>
          <a:miter lim="800000"/>
          <a:headEnd/>
          <a:tailEnd/>
        </a:ln>
        <a:effectLst>
          <a:outerShdw dist="35921" dir="2700000" algn="ctr" rotWithShape="0">
            <a:srgbClr val="808080">
              <a:alpha val="50000"/>
            </a:srgbClr>
          </a:outerShdw>
        </a:effectLst>
      </a:spPr>
      <a:bodyPr wrap="square" lIns="0" tIns="0" rIns="0" bIns="0">
        <a:spAutoFit/>
      </a:bodyPr>
      <a:lstStyle>
        <a:defPPr>
          <a:defRPr sz="2400" dirty="0">
            <a:effectLst>
              <a:outerShdw blurRad="38100" dist="38100" dir="2700000" algn="tl">
                <a:srgbClr val="000000">
                  <a:alpha val="43137"/>
                </a:srgbClr>
              </a:outerShdw>
            </a:effectLst>
          </a:defRPr>
        </a:defPPr>
      </a:lstStyle>
    </a:txDef>
  </a:objectDefaults>
  <a:extraClrSchemeLst>
    <a:extraClrScheme>
      <a:clrScheme name="SJTU红凸现189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JTU红凸现189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JTU红凸现189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JTU红凸现189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JTU红凸现189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JTU红凸现189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JTU红凸现189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JTU红凸现189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JTU红凸现189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JTU红凸现189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JTU红凸现189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JTU红凸现189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中意绿色能源实验室建设事宜通报</Template>
  <TotalTime>17752</TotalTime>
  <Words>12268</Words>
  <Application>Microsoft Office PowerPoint</Application>
  <PresentationFormat>全屏显示(4:3)</PresentationFormat>
  <Paragraphs>2162</Paragraphs>
  <Slides>184</Slides>
  <Notes>89</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184</vt:i4>
      </vt:variant>
    </vt:vector>
  </HeadingPairs>
  <TitlesOfParts>
    <vt:vector size="202" baseType="lpstr">
      <vt:lpstr>Monotype Sorts</vt:lpstr>
      <vt:lpstr>黑体</vt:lpstr>
      <vt:lpstr>华文楷体</vt:lpstr>
      <vt:lpstr>华文新魏</vt:lpstr>
      <vt:lpstr>楷体_GB2312</vt:lpstr>
      <vt:lpstr>隶书</vt:lpstr>
      <vt:lpstr>宋体</vt:lpstr>
      <vt:lpstr>Microsoft YaHei</vt:lpstr>
      <vt:lpstr>新宋体</vt:lpstr>
      <vt:lpstr>Arial</vt:lpstr>
      <vt:lpstr>Comic Sans MS</vt:lpstr>
      <vt:lpstr>Lucida Sans Unicode</vt:lpstr>
      <vt:lpstr>Tahoma</vt:lpstr>
      <vt:lpstr>Times New Roman</vt:lpstr>
      <vt:lpstr>Wingdings</vt:lpstr>
      <vt:lpstr>Zhang Jie 1</vt:lpstr>
      <vt:lpstr>Visio</vt:lpstr>
      <vt:lpstr>Picture</vt:lpstr>
      <vt:lpstr>PowerPoint 演示文稿</vt:lpstr>
      <vt:lpstr>PowerPoint 演示文稿</vt:lpstr>
      <vt:lpstr>PowerPoint 演示文稿</vt:lpstr>
      <vt:lpstr>规划方法</vt:lpstr>
      <vt:lpstr>PowerPoint 演示文稿</vt:lpstr>
      <vt:lpstr>概述</vt:lpstr>
      <vt:lpstr>第五讲 系统分析</vt:lpstr>
      <vt:lpstr>PowerPoint 演示文稿</vt:lpstr>
      <vt:lpstr>PowerPoint 演示文稿</vt:lpstr>
      <vt:lpstr>PowerPoint 演示文稿</vt:lpstr>
      <vt:lpstr>抽象的结果是概念符号模型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系统分析员所需的技能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大纲 </vt:lpstr>
      <vt:lpstr>大纲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 需求建模</vt:lpstr>
      <vt:lpstr>逻辑建模</vt:lpstr>
      <vt:lpstr>第五讲 系统分析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2、数据流图</vt:lpstr>
      <vt:lpstr>2、数据流图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4）数据流图案例</vt:lpstr>
      <vt:lpstr>4）数据流图案例</vt:lpstr>
      <vt:lpstr>PowerPoint 演示文稿</vt:lpstr>
      <vt:lpstr>业务流程图到数据流程图的转换规则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第五讲 系统分析</vt:lpstr>
      <vt:lpstr>作业</vt:lpstr>
      <vt:lpstr>PowerPoint 演示文稿</vt:lpstr>
    </vt:vector>
  </TitlesOfParts>
  <Manager>Zhang Jie</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MS&amp;IT</dc:title>
  <dc:creator>zj</dc:creator>
  <cp:lastModifiedBy>秦木林</cp:lastModifiedBy>
  <cp:revision>1144</cp:revision>
  <cp:lastPrinted>1601-01-01T00:00:00Z</cp:lastPrinted>
  <dcterms:created xsi:type="dcterms:W3CDTF">2008-09-18T08:50:54Z</dcterms:created>
  <dcterms:modified xsi:type="dcterms:W3CDTF">2017-04-20T09:51:43Z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